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 walkthrough of the Cribl Stream tenant, generally available in TrackMe 2.4.19. Everything was captured live on lab deployments: a Cribl.Cloud workspace and a self-managed Leader with five Workers. In four parts: create the tenant, read and triage the findings, observe the deployment and its traffic models, and operate the tenant with policies, notifications, the AI Agent and Topology Studio.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Cribl Stream sits in the middle of the data path. Every Source, Route, Pipeline and Destination is a place where data can slow down, back up, be dropped or stop, and every Worker can disconnect or drift from its Worker Group. The Cribl UI shows the state of one moment; a Cribl Stream tenant keeps watching, raises findings and gives you the triage workflow.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in one picture. The live metrics job reads the newest five-minute interval of the Cribl metrics in Splunk every five minutes and evaluates the policies; the inventory job reads the configuration and the Workers from the Leader within its request budget; the model training job keeps a traffic ML model per object and measurement. Policies turn what is measured into findings, grouped per object into Finding groups.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parts. Setup: the Cribl connection, the creation wizard, the first collection. Findings: the backlog, Finding groups, the investigation and the triage, assignment and webhooks. Observe: traffic, the traffic ML models, the machines and the data paths. Operate: inventory and exclusions, policies, notifications, the AI Agent, Topology Studio and the collection health.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setup. A Cribl connection is declared once and serves Cribl Stream and Cribl Edge tenants. The wizard does the rest, and the first collection starts within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Configuration, Cribl connections. A connection is a Cribl.Cloud workspace with an API client ID and secret, or a self-managed Leader with a user name and password and its TLS settings. The Leader request budget is shared by every tenant that uses the connection. The account only needs read access: TrackMe never writes to Cribl.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Actions, Create a tracking tenant, Cribl Stream card. Step 1 is the identifier and alias. Step 2 is where TrackMe meets the deployment: the connection, the metric index that TrackMe proposes from where this connection's Workers report, the metric prefix, how much history the traffic ML models learn from at creation, and the Worker Groups. With history in the metric index the models can detect on the first day. Steps 3 and 4 are the indexes, roles and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Virtual Tenants the tenant card shows the open Finding groups and findings, the critical ones and the collection status. Inside the workspace, the status strip says at a glance that the tenant is working: the connection, the Leader, the Worker Groups, the last run of each job and how many traffic ML models are detecting; Refresh, and for a TrackMe administrator of the tenant Collect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Collection health answers: is TrackMe collecting what it should? One card per job with its last run, its outcome in words, View last run and Run now; the metric coverage; the traffic ML models with their learning progress; and the Cribl Leader card with the requests against the budget and the inventory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the findings. A finding is one policy applied to one measurement of one object. One object's findings form one Finding group: one row, one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Findings tab is the backlog and the tab the workspace opens on. Each finding shows its condition — Failing, Recovered, Awaiting data — and its status, the decision: Open, Investigating, Resolved, Dismissed. Severity uses the TrackMe scale from Informational to Critical. A measured recovery resolves an open finding by itself; a new failure reopens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object can fail several policies at once. TrackMe groups its findings automatically into a Finding group, so you make one decision: status, assignee, snooze, dismissal and severity override live on the group. Groups can also be merged, edited or ungrouped by hand. The row menu carries Ask the AI Agent, the decisions, and two Cribl-specific actions: Stop monitoring this object and Forget this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Selecting a row opens the investigation drawer: what happened in plain words, the measurement against its expected range, the open and recovery rules, the object in the inventory, the trend chart with the band, notes and history. For a Worker or the Leader the chart shows the policy threshold and recovery lines instead of a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Leader, TrackMe knows every Worker and how it should look. A Worker that stopped answering opens a High Worker availability finding. The Worker topology of the Infrastructure tab shows the same story: the crashed Worker in red with its processes. Version and configuration drift, machine CPU and disk and process CPU follow the same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Settings, Assignment. Assignment groups and ordered rules route new findings to the right team. Preview matches lists the Finding groups a rule matches, here already assigned to the Data platform team and preserved, with Apply to selected groups for the existing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Findings actions add drilldown searches, links and webhooks to the findings, run by hand or by automation rules, through system-wide Webhook accounts. The preview shows the payload before it is sent. The concepts are shared with the other findings tenants.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observing the deployment. Every figure has a menu with View chart data and Open in Search, a plain editable search that reproduces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 shows the newest five-minute interval of every object and the traffic over the selected range. The resource tables list each Source, Destination, Pipeline, Route and worker process with its latest values, its health, its traffic ML model and a trend; a row opens its charts with the expected range and, for a Source or Destination, its live status from the Leader.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Source, Destination, Pipeline and Route gets its own traffic ML model. A model learns per hour of the day, then per weekday and hour after four weeks, with recent days counting more, and keeps learning from the newest intervals: there is no periodic full retrain. Learning means no range yet; Low confidence draws the range without findings; Detecting opens findings through the Traffic outliers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model shows what it learned, its drops and spikes, its expected range, the history learned and its seasonality. Tune model gives a model or a selection its own settings, and the tuning screen simulates the current and proposed bands over 24 hours, 7 or 30 days, with the drops and spikes each would have raised, before anything is saved. Not an anomaly excludes an expected episode from what the model learns.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objects must never go quiet. Expected traffic opens a finding when an expected object carries no traffic; in Selected plus automatic mode TrackMe also expects every object that carried traffic steadily over the qualifying window. TrackMe remembers every object it measured: a silent object appears under No data, and Traffic outliers counts its silence as zero traffic only when the inventory, the Worker Group and the model confirm it is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Infrastructure shows the machines: the Leader nodes with their resources and history, every Worker with its heartbeat, CPU, memory, load and disk, and every worker process. Worker topology draws them as a live map, ready to save to Topology Studio. TrackMe checks the Leader API at every live run: two failed checks open a critical Leader availability finding.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Routes &amp; pipelines shows how data flows: every Route with its Pipeline and Destination and its measured traffic, and every Pipeline with its functions, errors and drops. A Route or Pipeline opens its traffic over time with its configured processing path beside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Flow topology draws the Routes the table selects as flows, left to right. You configure nothing: TrackMe reads each Route's Pipeline and Destination from the Leader and joins them with the traffic it measures. A Destination fed by several Routes shows once, so you see which Routes depend on a Destination under backpressure. It covers up to 200 Routes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operating the tenant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Inventory lists every object the Leader reports, with its monitoring state. Turn monitoring off for objects you do not care about — a test Route, a retired Destination, a lab Worker — one by one or with exclusion rules. An object turned off appears only in the Inventory: it leaves the other tabs, the policies, the model training and Topology Studio, and its open findings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16 built-in policies in four groups. Each has its enablement, its severity, how many consecutive checks open and recover a finding, its thresholds and its scope, with a preview of what it would select. Leader memory and Worker machine memory are off by default because the memory the operating system reports as used includes its file cache.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transition of a finding or Finding group is written to the notable index, whatever the notification settings. Email notifications are off by default; a TrackMe administrator of the tenant chooses the events, the minimum severity, the policies, the delivery account and up to 50 recipients, and the digest or per-group 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Cribl Stream AI Agent reviews findings from facts TrackMe checks: when the object was first seen, whether it is disabled in Cribl or gone from the Inventory, which Routes reference it, its traffic and its model. It recommends a decision and keeps one current AI Agent note. Act applies by default only Mark investigating, Dismiss for a time and Not an anomaly; Resolve and Stop monitoring need a proof.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Cribl objects are first-class citizens of Topology Studio: Sources, Destinations, Pipelines, Routes, Workers and worker processes, dynamic Cribl groups that follow a selection, and five templates. Nodes carry their KPIs and 24-hour sparklines, and their colour follows their findings.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Assistant of a Cribl Stream tenant is grounded in its findings, models, collection health, monitoring state and Leader load. When you ask for a change it can make, it proposes an AI Concierge consent card that you confirm before anything runs: a decision on a finding, Not an anomaly, monitoring on or off for named objects, a collection job, or relearning a model. Each action keeps the role it requires.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Collection health keeps you from trusting a silent tenant. The Configuration Guardian check cribl_collection_health raises a warning when a job is not running or keeps failing, when metrics stop arriving, when the collection slows down under the Leader budget, when many objects stop together, or when notification emails fail. The Guardian also checks the Cribl connections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A tenant created on a Cribl connection, its findings grouped per object and triaged, a traffic outlier investigated against its learned range, a Worker failure seen in the finding and the topology, findings routed to a team and to a webhook, the deployment observed from its traffic to its machines and data paths, and the tenant operated with policies, notifications, the AI Agent, Topology Studio and the Guardian.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jp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jp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jp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jp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jp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image" Target="../media/image-21-2.jp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jp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image" Target="../media/image-23-2.jp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jp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image" Target="../media/image-29-2.jp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image" Target="../media/image-31-2.jp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private/tmp/claude-501/-Users-guilhem-DocsOffsync-trackme-limited-trackme-app--claude-worktrees-trackme-2419-docs-update-83c67c/9511f0d9-46d5-4138-8422-43d7eb259413/scratchpad/csdeck/img/logo.png">    </p:cNvPr>
          <p:cNvPicPr>
            <a:picLocks noChangeAspect="1"/>
          </p:cNvPicPr>
          <p:nvPr/>
        </p:nvPicPr>
        <p:blipFill>
          <a:blip r:embed="rId1"/>
          <a:stretch>
            <a:fillRect/>
          </a:stretch>
        </p:blipFill>
        <p:spPr>
          <a:xfrm>
            <a:off x="685800" y="502920"/>
            <a:ext cx="2331720" cy="1404518"/>
          </a:xfrm>
          <a:prstGeom prst="rect">
            <a:avLst/>
          </a:prstGeom>
        </p:spPr>
      </p:pic>
      <p:sp>
        <p:nvSpPr>
          <p:cNvPr id="3" name="Text 0"/>
          <p:cNvSpPr txBox="1"/>
          <p:nvPr/>
        </p:nvSpPr>
        <p:spPr>
          <a:xfrm>
            <a:off x="822960" y="3108960"/>
            <a:ext cx="9144000" cy="274320"/>
          </a:xfrm>
          <a:prstGeom prst="rect">
            <a:avLst/>
          </a:prstGeom>
          <a:noFill/>
          <a:ln/>
        </p:spPr>
        <p:txBody>
          <a:bodyPr wrap="square" lIns="0" tIns="0" rIns="0" bIns="0" rtlCol="0" anchor="ctr"/>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CRIBL STREAM</a:t>
            </a:r>
            <a:endParaRPr lang="en-US" sz="1200" dirty="0"/>
          </a:p>
        </p:txBody>
      </p:sp>
      <p:sp>
        <p:nvSpPr>
          <p:cNvPr id="4" name="Text 1"/>
          <p:cNvSpPr txBox="1"/>
          <p:nvPr/>
        </p:nvSpPr>
        <p:spPr>
          <a:xfrm>
            <a:off x="822960" y="3429000"/>
            <a:ext cx="10789920" cy="822960"/>
          </a:xfrm>
          <a:prstGeom prst="rect">
            <a:avLst/>
          </a:prstGeom>
          <a:noFill/>
          <a:ln/>
        </p:spPr>
        <p:txBody>
          <a:bodyPr wrap="square" lIns="0" tIns="0" rIns="0" bIns="0" rtlCol="0" anchor="ctr"/>
          <a:lstStyle/>
          <a:p>
            <a:pPr indent="0" marL="0">
              <a:buNone/>
            </a:pPr>
            <a:r>
              <a:rPr lang="en-US" sz="4200" b="1" dirty="0">
                <a:solidFill>
                  <a:srgbClr val="F2F4F8"/>
                </a:solidFill>
                <a:latin typeface="Calibri" pitchFamily="34" charset="0"/>
                <a:ea typeface="Calibri" pitchFamily="34" charset="-122"/>
                <a:cs typeface="Calibri" pitchFamily="34" charset="-120"/>
              </a:rPr>
              <a:t>Is your Cribl Stream deployment healthy?</a:t>
            </a:r>
            <a:endParaRPr lang="en-US" sz="4200" dirty="0"/>
          </a:p>
        </p:txBody>
      </p:sp>
      <p:sp>
        <p:nvSpPr>
          <p:cNvPr id="5" name="Text 2"/>
          <p:cNvSpPr txBox="1"/>
          <p:nvPr/>
        </p:nvSpPr>
        <p:spPr>
          <a:xfrm>
            <a:off x="822960" y="4297680"/>
            <a:ext cx="9875520" cy="1097280"/>
          </a:xfrm>
          <a:prstGeom prst="rect">
            <a:avLst/>
          </a:prstGeom>
          <a:noFill/>
          <a:ln/>
        </p:spPr>
        <p:txBody>
          <a:bodyPr wrap="square" lIns="0" tIns="0" rIns="0" bIns="0" rtlCol="0" anchor="t"/>
          <a:lstStyle/>
          <a:p>
            <a:pPr indent="0" marL="0">
              <a:buNone/>
            </a:pPr>
            <a:r>
              <a:rPr lang="en-US" sz="1700" dirty="0">
                <a:solidFill>
                  <a:srgbClr val="9AA3B5"/>
                </a:solidFill>
                <a:latin typeface="Calibri" pitchFamily="34" charset="0"/>
                <a:ea typeface="Calibri" pitchFamily="34" charset="-122"/>
                <a:cs typeface="Calibri" pitchFamily="34" charset="-120"/>
              </a:rPr>
              <a:t>One tenant watches a Cribl Stream deployment end to end — its Sources, Destinations, Pipelines, Routes, Workers and Leader — from the metrics Cribl already sends to Splunk and from its Leader API, and tells you, in a Cribl operator's words, what needs attention.</a:t>
            </a:r>
            <a:endParaRPr lang="en-US" sz="1700" dirty="0"/>
          </a:p>
        </p:txBody>
      </p:sp>
      <p:sp>
        <p:nvSpPr>
          <p:cNvPr id="6" name="Text 3"/>
          <p:cNvSpPr txBox="1"/>
          <p:nvPr/>
        </p:nvSpPr>
        <p:spPr>
          <a:xfrm>
            <a:off x="822960" y="5943600"/>
            <a:ext cx="8686800" cy="274320"/>
          </a:xfrm>
          <a:prstGeom prst="rect">
            <a:avLst/>
          </a:prstGeom>
          <a:noFill/>
          <a:ln/>
        </p:spPr>
        <p:txBody>
          <a:bodyPr wrap="square" lIns="0" tIns="0" rIns="0" bIns="0" rtlCol="0" anchor="ctr"/>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2.4.19  ·  Cribl.Cloud and self-managed lab deployments</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Every object in the data path is a place where data can stop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Cribl shows you the state of the moment. Someone has to keep watching it — every Destination, every Route, every Worker, every hour.</a:t>
            </a:r>
            <a:endParaRPr lang="en-US" sz="1350" dirty="0"/>
          </a:p>
        </p:txBody>
      </p:sp>
      <p:sp>
        <p:nvSpPr>
          <p:cNvPr id="8" name="Shape 5"/>
          <p:cNvSpPr/>
          <p:nvPr/>
        </p:nvSpPr>
        <p:spPr>
          <a:xfrm>
            <a:off x="548640" y="2148840"/>
            <a:ext cx="3593592" cy="1828800"/>
          </a:xfrm>
          <a:prstGeom prst="roundRect">
            <a:avLst>
              <a:gd name="adj" fmla="val 4000"/>
            </a:avLst>
          </a:prstGeom>
          <a:solidFill>
            <a:srgbClr val="3B1C1C"/>
          </a:solidFill>
          <a:ln w="12700">
            <a:solidFill>
              <a:srgbClr val="E05555"/>
            </a:solidFill>
            <a:prstDash val="solid"/>
          </a:ln>
        </p:spPr>
      </p:sp>
      <p:sp>
        <p:nvSpPr>
          <p:cNvPr id="9" name="Text 6"/>
          <p:cNvSpPr txBox="1"/>
          <p:nvPr/>
        </p:nvSpPr>
        <p:spPr>
          <a:xfrm>
            <a:off x="777240" y="2286000"/>
            <a:ext cx="3136392" cy="411480"/>
          </a:xfrm>
          <a:prstGeom prst="rect">
            <a:avLst/>
          </a:prstGeom>
          <a:noFill/>
          <a:ln/>
        </p:spPr>
        <p:txBody>
          <a:bodyPr wrap="square" lIns="0" tIns="0" rIns="0" bIns="0" rtlCol="0" anchor="ctr"/>
          <a:lstStyle/>
          <a:p>
            <a:pPr indent="0" marL="0">
              <a:buNone/>
            </a:pPr>
            <a:r>
              <a:rPr lang="en-US" sz="1600" b="1" dirty="0">
                <a:solidFill>
                  <a:srgbClr val="E05555"/>
                </a:solidFill>
                <a:latin typeface="Calibri" pitchFamily="34" charset="0"/>
                <a:ea typeface="Calibri" pitchFamily="34" charset="-122"/>
                <a:cs typeface="Calibri" pitchFamily="34" charset="-120"/>
              </a:rPr>
              <a:t>Destinations under pressure</a:t>
            </a:r>
            <a:endParaRPr lang="en-US" sz="1600" dirty="0"/>
          </a:p>
        </p:txBody>
      </p:sp>
      <p:sp>
        <p:nvSpPr>
          <p:cNvPr id="10" name="Text 7"/>
          <p:cNvSpPr txBox="1"/>
          <p:nvPr/>
        </p:nvSpPr>
        <p:spPr>
          <a:xfrm>
            <a:off x="77724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Destination in backpressure or blocked, events dropped, a Source reported unhealthy: the data is late or lost before anyone looks.</a:t>
            </a:r>
            <a:endParaRPr lang="en-US" sz="1150" dirty="0"/>
          </a:p>
        </p:txBody>
      </p:sp>
      <p:sp>
        <p:nvSpPr>
          <p:cNvPr id="11" name="Shape 8"/>
          <p:cNvSpPr/>
          <p:nvPr/>
        </p:nvSpPr>
        <p:spPr>
          <a:xfrm>
            <a:off x="4297680" y="2148840"/>
            <a:ext cx="3593592" cy="1828800"/>
          </a:xfrm>
          <a:prstGeom prst="roundRect">
            <a:avLst>
              <a:gd name="adj" fmla="val 4000"/>
            </a:avLst>
          </a:prstGeom>
          <a:solidFill>
            <a:srgbClr val="3A2C16"/>
          </a:solidFill>
          <a:ln w="12700">
            <a:solidFill>
              <a:srgbClr val="E0A040"/>
            </a:solidFill>
            <a:prstDash val="solid"/>
          </a:ln>
        </p:spPr>
      </p:sp>
      <p:sp>
        <p:nvSpPr>
          <p:cNvPr id="12" name="Text 9"/>
          <p:cNvSpPr txBox="1"/>
          <p:nvPr/>
        </p:nvSpPr>
        <p:spPr>
          <a:xfrm>
            <a:off x="4526280" y="2286000"/>
            <a:ext cx="3136392" cy="411480"/>
          </a:xfrm>
          <a:prstGeom prst="rect">
            <a:avLst/>
          </a:prstGeom>
          <a:noFill/>
          <a:ln/>
        </p:spPr>
        <p:txBody>
          <a:bodyPr wrap="square" lIns="0" tIns="0" rIns="0" bIns="0" rtlCol="0" anchor="ctr"/>
          <a:lstStyle/>
          <a:p>
            <a:pPr indent="0" marL="0">
              <a:buNone/>
            </a:pPr>
            <a:r>
              <a:rPr lang="en-US" sz="1600" b="1" dirty="0">
                <a:solidFill>
                  <a:srgbClr val="E0A040"/>
                </a:solidFill>
                <a:latin typeface="Calibri" pitchFamily="34" charset="0"/>
                <a:ea typeface="Calibri" pitchFamily="34" charset="-122"/>
                <a:cs typeface="Calibri" pitchFamily="34" charset="-120"/>
              </a:rPr>
              <a:t>Traffic that changes shape</a:t>
            </a:r>
            <a:endParaRPr lang="en-US" sz="1600" dirty="0"/>
          </a:p>
        </p:txBody>
      </p:sp>
      <p:sp>
        <p:nvSpPr>
          <p:cNvPr id="13" name="Text 10"/>
          <p:cNvSpPr txBox="1"/>
          <p:nvPr/>
        </p:nvSpPr>
        <p:spPr>
          <a:xfrm>
            <a:off x="452628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Source sending half of what it usually sends at this hour, a Route that goes quiet: nothing is broken, the volume is just wrong.</a:t>
            </a:r>
            <a:endParaRPr lang="en-US" sz="1150" dirty="0"/>
          </a:p>
        </p:txBody>
      </p:sp>
      <p:sp>
        <p:nvSpPr>
          <p:cNvPr id="14" name="Shape 11"/>
          <p:cNvSpPr/>
          <p:nvPr/>
        </p:nvSpPr>
        <p:spPr>
          <a:xfrm>
            <a:off x="8046720" y="2148840"/>
            <a:ext cx="3593592" cy="1828800"/>
          </a:xfrm>
          <a:prstGeom prst="roundRect">
            <a:avLst>
              <a:gd name="adj" fmla="val 4000"/>
            </a:avLst>
          </a:prstGeom>
          <a:solidFill>
            <a:srgbClr val="2B2245"/>
          </a:solidFill>
          <a:ln w="12700">
            <a:solidFill>
              <a:srgbClr val="9A78F5"/>
            </a:solidFill>
            <a:prstDash val="solid"/>
          </a:ln>
        </p:spPr>
      </p:sp>
      <p:sp>
        <p:nvSpPr>
          <p:cNvPr id="15" name="Text 12"/>
          <p:cNvSpPr txBox="1"/>
          <p:nvPr/>
        </p:nvSpPr>
        <p:spPr>
          <a:xfrm>
            <a:off x="8275320" y="2286000"/>
            <a:ext cx="3136392" cy="411480"/>
          </a:xfrm>
          <a:prstGeom prst="rect">
            <a:avLst/>
          </a:prstGeom>
          <a:noFill/>
          <a:ln/>
        </p:spPr>
        <p:txBody>
          <a:bodyPr wrap="square" lIns="0" tIns="0" rIns="0" bIns="0" rtlCol="0" anchor="ctr"/>
          <a:lstStyle/>
          <a:p>
            <a:pPr indent="0" marL="0">
              <a:buNone/>
            </a:pPr>
            <a:r>
              <a:rPr lang="en-US" sz="1600" b="1" dirty="0">
                <a:solidFill>
                  <a:srgbClr val="9A78F5"/>
                </a:solidFill>
                <a:latin typeface="Calibri" pitchFamily="34" charset="0"/>
                <a:ea typeface="Calibri" pitchFamily="34" charset="-122"/>
                <a:cs typeface="Calibri" pitchFamily="34" charset="-120"/>
              </a:rPr>
              <a:t>Workers that drift</a:t>
            </a:r>
            <a:endParaRPr lang="en-US" sz="1600" dirty="0"/>
          </a:p>
        </p:txBody>
      </p:sp>
      <p:sp>
        <p:nvSpPr>
          <p:cNvPr id="16" name="Text 13"/>
          <p:cNvSpPr txBox="1"/>
          <p:nvPr/>
        </p:nvSpPr>
        <p:spPr>
          <a:xfrm>
            <a:off x="827532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Worker that stopped answering, runs another version than the Leader, or an old configuration; a Leader whose disk is filling up.</a:t>
            </a:r>
            <a:endParaRPr lang="en-US" sz="1150" dirty="0"/>
          </a:p>
        </p:txBody>
      </p:sp>
      <p:sp>
        <p:nvSpPr>
          <p:cNvPr id="17" name="Shape 14"/>
          <p:cNvSpPr/>
          <p:nvPr/>
        </p:nvSpPr>
        <p:spPr>
          <a:xfrm>
            <a:off x="548640" y="4251960"/>
            <a:ext cx="11091672" cy="1508760"/>
          </a:xfrm>
          <a:prstGeom prst="roundRect">
            <a:avLst>
              <a:gd name="adj" fmla="val 4848"/>
            </a:avLst>
          </a:prstGeom>
          <a:solidFill>
            <a:srgbClr val="1F242F"/>
          </a:solidFill>
          <a:ln w="9525">
            <a:solidFill>
              <a:srgbClr val="8B6CF6"/>
            </a:solidFill>
            <a:prstDash val="solid"/>
          </a:ln>
        </p:spPr>
      </p:sp>
      <p:sp>
        <p:nvSpPr>
          <p:cNvPr id="18" name="Text 15"/>
          <p:cNvSpPr txBox="1"/>
          <p:nvPr/>
        </p:nvSpPr>
        <p:spPr>
          <a:xfrm>
            <a:off x="731520" y="438912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a Cribl Stream tenant does</a:t>
            </a:r>
            <a:endParaRPr lang="en-US" sz="1150" dirty="0"/>
          </a:p>
        </p:txBody>
      </p:sp>
      <p:sp>
        <p:nvSpPr>
          <p:cNvPr id="19" name="Text 16"/>
          <p:cNvSpPr txBox="1"/>
          <p:nvPr/>
        </p:nvSpPr>
        <p:spPr>
          <a:xfrm>
            <a:off x="731520" y="4709160"/>
            <a:ext cx="10725912" cy="9418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dedicated tenant type. It reads the Cribl internal metrics your Workers already send to a Splunk metric index — in place, nothing copied — and the Cribl Leader API, read-only within a shared request budget. Sixteen built-in policies raise findings, a traffic ML model learns the normal traffic of every object and every hour, and a purpose-built workspace gives the investigation and triage workflow. TrackMe never changes anything in Cribl.</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Two sources you already have, three jobs, findings you can act on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63040"/>
            <a:ext cx="2103120" cy="2240280"/>
          </a:xfrm>
          <a:prstGeom prst="roundRect">
            <a:avLst>
              <a:gd name="adj" fmla="val 3478"/>
            </a:avLst>
          </a:prstGeom>
          <a:solidFill>
            <a:srgbClr val="1C2A48"/>
          </a:solidFill>
          <a:ln w="12700">
            <a:solidFill>
              <a:srgbClr val="5B8DEF"/>
            </a:solidFill>
            <a:prstDash val="solid"/>
          </a:ln>
        </p:spPr>
      </p:sp>
      <p:sp>
        <p:nvSpPr>
          <p:cNvPr id="8" name="Shape 5"/>
          <p:cNvSpPr/>
          <p:nvPr/>
        </p:nvSpPr>
        <p:spPr>
          <a:xfrm>
            <a:off x="685800" y="1618488"/>
            <a:ext cx="274320" cy="274320"/>
          </a:xfrm>
          <a:prstGeom prst="ellipse">
            <a:avLst/>
          </a:prstGeom>
          <a:solidFill>
            <a:srgbClr val="5B8DEF"/>
          </a:solidFill>
          <a:ln w="12700">
            <a:solidFill>
              <a:srgbClr val="FFFFFF"/>
            </a:solidFill>
            <a:prstDash val="solid"/>
          </a:ln>
        </p:spPr>
      </p:sp>
      <p:sp>
        <p:nvSpPr>
          <p:cNvPr id="9" name="Text 6"/>
          <p:cNvSpPr txBox="1"/>
          <p:nvPr/>
        </p:nvSpPr>
        <p:spPr>
          <a:xfrm>
            <a:off x="685800"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Text 7"/>
          <p:cNvSpPr txBox="1"/>
          <p:nvPr/>
        </p:nvSpPr>
        <p:spPr>
          <a:xfrm>
            <a:off x="1024128" y="1600200"/>
            <a:ext cx="1508760" cy="320040"/>
          </a:xfrm>
          <a:prstGeom prst="rect">
            <a:avLst/>
          </a:prstGeom>
          <a:noFill/>
          <a:ln/>
        </p:spPr>
        <p:txBody>
          <a:bodyPr wrap="square" lIns="0" tIns="0" rIns="0" bIns="0" rtlCol="0" anchor="ctr"/>
          <a:lstStyle/>
          <a:p>
            <a:pPr indent="0" marL="0">
              <a:buNone/>
            </a:pPr>
            <a:r>
              <a:rPr lang="en-US" sz="1500" b="1" dirty="0">
                <a:solidFill>
                  <a:srgbClr val="5B8DEF"/>
                </a:solidFill>
                <a:latin typeface="Calibri" pitchFamily="34" charset="0"/>
                <a:ea typeface="Calibri" pitchFamily="34" charset="-122"/>
                <a:cs typeface="Calibri" pitchFamily="34" charset="-120"/>
              </a:rPr>
              <a:t>Cribl metrics</a:t>
            </a:r>
            <a:endParaRPr lang="en-US" sz="1500" dirty="0"/>
          </a:p>
        </p:txBody>
      </p:sp>
      <p:sp>
        <p:nvSpPr>
          <p:cNvPr id="11" name="Text 8"/>
          <p:cNvSpPr txBox="1"/>
          <p:nvPr/>
        </p:nvSpPr>
        <p:spPr>
          <a:xfrm>
            <a:off x="731520"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cribl.logstream.* in a Splunk metric index: Sources, Destinations, Pipelines, Routes, worker processes.</a:t>
            </a:r>
            <a:endParaRPr lang="en-US" sz="1050" dirty="0"/>
          </a:p>
        </p:txBody>
      </p:sp>
      <p:sp>
        <p:nvSpPr>
          <p:cNvPr id="12" name="Text 9"/>
          <p:cNvSpPr txBox="1"/>
          <p:nvPr/>
        </p:nvSpPr>
        <p:spPr>
          <a:xfrm>
            <a:off x="2633472"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3" name="Shape 10"/>
          <p:cNvSpPr/>
          <p:nvPr/>
        </p:nvSpPr>
        <p:spPr>
          <a:xfrm>
            <a:off x="2798064" y="1463040"/>
            <a:ext cx="2103120" cy="2240280"/>
          </a:xfrm>
          <a:prstGeom prst="roundRect">
            <a:avLst>
              <a:gd name="adj" fmla="val 3478"/>
            </a:avLst>
          </a:prstGeom>
          <a:solidFill>
            <a:srgbClr val="16302E"/>
          </a:solidFill>
          <a:ln w="12700">
            <a:solidFill>
              <a:srgbClr val="2FB8B0"/>
            </a:solidFill>
            <a:prstDash val="solid"/>
          </a:ln>
        </p:spPr>
      </p:sp>
      <p:sp>
        <p:nvSpPr>
          <p:cNvPr id="14" name="Shape 11"/>
          <p:cNvSpPr/>
          <p:nvPr/>
        </p:nvSpPr>
        <p:spPr>
          <a:xfrm>
            <a:off x="2935224" y="1618488"/>
            <a:ext cx="274320" cy="274320"/>
          </a:xfrm>
          <a:prstGeom prst="ellipse">
            <a:avLst/>
          </a:prstGeom>
          <a:solidFill>
            <a:srgbClr val="E0A040"/>
          </a:solidFill>
          <a:ln w="12700">
            <a:solidFill>
              <a:srgbClr val="FFFFFF"/>
            </a:solidFill>
            <a:prstDash val="solid"/>
          </a:ln>
        </p:spPr>
      </p:sp>
      <p:sp>
        <p:nvSpPr>
          <p:cNvPr id="15" name="Text 12"/>
          <p:cNvSpPr txBox="1"/>
          <p:nvPr/>
        </p:nvSpPr>
        <p:spPr>
          <a:xfrm>
            <a:off x="2935224"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6" name="Text 13"/>
          <p:cNvSpPr txBox="1"/>
          <p:nvPr/>
        </p:nvSpPr>
        <p:spPr>
          <a:xfrm>
            <a:off x="3273552" y="1600200"/>
            <a:ext cx="1508760" cy="320040"/>
          </a:xfrm>
          <a:prstGeom prst="rect">
            <a:avLst/>
          </a:prstGeom>
          <a:noFill/>
          <a:ln/>
        </p:spPr>
        <p:txBody>
          <a:bodyPr wrap="square" lIns="0" tIns="0" rIns="0" bIns="0" rtlCol="0" anchor="ctr"/>
          <a:lstStyle/>
          <a:p>
            <a:pPr indent="0" marL="0">
              <a:buNone/>
            </a:pPr>
            <a:r>
              <a:rPr lang="en-US" sz="1500" b="1" dirty="0">
                <a:solidFill>
                  <a:srgbClr val="2FB8B0"/>
                </a:solidFill>
                <a:latin typeface="Calibri" pitchFamily="34" charset="0"/>
                <a:ea typeface="Calibri" pitchFamily="34" charset="-122"/>
                <a:cs typeface="Calibri" pitchFamily="34" charset="-120"/>
              </a:rPr>
              <a:t>Leader API</a:t>
            </a:r>
            <a:endParaRPr lang="en-US" sz="1500" dirty="0"/>
          </a:p>
        </p:txBody>
      </p:sp>
      <p:sp>
        <p:nvSpPr>
          <p:cNvPr id="17" name="Text 14"/>
          <p:cNvSpPr txBox="1"/>
          <p:nvPr/>
        </p:nvSpPr>
        <p:spPr>
          <a:xfrm>
            <a:off x="2980944"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Read-only, within a shared request budget: Worker Groups, Workers, configuration, Packs, the Leader.</a:t>
            </a:r>
            <a:endParaRPr lang="en-US" sz="1050" dirty="0"/>
          </a:p>
        </p:txBody>
      </p:sp>
      <p:sp>
        <p:nvSpPr>
          <p:cNvPr id="18" name="Text 15"/>
          <p:cNvSpPr txBox="1"/>
          <p:nvPr/>
        </p:nvSpPr>
        <p:spPr>
          <a:xfrm>
            <a:off x="4882896"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9" name="Shape 16"/>
          <p:cNvSpPr/>
          <p:nvPr/>
        </p:nvSpPr>
        <p:spPr>
          <a:xfrm>
            <a:off x="5047488" y="1463040"/>
            <a:ext cx="2103120" cy="2240280"/>
          </a:xfrm>
          <a:prstGeom prst="roundRect">
            <a:avLst>
              <a:gd name="adj" fmla="val 3478"/>
            </a:avLst>
          </a:prstGeom>
          <a:solidFill>
            <a:srgbClr val="3A2C16"/>
          </a:solidFill>
          <a:ln w="12700">
            <a:solidFill>
              <a:srgbClr val="E0A040"/>
            </a:solidFill>
            <a:prstDash val="solid"/>
          </a:ln>
        </p:spPr>
      </p:sp>
      <p:sp>
        <p:nvSpPr>
          <p:cNvPr id="20" name="Shape 17"/>
          <p:cNvSpPr/>
          <p:nvPr/>
        </p:nvSpPr>
        <p:spPr>
          <a:xfrm>
            <a:off x="5184648" y="1618488"/>
            <a:ext cx="274320" cy="274320"/>
          </a:xfrm>
          <a:prstGeom prst="ellipse">
            <a:avLst/>
          </a:prstGeom>
          <a:solidFill>
            <a:srgbClr val="3DBE7A"/>
          </a:solidFill>
          <a:ln w="12700">
            <a:solidFill>
              <a:srgbClr val="FFFFFF"/>
            </a:solidFill>
            <a:prstDash val="solid"/>
          </a:ln>
        </p:spPr>
      </p:sp>
      <p:sp>
        <p:nvSpPr>
          <p:cNvPr id="21" name="Text 18"/>
          <p:cNvSpPr txBox="1"/>
          <p:nvPr/>
        </p:nvSpPr>
        <p:spPr>
          <a:xfrm>
            <a:off x="5184648"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2" name="Text 19"/>
          <p:cNvSpPr txBox="1"/>
          <p:nvPr/>
        </p:nvSpPr>
        <p:spPr>
          <a:xfrm>
            <a:off x="5522976" y="1600200"/>
            <a:ext cx="1508760" cy="320040"/>
          </a:xfrm>
          <a:prstGeom prst="rect">
            <a:avLst/>
          </a:prstGeom>
          <a:noFill/>
          <a:ln/>
        </p:spPr>
        <p:txBody>
          <a:bodyPr wrap="square" lIns="0" tIns="0" rIns="0" bIns="0" rtlCol="0" anchor="ctr"/>
          <a:lstStyle/>
          <a:p>
            <a:pPr indent="0" marL="0">
              <a:buNone/>
            </a:pPr>
            <a:r>
              <a:rPr lang="en-US" sz="1500" b="1" dirty="0">
                <a:solidFill>
                  <a:srgbClr val="E0A040"/>
                </a:solidFill>
                <a:latin typeface="Calibri" pitchFamily="34" charset="0"/>
                <a:ea typeface="Calibri" pitchFamily="34" charset="-122"/>
                <a:cs typeface="Calibri" pitchFamily="34" charset="-120"/>
              </a:rPr>
              <a:t>Three jobs</a:t>
            </a:r>
            <a:endParaRPr lang="en-US" sz="1500" dirty="0"/>
          </a:p>
        </p:txBody>
      </p:sp>
      <p:sp>
        <p:nvSpPr>
          <p:cNvPr id="23" name="Text 20"/>
          <p:cNvSpPr txBox="1"/>
          <p:nvPr/>
        </p:nvSpPr>
        <p:spPr>
          <a:xfrm>
            <a:off x="5230368"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Live metrics every 5 minutes, inventory every 10, model training every 30.</a:t>
            </a:r>
            <a:endParaRPr lang="en-US" sz="1050" dirty="0"/>
          </a:p>
        </p:txBody>
      </p:sp>
      <p:sp>
        <p:nvSpPr>
          <p:cNvPr id="24" name="Text 21"/>
          <p:cNvSpPr txBox="1"/>
          <p:nvPr/>
        </p:nvSpPr>
        <p:spPr>
          <a:xfrm>
            <a:off x="7132320"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25" name="Shape 22"/>
          <p:cNvSpPr/>
          <p:nvPr/>
        </p:nvSpPr>
        <p:spPr>
          <a:xfrm>
            <a:off x="7296912" y="1463040"/>
            <a:ext cx="2103120" cy="2240280"/>
          </a:xfrm>
          <a:prstGeom prst="roundRect">
            <a:avLst>
              <a:gd name="adj" fmla="val 3478"/>
            </a:avLst>
          </a:prstGeom>
          <a:solidFill>
            <a:srgbClr val="2B2245"/>
          </a:solidFill>
          <a:ln w="12700">
            <a:solidFill>
              <a:srgbClr val="9A78F5"/>
            </a:solidFill>
            <a:prstDash val="solid"/>
          </a:ln>
        </p:spPr>
      </p:sp>
      <p:sp>
        <p:nvSpPr>
          <p:cNvPr id="26" name="Shape 23"/>
          <p:cNvSpPr/>
          <p:nvPr/>
        </p:nvSpPr>
        <p:spPr>
          <a:xfrm>
            <a:off x="7434072" y="1618488"/>
            <a:ext cx="274320" cy="274320"/>
          </a:xfrm>
          <a:prstGeom prst="ellipse">
            <a:avLst/>
          </a:prstGeom>
          <a:solidFill>
            <a:srgbClr val="9A78F5"/>
          </a:solidFill>
          <a:ln w="12700">
            <a:solidFill>
              <a:srgbClr val="FFFFFF"/>
            </a:solidFill>
            <a:prstDash val="solid"/>
          </a:ln>
        </p:spPr>
      </p:sp>
      <p:sp>
        <p:nvSpPr>
          <p:cNvPr id="27" name="Text 24"/>
          <p:cNvSpPr txBox="1"/>
          <p:nvPr/>
        </p:nvSpPr>
        <p:spPr>
          <a:xfrm>
            <a:off x="7434072"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8" name="Text 25"/>
          <p:cNvSpPr txBox="1"/>
          <p:nvPr/>
        </p:nvSpPr>
        <p:spPr>
          <a:xfrm>
            <a:off x="7772400" y="1600200"/>
            <a:ext cx="1508760" cy="320040"/>
          </a:xfrm>
          <a:prstGeom prst="rect">
            <a:avLst/>
          </a:prstGeom>
          <a:noFill/>
          <a:ln/>
        </p:spPr>
        <p:txBody>
          <a:bodyPr wrap="square" lIns="0" tIns="0" rIns="0" bIns="0" rtlCol="0" anchor="ctr"/>
          <a:lstStyle/>
          <a:p>
            <a:pPr indent="0" marL="0">
              <a:buNone/>
            </a:pPr>
            <a:r>
              <a:rPr lang="en-US" sz="1500" b="1" dirty="0">
                <a:solidFill>
                  <a:srgbClr val="9A78F5"/>
                </a:solidFill>
                <a:latin typeface="Calibri" pitchFamily="34" charset="0"/>
                <a:ea typeface="Calibri" pitchFamily="34" charset="-122"/>
                <a:cs typeface="Calibri" pitchFamily="34" charset="-120"/>
              </a:rPr>
              <a:t>Traffic ML models</a:t>
            </a:r>
            <a:endParaRPr lang="en-US" sz="1500" dirty="0"/>
          </a:p>
        </p:txBody>
      </p:sp>
      <p:sp>
        <p:nvSpPr>
          <p:cNvPr id="29" name="Text 26"/>
          <p:cNvSpPr txBox="1"/>
          <p:nvPr/>
        </p:nvSpPr>
        <p:spPr>
          <a:xfrm>
            <a:off x="7479792"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Per object and measurement, per hour of the day, then per weekday and hour.</a:t>
            </a:r>
            <a:endParaRPr lang="en-US" sz="1050" dirty="0"/>
          </a:p>
        </p:txBody>
      </p:sp>
      <p:sp>
        <p:nvSpPr>
          <p:cNvPr id="30" name="Text 27"/>
          <p:cNvSpPr txBox="1"/>
          <p:nvPr/>
        </p:nvSpPr>
        <p:spPr>
          <a:xfrm>
            <a:off x="9381744"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31" name="Shape 28"/>
          <p:cNvSpPr/>
          <p:nvPr/>
        </p:nvSpPr>
        <p:spPr>
          <a:xfrm>
            <a:off x="9546336" y="1463040"/>
            <a:ext cx="2103120" cy="2240280"/>
          </a:xfrm>
          <a:prstGeom prst="roundRect">
            <a:avLst>
              <a:gd name="adj" fmla="val 3478"/>
            </a:avLst>
          </a:prstGeom>
          <a:solidFill>
            <a:srgbClr val="3B1C1C"/>
          </a:solidFill>
          <a:ln w="12700">
            <a:solidFill>
              <a:srgbClr val="E05555"/>
            </a:solidFill>
            <a:prstDash val="solid"/>
          </a:ln>
        </p:spPr>
      </p:sp>
      <p:sp>
        <p:nvSpPr>
          <p:cNvPr id="32" name="Shape 29"/>
          <p:cNvSpPr/>
          <p:nvPr/>
        </p:nvSpPr>
        <p:spPr>
          <a:xfrm>
            <a:off x="9683496" y="1618488"/>
            <a:ext cx="274320" cy="274320"/>
          </a:xfrm>
          <a:prstGeom prst="ellipse">
            <a:avLst/>
          </a:prstGeom>
          <a:solidFill>
            <a:srgbClr val="E05555"/>
          </a:solidFill>
          <a:ln w="12700">
            <a:solidFill>
              <a:srgbClr val="FFFFFF"/>
            </a:solidFill>
            <a:prstDash val="solid"/>
          </a:ln>
        </p:spPr>
      </p:sp>
      <p:sp>
        <p:nvSpPr>
          <p:cNvPr id="33" name="Text 30"/>
          <p:cNvSpPr txBox="1"/>
          <p:nvPr/>
        </p:nvSpPr>
        <p:spPr>
          <a:xfrm>
            <a:off x="9683496"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4" name="Text 31"/>
          <p:cNvSpPr txBox="1"/>
          <p:nvPr/>
        </p:nvSpPr>
        <p:spPr>
          <a:xfrm>
            <a:off x="10021824" y="1600200"/>
            <a:ext cx="1508760" cy="320040"/>
          </a:xfrm>
          <a:prstGeom prst="rect">
            <a:avLst/>
          </a:prstGeom>
          <a:noFill/>
          <a:ln/>
        </p:spPr>
        <p:txBody>
          <a:bodyPr wrap="square" lIns="0" tIns="0" rIns="0" bIns="0" rtlCol="0" anchor="ctr"/>
          <a:lstStyle/>
          <a:p>
            <a:pPr indent="0" marL="0">
              <a:buNone/>
            </a:pPr>
            <a:r>
              <a:rPr lang="en-US" sz="1500" b="1" dirty="0">
                <a:solidFill>
                  <a:srgbClr val="E05555"/>
                </a:solidFill>
                <a:latin typeface="Calibri" pitchFamily="34" charset="0"/>
                <a:ea typeface="Calibri" pitchFamily="34" charset="-122"/>
                <a:cs typeface="Calibri" pitchFamily="34" charset="-120"/>
              </a:rPr>
              <a:t>Finding groups</a:t>
            </a:r>
            <a:endParaRPr lang="en-US" sz="1500" dirty="0"/>
          </a:p>
        </p:txBody>
      </p:sp>
      <p:sp>
        <p:nvSpPr>
          <p:cNvPr id="35" name="Text 32"/>
          <p:cNvSpPr txBox="1"/>
          <p:nvPr/>
        </p:nvSpPr>
        <p:spPr>
          <a:xfrm>
            <a:off x="9729216"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16 policies raise findings; one object's findings form one Finding group.</a:t>
            </a:r>
            <a:endParaRPr lang="en-US" sz="1050" dirty="0"/>
          </a:p>
        </p:txBody>
      </p:sp>
      <p:sp>
        <p:nvSpPr>
          <p:cNvPr id="36" name="Shape 33"/>
          <p:cNvSpPr/>
          <p:nvPr/>
        </p:nvSpPr>
        <p:spPr>
          <a:xfrm>
            <a:off x="548640" y="3977640"/>
            <a:ext cx="11091672" cy="1005840"/>
          </a:xfrm>
          <a:prstGeom prst="roundRect">
            <a:avLst>
              <a:gd name="adj" fmla="val 7273"/>
            </a:avLst>
          </a:prstGeom>
          <a:solidFill>
            <a:srgbClr val="1F242F"/>
          </a:solidFill>
          <a:ln w="9525">
            <a:solidFill>
              <a:srgbClr val="8B6CF6"/>
            </a:solidFill>
            <a:prstDash val="solid"/>
          </a:ln>
        </p:spPr>
      </p:sp>
      <p:sp>
        <p:nvSpPr>
          <p:cNvPr id="37" name="Text 34"/>
          <p:cNvSpPr txBox="1"/>
          <p:nvPr/>
        </p:nvSpPr>
        <p:spPr>
          <a:xfrm>
            <a:off x="731520" y="411480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On top of the findings</a:t>
            </a:r>
            <a:endParaRPr lang="en-US" sz="1150" dirty="0"/>
          </a:p>
        </p:txBody>
      </p:sp>
      <p:sp>
        <p:nvSpPr>
          <p:cNvPr id="38" name="Text 35"/>
          <p:cNvSpPr txBox="1"/>
          <p:nvPr/>
        </p:nvSpPr>
        <p:spPr>
          <a:xfrm>
            <a:off x="731520" y="4434840"/>
            <a:ext cx="10725912" cy="4389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Triage the group — investigating, resolved, dismissed, Not an anomaly; assign it; notify by email; run findings actions (drilldowns, links, webhooks); ask the Cribl Stream AI Agent; see it live in Topology Studio.</a:t>
            </a:r>
            <a:endParaRPr lang="en-US" sz="1050" dirty="0"/>
          </a:p>
        </p:txBody>
      </p:sp>
      <p:sp>
        <p:nvSpPr>
          <p:cNvPr id="39" name="Text 36"/>
          <p:cNvSpPr txBox="1"/>
          <p:nvPr/>
        </p:nvSpPr>
        <p:spPr>
          <a:xfrm>
            <a:off x="548640" y="5257800"/>
            <a:ext cx="11064240" cy="54864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A dedicated tenant type: no entities, no decision maker, no health score. Its objects are Cribl objects; one tenant per Cribl connection.</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What we are going to do — one tenant, four parts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0048" cy="4069080"/>
          </a:xfrm>
          <a:prstGeom prst="roundRect">
            <a:avLst>
              <a:gd name="adj" fmla="val 2740"/>
            </a:avLst>
          </a:prstGeom>
          <a:solidFill>
            <a:srgbClr val="1C2A48"/>
          </a:solidFill>
          <a:ln w="12700">
            <a:solidFill>
              <a:srgbClr val="5B8DEF"/>
            </a:solidFill>
            <a:prstDash val="solid"/>
          </a:ln>
        </p:spPr>
      </p:sp>
      <p:sp>
        <p:nvSpPr>
          <p:cNvPr id="8" name="Text 5"/>
          <p:cNvSpPr txBox="1"/>
          <p:nvPr/>
        </p:nvSpPr>
        <p:spPr>
          <a:xfrm>
            <a:off x="777240" y="1572768"/>
            <a:ext cx="2212848" cy="274320"/>
          </a:xfrm>
          <a:prstGeom prst="rect">
            <a:avLst/>
          </a:prstGeom>
          <a:noFill/>
          <a:ln/>
        </p:spPr>
        <p:txBody>
          <a:bodyPr wrap="square" lIns="0" tIns="0" rIns="0" bIns="0" rtlCol="0" anchor="t"/>
          <a:lstStyle/>
          <a:p>
            <a:pPr indent="0" marL="0">
              <a:buNone/>
            </a:pPr>
            <a:r>
              <a:rPr lang="en-US" sz="1100" b="1" spc="200" kern="0" dirty="0">
                <a:solidFill>
                  <a:srgbClr val="5B8DEF"/>
                </a:solidFill>
                <a:latin typeface="Calibri" pitchFamily="34" charset="0"/>
                <a:ea typeface="Calibri" pitchFamily="34" charset="-122"/>
                <a:cs typeface="Calibri" pitchFamily="34" charset="-120"/>
              </a:rPr>
              <a:t>PART 1</a:t>
            </a:r>
            <a:endParaRPr lang="en-US" sz="1100" dirty="0"/>
          </a:p>
        </p:txBody>
      </p:sp>
      <p:sp>
        <p:nvSpPr>
          <p:cNvPr id="9" name="Text 6"/>
          <p:cNvSpPr txBox="1"/>
          <p:nvPr/>
        </p:nvSpPr>
        <p:spPr>
          <a:xfrm>
            <a:off x="777240"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Setup</a:t>
            </a:r>
            <a:endParaRPr lang="en-US" sz="1800" dirty="0"/>
          </a:p>
        </p:txBody>
      </p:sp>
      <p:sp>
        <p:nvSpPr>
          <p:cNvPr id="10" name="Shape 7"/>
          <p:cNvSpPr/>
          <p:nvPr/>
        </p:nvSpPr>
        <p:spPr>
          <a:xfrm>
            <a:off x="795528" y="2798064"/>
            <a:ext cx="118872" cy="118872"/>
          </a:xfrm>
          <a:prstGeom prst="ellipse">
            <a:avLst/>
          </a:prstGeom>
          <a:solidFill>
            <a:srgbClr val="5B8DEF"/>
          </a:solidFill>
          <a:ln w="12700">
            <a:solidFill>
              <a:srgbClr val="5B8DEF"/>
            </a:solidFill>
            <a:prstDash val="solid"/>
          </a:ln>
        </p:spPr>
      </p:sp>
      <p:sp>
        <p:nvSpPr>
          <p:cNvPr id="11" name="Text 8"/>
          <p:cNvSpPr txBox="1"/>
          <p:nvPr/>
        </p:nvSpPr>
        <p:spPr>
          <a:xfrm>
            <a:off x="1024128"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 Cribl connection</a:t>
            </a:r>
            <a:endParaRPr lang="en-US" sz="1200" dirty="0"/>
          </a:p>
        </p:txBody>
      </p:sp>
      <p:sp>
        <p:nvSpPr>
          <p:cNvPr id="12" name="Shape 9"/>
          <p:cNvSpPr/>
          <p:nvPr/>
        </p:nvSpPr>
        <p:spPr>
          <a:xfrm>
            <a:off x="795528" y="3419856"/>
            <a:ext cx="118872" cy="118872"/>
          </a:xfrm>
          <a:prstGeom prst="ellipse">
            <a:avLst/>
          </a:prstGeom>
          <a:solidFill>
            <a:srgbClr val="5B8DEF"/>
          </a:solidFill>
          <a:ln w="12700">
            <a:solidFill>
              <a:srgbClr val="5B8DEF"/>
            </a:solidFill>
            <a:prstDash val="solid"/>
          </a:ln>
        </p:spPr>
      </p:sp>
      <p:sp>
        <p:nvSpPr>
          <p:cNvPr id="13" name="Text 10"/>
          <p:cNvSpPr txBox="1"/>
          <p:nvPr/>
        </p:nvSpPr>
        <p:spPr>
          <a:xfrm>
            <a:off x="1024128" y="3291840"/>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creation wizard</a:t>
            </a:r>
            <a:endParaRPr lang="en-US" sz="1200" dirty="0"/>
          </a:p>
        </p:txBody>
      </p:sp>
      <p:sp>
        <p:nvSpPr>
          <p:cNvPr id="14" name="Shape 11"/>
          <p:cNvSpPr/>
          <p:nvPr/>
        </p:nvSpPr>
        <p:spPr>
          <a:xfrm>
            <a:off x="795528" y="4041648"/>
            <a:ext cx="118872" cy="118872"/>
          </a:xfrm>
          <a:prstGeom prst="ellipse">
            <a:avLst/>
          </a:prstGeom>
          <a:solidFill>
            <a:srgbClr val="5B8DEF"/>
          </a:solidFill>
          <a:ln w="12700">
            <a:solidFill>
              <a:srgbClr val="5B8DEF"/>
            </a:solidFill>
            <a:prstDash val="solid"/>
          </a:ln>
        </p:spPr>
      </p:sp>
      <p:sp>
        <p:nvSpPr>
          <p:cNvPr id="15" name="Text 12"/>
          <p:cNvSpPr txBox="1"/>
          <p:nvPr/>
        </p:nvSpPr>
        <p:spPr>
          <a:xfrm>
            <a:off x="1024128" y="3913632"/>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tenant card and the strip</a:t>
            </a:r>
            <a:endParaRPr lang="en-US" sz="1200" dirty="0"/>
          </a:p>
        </p:txBody>
      </p:sp>
      <p:sp>
        <p:nvSpPr>
          <p:cNvPr id="16" name="Shape 13"/>
          <p:cNvSpPr/>
          <p:nvPr/>
        </p:nvSpPr>
        <p:spPr>
          <a:xfrm>
            <a:off x="795528" y="4663440"/>
            <a:ext cx="118872" cy="118872"/>
          </a:xfrm>
          <a:prstGeom prst="ellipse">
            <a:avLst/>
          </a:prstGeom>
          <a:solidFill>
            <a:srgbClr val="5B8DEF"/>
          </a:solidFill>
          <a:ln w="12700">
            <a:solidFill>
              <a:srgbClr val="5B8DEF"/>
            </a:solidFill>
            <a:prstDash val="solid"/>
          </a:ln>
        </p:spPr>
      </p:sp>
      <p:sp>
        <p:nvSpPr>
          <p:cNvPr id="17" name="Text 14"/>
          <p:cNvSpPr txBox="1"/>
          <p:nvPr/>
        </p:nvSpPr>
        <p:spPr>
          <a:xfrm>
            <a:off x="1024128" y="4535424"/>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Collection health, day one</a:t>
            </a:r>
            <a:endParaRPr lang="en-US" sz="1200" dirty="0"/>
          </a:p>
        </p:txBody>
      </p:sp>
      <p:sp>
        <p:nvSpPr>
          <p:cNvPr id="18" name="Shape 15"/>
          <p:cNvSpPr/>
          <p:nvPr/>
        </p:nvSpPr>
        <p:spPr>
          <a:xfrm>
            <a:off x="3355848" y="1417320"/>
            <a:ext cx="2670048" cy="4069080"/>
          </a:xfrm>
          <a:prstGeom prst="roundRect">
            <a:avLst>
              <a:gd name="adj" fmla="val 2740"/>
            </a:avLst>
          </a:prstGeom>
          <a:solidFill>
            <a:srgbClr val="3A2C16"/>
          </a:solidFill>
          <a:ln w="12700">
            <a:solidFill>
              <a:srgbClr val="E0A040"/>
            </a:solidFill>
            <a:prstDash val="solid"/>
          </a:ln>
        </p:spPr>
      </p:sp>
      <p:sp>
        <p:nvSpPr>
          <p:cNvPr id="19" name="Text 16"/>
          <p:cNvSpPr txBox="1"/>
          <p:nvPr/>
        </p:nvSpPr>
        <p:spPr>
          <a:xfrm>
            <a:off x="3584448" y="1572768"/>
            <a:ext cx="2212848" cy="274320"/>
          </a:xfrm>
          <a:prstGeom prst="rect">
            <a:avLst/>
          </a:prstGeom>
          <a:noFill/>
          <a:ln/>
        </p:spPr>
        <p:txBody>
          <a:bodyPr wrap="square" lIns="0" tIns="0" rIns="0" bIns="0" rtlCol="0" anchor="t"/>
          <a:lstStyle/>
          <a:p>
            <a:pPr indent="0" marL="0">
              <a:buNone/>
            </a:pPr>
            <a:r>
              <a:rPr lang="en-US" sz="1100" b="1" spc="200" kern="0" dirty="0">
                <a:solidFill>
                  <a:srgbClr val="E0A040"/>
                </a:solidFill>
                <a:latin typeface="Calibri" pitchFamily="34" charset="0"/>
                <a:ea typeface="Calibri" pitchFamily="34" charset="-122"/>
                <a:cs typeface="Calibri" pitchFamily="34" charset="-120"/>
              </a:rPr>
              <a:t>PART 2</a:t>
            </a:r>
            <a:endParaRPr lang="en-US" sz="1100" dirty="0"/>
          </a:p>
        </p:txBody>
      </p:sp>
      <p:sp>
        <p:nvSpPr>
          <p:cNvPr id="20" name="Text 17"/>
          <p:cNvSpPr txBox="1"/>
          <p:nvPr/>
        </p:nvSpPr>
        <p:spPr>
          <a:xfrm>
            <a:off x="3584448"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Findings</a:t>
            </a:r>
            <a:endParaRPr lang="en-US" sz="1800" dirty="0"/>
          </a:p>
        </p:txBody>
      </p:sp>
      <p:sp>
        <p:nvSpPr>
          <p:cNvPr id="21" name="Shape 18"/>
          <p:cNvSpPr/>
          <p:nvPr/>
        </p:nvSpPr>
        <p:spPr>
          <a:xfrm>
            <a:off x="3602736" y="2798064"/>
            <a:ext cx="118872" cy="118872"/>
          </a:xfrm>
          <a:prstGeom prst="ellipse">
            <a:avLst/>
          </a:prstGeom>
          <a:solidFill>
            <a:srgbClr val="E0A040"/>
          </a:solidFill>
          <a:ln w="12700">
            <a:solidFill>
              <a:srgbClr val="E0A040"/>
            </a:solidFill>
            <a:prstDash val="solid"/>
          </a:ln>
        </p:spPr>
      </p:sp>
      <p:sp>
        <p:nvSpPr>
          <p:cNvPr id="22" name="Text 19"/>
          <p:cNvSpPr txBox="1"/>
          <p:nvPr/>
        </p:nvSpPr>
        <p:spPr>
          <a:xfrm>
            <a:off x="3831336"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Findings tab</a:t>
            </a:r>
            <a:endParaRPr lang="en-US" sz="1200" dirty="0"/>
          </a:p>
        </p:txBody>
      </p:sp>
      <p:sp>
        <p:nvSpPr>
          <p:cNvPr id="23" name="Shape 20"/>
          <p:cNvSpPr/>
          <p:nvPr/>
        </p:nvSpPr>
        <p:spPr>
          <a:xfrm>
            <a:off x="3602736" y="3419856"/>
            <a:ext cx="118872" cy="118872"/>
          </a:xfrm>
          <a:prstGeom prst="ellipse">
            <a:avLst/>
          </a:prstGeom>
          <a:solidFill>
            <a:srgbClr val="E0A040"/>
          </a:solidFill>
          <a:ln w="12700">
            <a:solidFill>
              <a:srgbClr val="E0A040"/>
            </a:solidFill>
            <a:prstDash val="solid"/>
          </a:ln>
        </p:spPr>
      </p:sp>
      <p:sp>
        <p:nvSpPr>
          <p:cNvPr id="24" name="Text 21"/>
          <p:cNvSpPr txBox="1"/>
          <p:nvPr/>
        </p:nvSpPr>
        <p:spPr>
          <a:xfrm>
            <a:off x="3831336" y="3291840"/>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Finding groups and triage</a:t>
            </a:r>
            <a:endParaRPr lang="en-US" sz="1200" dirty="0"/>
          </a:p>
        </p:txBody>
      </p:sp>
      <p:sp>
        <p:nvSpPr>
          <p:cNvPr id="25" name="Shape 22"/>
          <p:cNvSpPr/>
          <p:nvPr/>
        </p:nvSpPr>
        <p:spPr>
          <a:xfrm>
            <a:off x="3602736" y="4041648"/>
            <a:ext cx="118872" cy="118872"/>
          </a:xfrm>
          <a:prstGeom prst="ellipse">
            <a:avLst/>
          </a:prstGeom>
          <a:solidFill>
            <a:srgbClr val="E0A040"/>
          </a:solidFill>
          <a:ln w="12700">
            <a:solidFill>
              <a:srgbClr val="E0A040"/>
            </a:solidFill>
            <a:prstDash val="solid"/>
          </a:ln>
        </p:spPr>
      </p:sp>
      <p:sp>
        <p:nvSpPr>
          <p:cNvPr id="26" name="Text 23"/>
          <p:cNvSpPr txBox="1"/>
          <p:nvPr/>
        </p:nvSpPr>
        <p:spPr>
          <a:xfrm>
            <a:off x="3831336" y="3913632"/>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Investigating an outlier</a:t>
            </a:r>
            <a:endParaRPr lang="en-US" sz="1200" dirty="0"/>
          </a:p>
        </p:txBody>
      </p:sp>
      <p:sp>
        <p:nvSpPr>
          <p:cNvPr id="27" name="Shape 24"/>
          <p:cNvSpPr/>
          <p:nvPr/>
        </p:nvSpPr>
        <p:spPr>
          <a:xfrm>
            <a:off x="3602736" y="4663440"/>
            <a:ext cx="118872" cy="118872"/>
          </a:xfrm>
          <a:prstGeom prst="ellipse">
            <a:avLst/>
          </a:prstGeom>
          <a:solidFill>
            <a:srgbClr val="E0A040"/>
          </a:solidFill>
          <a:ln w="12700">
            <a:solidFill>
              <a:srgbClr val="E0A040"/>
            </a:solidFill>
            <a:prstDash val="solid"/>
          </a:ln>
        </p:spPr>
      </p:sp>
      <p:sp>
        <p:nvSpPr>
          <p:cNvPr id="28" name="Text 25"/>
          <p:cNvSpPr txBox="1"/>
          <p:nvPr/>
        </p:nvSpPr>
        <p:spPr>
          <a:xfrm>
            <a:off x="3831336" y="4535424"/>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Assignment and webhooks</a:t>
            </a:r>
            <a:endParaRPr lang="en-US" sz="1200" dirty="0"/>
          </a:p>
        </p:txBody>
      </p:sp>
      <p:sp>
        <p:nvSpPr>
          <p:cNvPr id="29" name="Shape 26"/>
          <p:cNvSpPr/>
          <p:nvPr/>
        </p:nvSpPr>
        <p:spPr>
          <a:xfrm>
            <a:off x="6163056" y="1417320"/>
            <a:ext cx="2670048" cy="4069080"/>
          </a:xfrm>
          <a:prstGeom prst="roundRect">
            <a:avLst>
              <a:gd name="adj" fmla="val 2740"/>
            </a:avLst>
          </a:prstGeom>
          <a:solidFill>
            <a:srgbClr val="16302A"/>
          </a:solidFill>
          <a:ln w="12700">
            <a:solidFill>
              <a:srgbClr val="3DBE7A"/>
            </a:solidFill>
            <a:prstDash val="solid"/>
          </a:ln>
        </p:spPr>
      </p:sp>
      <p:sp>
        <p:nvSpPr>
          <p:cNvPr id="30" name="Text 27"/>
          <p:cNvSpPr txBox="1"/>
          <p:nvPr/>
        </p:nvSpPr>
        <p:spPr>
          <a:xfrm>
            <a:off x="6391656" y="1572768"/>
            <a:ext cx="2212848" cy="274320"/>
          </a:xfrm>
          <a:prstGeom prst="rect">
            <a:avLst/>
          </a:prstGeom>
          <a:noFill/>
          <a:ln/>
        </p:spPr>
        <p:txBody>
          <a:bodyPr wrap="square" lIns="0" tIns="0" rIns="0" bIns="0" rtlCol="0" anchor="t"/>
          <a:lstStyle/>
          <a:p>
            <a:pPr indent="0" marL="0">
              <a:buNone/>
            </a:pPr>
            <a:r>
              <a:rPr lang="en-US" sz="1100" b="1" spc="200" kern="0" dirty="0">
                <a:solidFill>
                  <a:srgbClr val="3DBE7A"/>
                </a:solidFill>
                <a:latin typeface="Calibri" pitchFamily="34" charset="0"/>
                <a:ea typeface="Calibri" pitchFamily="34" charset="-122"/>
                <a:cs typeface="Calibri" pitchFamily="34" charset="-120"/>
              </a:rPr>
              <a:t>PART 3</a:t>
            </a:r>
            <a:endParaRPr lang="en-US" sz="1100" dirty="0"/>
          </a:p>
        </p:txBody>
      </p:sp>
      <p:sp>
        <p:nvSpPr>
          <p:cNvPr id="31" name="Text 28"/>
          <p:cNvSpPr txBox="1"/>
          <p:nvPr/>
        </p:nvSpPr>
        <p:spPr>
          <a:xfrm>
            <a:off x="6391656"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Observe</a:t>
            </a:r>
            <a:endParaRPr lang="en-US" sz="1800" dirty="0"/>
          </a:p>
        </p:txBody>
      </p:sp>
      <p:sp>
        <p:nvSpPr>
          <p:cNvPr id="32" name="Shape 29"/>
          <p:cNvSpPr/>
          <p:nvPr/>
        </p:nvSpPr>
        <p:spPr>
          <a:xfrm>
            <a:off x="6409944" y="2798064"/>
            <a:ext cx="118872" cy="118872"/>
          </a:xfrm>
          <a:prstGeom prst="ellipse">
            <a:avLst/>
          </a:prstGeom>
          <a:solidFill>
            <a:srgbClr val="3DBE7A"/>
          </a:solidFill>
          <a:ln w="12700">
            <a:solidFill>
              <a:srgbClr val="3DBE7A"/>
            </a:solidFill>
            <a:prstDash val="solid"/>
          </a:ln>
        </p:spPr>
      </p:sp>
      <p:sp>
        <p:nvSpPr>
          <p:cNvPr id="33" name="Text 30"/>
          <p:cNvSpPr txBox="1"/>
          <p:nvPr/>
        </p:nvSpPr>
        <p:spPr>
          <a:xfrm>
            <a:off x="6638544"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Traffic and resources</a:t>
            </a:r>
            <a:endParaRPr lang="en-US" sz="1200" dirty="0"/>
          </a:p>
        </p:txBody>
      </p:sp>
      <p:sp>
        <p:nvSpPr>
          <p:cNvPr id="34" name="Shape 31"/>
          <p:cNvSpPr/>
          <p:nvPr/>
        </p:nvSpPr>
        <p:spPr>
          <a:xfrm>
            <a:off x="6409944" y="3419856"/>
            <a:ext cx="118872" cy="118872"/>
          </a:xfrm>
          <a:prstGeom prst="ellipse">
            <a:avLst/>
          </a:prstGeom>
          <a:solidFill>
            <a:srgbClr val="3DBE7A"/>
          </a:solidFill>
          <a:ln w="12700">
            <a:solidFill>
              <a:srgbClr val="3DBE7A"/>
            </a:solidFill>
            <a:prstDash val="solid"/>
          </a:ln>
        </p:spPr>
      </p:sp>
      <p:sp>
        <p:nvSpPr>
          <p:cNvPr id="35" name="Text 32"/>
          <p:cNvSpPr txBox="1"/>
          <p:nvPr/>
        </p:nvSpPr>
        <p:spPr>
          <a:xfrm>
            <a:off x="6638544" y="3291840"/>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Traffic ML models and tuning</a:t>
            </a:r>
            <a:endParaRPr lang="en-US" sz="1200" dirty="0"/>
          </a:p>
        </p:txBody>
      </p:sp>
      <p:sp>
        <p:nvSpPr>
          <p:cNvPr id="36" name="Shape 33"/>
          <p:cNvSpPr/>
          <p:nvPr/>
        </p:nvSpPr>
        <p:spPr>
          <a:xfrm>
            <a:off x="6409944" y="4041648"/>
            <a:ext cx="118872" cy="118872"/>
          </a:xfrm>
          <a:prstGeom prst="ellipse">
            <a:avLst/>
          </a:prstGeom>
          <a:solidFill>
            <a:srgbClr val="3DBE7A"/>
          </a:solidFill>
          <a:ln w="12700">
            <a:solidFill>
              <a:srgbClr val="3DBE7A"/>
            </a:solidFill>
            <a:prstDash val="solid"/>
          </a:ln>
        </p:spPr>
      </p:sp>
      <p:sp>
        <p:nvSpPr>
          <p:cNvPr id="37" name="Text 34"/>
          <p:cNvSpPr txBox="1"/>
          <p:nvPr/>
        </p:nvSpPr>
        <p:spPr>
          <a:xfrm>
            <a:off x="6638544" y="3913632"/>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Workers and the Leader</a:t>
            </a:r>
            <a:endParaRPr lang="en-US" sz="1200" dirty="0"/>
          </a:p>
        </p:txBody>
      </p:sp>
      <p:sp>
        <p:nvSpPr>
          <p:cNvPr id="38" name="Shape 35"/>
          <p:cNvSpPr/>
          <p:nvPr/>
        </p:nvSpPr>
        <p:spPr>
          <a:xfrm>
            <a:off x="6409944" y="4663440"/>
            <a:ext cx="118872" cy="118872"/>
          </a:xfrm>
          <a:prstGeom prst="ellipse">
            <a:avLst/>
          </a:prstGeom>
          <a:solidFill>
            <a:srgbClr val="3DBE7A"/>
          </a:solidFill>
          <a:ln w="12700">
            <a:solidFill>
              <a:srgbClr val="3DBE7A"/>
            </a:solidFill>
            <a:prstDash val="solid"/>
          </a:ln>
        </p:spPr>
      </p:sp>
      <p:sp>
        <p:nvSpPr>
          <p:cNvPr id="39" name="Text 36"/>
          <p:cNvSpPr txBox="1"/>
          <p:nvPr/>
        </p:nvSpPr>
        <p:spPr>
          <a:xfrm>
            <a:off x="6638544" y="4535424"/>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Routes, pipelines, flows</a:t>
            </a:r>
            <a:endParaRPr lang="en-US" sz="1200" dirty="0"/>
          </a:p>
        </p:txBody>
      </p:sp>
      <p:sp>
        <p:nvSpPr>
          <p:cNvPr id="40" name="Shape 37"/>
          <p:cNvSpPr/>
          <p:nvPr/>
        </p:nvSpPr>
        <p:spPr>
          <a:xfrm>
            <a:off x="8970264" y="1417320"/>
            <a:ext cx="2670048" cy="4069080"/>
          </a:xfrm>
          <a:prstGeom prst="roundRect">
            <a:avLst>
              <a:gd name="adj" fmla="val 2740"/>
            </a:avLst>
          </a:prstGeom>
          <a:solidFill>
            <a:srgbClr val="2B2245"/>
          </a:solidFill>
          <a:ln w="12700">
            <a:solidFill>
              <a:srgbClr val="9A78F5"/>
            </a:solidFill>
            <a:prstDash val="solid"/>
          </a:ln>
        </p:spPr>
      </p:sp>
      <p:sp>
        <p:nvSpPr>
          <p:cNvPr id="41" name="Text 38"/>
          <p:cNvSpPr txBox="1"/>
          <p:nvPr/>
        </p:nvSpPr>
        <p:spPr>
          <a:xfrm>
            <a:off x="9198864" y="1572768"/>
            <a:ext cx="2212848" cy="274320"/>
          </a:xfrm>
          <a:prstGeom prst="rect">
            <a:avLst/>
          </a:prstGeom>
          <a:noFill/>
          <a:ln/>
        </p:spPr>
        <p:txBody>
          <a:bodyPr wrap="square" lIns="0" tIns="0" rIns="0" bIns="0" rtlCol="0" anchor="t"/>
          <a:lstStyle/>
          <a:p>
            <a:pPr indent="0" marL="0">
              <a:buNone/>
            </a:pPr>
            <a:r>
              <a:rPr lang="en-US" sz="1100" b="1" spc="200" kern="0" dirty="0">
                <a:solidFill>
                  <a:srgbClr val="9A78F5"/>
                </a:solidFill>
                <a:latin typeface="Calibri" pitchFamily="34" charset="0"/>
                <a:ea typeface="Calibri" pitchFamily="34" charset="-122"/>
                <a:cs typeface="Calibri" pitchFamily="34" charset="-120"/>
              </a:rPr>
              <a:t>PART 4</a:t>
            </a:r>
            <a:endParaRPr lang="en-US" sz="1100" dirty="0"/>
          </a:p>
        </p:txBody>
      </p:sp>
      <p:sp>
        <p:nvSpPr>
          <p:cNvPr id="42" name="Text 39"/>
          <p:cNvSpPr txBox="1"/>
          <p:nvPr/>
        </p:nvSpPr>
        <p:spPr>
          <a:xfrm>
            <a:off x="9198864"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Operate</a:t>
            </a:r>
            <a:endParaRPr lang="en-US" sz="1800" dirty="0"/>
          </a:p>
        </p:txBody>
      </p:sp>
      <p:sp>
        <p:nvSpPr>
          <p:cNvPr id="43" name="Shape 40"/>
          <p:cNvSpPr/>
          <p:nvPr/>
        </p:nvSpPr>
        <p:spPr>
          <a:xfrm>
            <a:off x="9217152" y="2798064"/>
            <a:ext cx="118872" cy="118872"/>
          </a:xfrm>
          <a:prstGeom prst="ellipse">
            <a:avLst/>
          </a:prstGeom>
          <a:solidFill>
            <a:srgbClr val="9A78F5"/>
          </a:solidFill>
          <a:ln w="12700">
            <a:solidFill>
              <a:srgbClr val="9A78F5"/>
            </a:solidFill>
            <a:prstDash val="solid"/>
          </a:ln>
        </p:spPr>
      </p:sp>
      <p:sp>
        <p:nvSpPr>
          <p:cNvPr id="44" name="Text 41"/>
          <p:cNvSpPr txBox="1"/>
          <p:nvPr/>
        </p:nvSpPr>
        <p:spPr>
          <a:xfrm>
            <a:off x="9445752"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Inventory and exclusions</a:t>
            </a:r>
            <a:endParaRPr lang="en-US" sz="1200" dirty="0"/>
          </a:p>
        </p:txBody>
      </p:sp>
      <p:sp>
        <p:nvSpPr>
          <p:cNvPr id="45" name="Shape 42"/>
          <p:cNvSpPr/>
          <p:nvPr/>
        </p:nvSpPr>
        <p:spPr>
          <a:xfrm>
            <a:off x="9217152" y="3419856"/>
            <a:ext cx="118872" cy="118872"/>
          </a:xfrm>
          <a:prstGeom prst="ellipse">
            <a:avLst/>
          </a:prstGeom>
          <a:solidFill>
            <a:srgbClr val="9A78F5"/>
          </a:solidFill>
          <a:ln w="12700">
            <a:solidFill>
              <a:srgbClr val="9A78F5"/>
            </a:solidFill>
            <a:prstDash val="solid"/>
          </a:ln>
        </p:spPr>
      </p:sp>
      <p:sp>
        <p:nvSpPr>
          <p:cNvPr id="46" name="Text 43"/>
          <p:cNvSpPr txBox="1"/>
          <p:nvPr/>
        </p:nvSpPr>
        <p:spPr>
          <a:xfrm>
            <a:off x="9445752" y="3291840"/>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Policies and notifications</a:t>
            </a:r>
            <a:endParaRPr lang="en-US" sz="1200" dirty="0"/>
          </a:p>
        </p:txBody>
      </p:sp>
      <p:sp>
        <p:nvSpPr>
          <p:cNvPr id="47" name="Shape 44"/>
          <p:cNvSpPr/>
          <p:nvPr/>
        </p:nvSpPr>
        <p:spPr>
          <a:xfrm>
            <a:off x="9217152" y="4041648"/>
            <a:ext cx="118872" cy="118872"/>
          </a:xfrm>
          <a:prstGeom prst="ellipse">
            <a:avLst/>
          </a:prstGeom>
          <a:solidFill>
            <a:srgbClr val="9A78F5"/>
          </a:solidFill>
          <a:ln w="12700">
            <a:solidFill>
              <a:srgbClr val="9A78F5"/>
            </a:solidFill>
            <a:prstDash val="solid"/>
          </a:ln>
        </p:spPr>
      </p:sp>
      <p:sp>
        <p:nvSpPr>
          <p:cNvPr id="48" name="Text 45"/>
          <p:cNvSpPr txBox="1"/>
          <p:nvPr/>
        </p:nvSpPr>
        <p:spPr>
          <a:xfrm>
            <a:off x="9445752" y="3913632"/>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AI Agent and assistant</a:t>
            </a:r>
            <a:endParaRPr lang="en-US" sz="1200" dirty="0"/>
          </a:p>
        </p:txBody>
      </p:sp>
      <p:sp>
        <p:nvSpPr>
          <p:cNvPr id="49" name="Shape 46"/>
          <p:cNvSpPr/>
          <p:nvPr/>
        </p:nvSpPr>
        <p:spPr>
          <a:xfrm>
            <a:off x="9217152" y="4663440"/>
            <a:ext cx="118872" cy="118872"/>
          </a:xfrm>
          <a:prstGeom prst="ellipse">
            <a:avLst/>
          </a:prstGeom>
          <a:solidFill>
            <a:srgbClr val="9A78F5"/>
          </a:solidFill>
          <a:ln w="12700">
            <a:solidFill>
              <a:srgbClr val="9A78F5"/>
            </a:solidFill>
            <a:prstDash val="solid"/>
          </a:ln>
        </p:spPr>
      </p:sp>
      <p:sp>
        <p:nvSpPr>
          <p:cNvPr id="50" name="Text 47"/>
          <p:cNvSpPr txBox="1"/>
          <p:nvPr/>
        </p:nvSpPr>
        <p:spPr>
          <a:xfrm>
            <a:off x="9445752" y="4535424"/>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Topology Studio, Guardian</a:t>
            </a:r>
            <a:endParaRPr lang="en-US" sz="1200" dirty="0"/>
          </a:p>
        </p:txBody>
      </p:sp>
      <p:sp>
        <p:nvSpPr>
          <p:cNvPr id="51" name="Text 48"/>
          <p:cNvSpPr txBox="1"/>
          <p:nvPr/>
        </p:nvSpPr>
        <p:spPr>
          <a:xfrm>
            <a:off x="548640" y="571500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Every screen is the product as shipped, on lab deployments with real traffic.</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5B8DEF"/>
                </a:solidFill>
                <a:latin typeface="Calibri" pitchFamily="34" charset="0"/>
                <a:ea typeface="Calibri" pitchFamily="34" charset="-122"/>
                <a:cs typeface="Calibri" pitchFamily="34" charset="-120"/>
              </a:rPr>
              <a:t>01</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1  ·  SETUP</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Connect, create, collect</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A Cribl connection declared once, the four-step creation wizard, and the first collection: the tenant card, the status strip and Collection health on day one.</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Cribl connection — declared once, read-only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8325612" cy="3108960"/>
          </a:xfrm>
          <a:prstGeom prst="roundRect">
            <a:avLst>
              <a:gd name="adj" fmla="val 1471"/>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x-connections-list.jpg">    </p:cNvPr>
          <p:cNvPicPr>
            <a:picLocks noChangeAspect="1"/>
          </p:cNvPicPr>
          <p:nvPr/>
        </p:nvPicPr>
        <p:blipFill>
          <a:blip r:embed="rId1"/>
          <a:stretch>
            <a:fillRect/>
          </a:stretch>
        </p:blipFill>
        <p:spPr>
          <a:xfrm>
            <a:off x="612648" y="1435608"/>
            <a:ext cx="8197596" cy="2980944"/>
          </a:xfrm>
          <a:prstGeom prst="rect">
            <a:avLst/>
          </a:prstGeom>
        </p:spPr>
      </p:pic>
      <p:sp>
        <p:nvSpPr>
          <p:cNvPr id="9" name="Shape 5"/>
          <p:cNvSpPr/>
          <p:nvPr/>
        </p:nvSpPr>
        <p:spPr>
          <a:xfrm>
            <a:off x="548640" y="467258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Cribl.Cloud or self-managed</a:t>
            </a:r>
            <a:endParaRPr lang="en-US" sz="1250" dirty="0"/>
          </a:p>
        </p:txBody>
      </p:sp>
      <p:sp>
        <p:nvSpPr>
          <p:cNvPr id="12" name="Text 8"/>
          <p:cNvSpPr txBox="1"/>
          <p:nvPr/>
        </p:nvSpPr>
        <p:spPr>
          <a:xfrm>
            <a:off x="932688" y="495604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organisation and workspace with an API client, or a Leader URL with credentials and its TLS settings.</a:t>
            </a:r>
            <a:endParaRPr lang="en-US" sz="1050" dirty="0"/>
          </a:p>
        </p:txBody>
      </p:sp>
      <p:sp>
        <p:nvSpPr>
          <p:cNvPr id="13" name="Shape 9"/>
          <p:cNvSpPr/>
          <p:nvPr/>
        </p:nvSpPr>
        <p:spPr>
          <a:xfrm>
            <a:off x="548640" y="544982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Connectivity result</a:t>
            </a:r>
            <a:endParaRPr lang="en-US" sz="1250" dirty="0"/>
          </a:p>
        </p:txBody>
      </p:sp>
      <p:sp>
        <p:nvSpPr>
          <p:cNvPr id="16" name="Text 12"/>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connection is tested; the result and its time are shown.</a:t>
            </a:r>
            <a:endParaRPr lang="en-US" sz="1050" dirty="0"/>
          </a:p>
        </p:txBody>
      </p:sp>
      <p:sp>
        <p:nvSpPr>
          <p:cNvPr id="17" name="Shape 13"/>
          <p:cNvSpPr/>
          <p:nvPr/>
        </p:nvSpPr>
        <p:spPr>
          <a:xfrm>
            <a:off x="6208776" y="467258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Leader request budget</a:t>
            </a:r>
            <a:endParaRPr lang="en-US" sz="1250" dirty="0"/>
          </a:p>
        </p:txBody>
      </p:sp>
      <p:sp>
        <p:nvSpPr>
          <p:cNvPr id="20" name="Text 16"/>
          <p:cNvSpPr txBox="1"/>
          <p:nvPr/>
        </p:nvSpPr>
        <p:spPr>
          <a:xfrm>
            <a:off x="6592824" y="495604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tenant on the connection shares it: TrackMe never overloads the Leader.</a:t>
            </a:r>
            <a:endParaRPr lang="en-US" sz="1050" dirty="0"/>
          </a:p>
        </p:txBody>
      </p:sp>
      <p:sp>
        <p:nvSpPr>
          <p:cNvPr id="21" name="Shape 17"/>
          <p:cNvSpPr/>
          <p:nvPr/>
        </p:nvSpPr>
        <p:spPr>
          <a:xfrm>
            <a:off x="6208776" y="54498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Read access only</a:t>
            </a:r>
            <a:endParaRPr lang="en-US" sz="1250" dirty="0"/>
          </a:p>
        </p:txBody>
      </p:sp>
      <p:sp>
        <p:nvSpPr>
          <p:cNvPr id="24" name="Text 20"/>
          <p:cNvSpPr txBox="1"/>
          <p:nvPr/>
        </p:nvSpPr>
        <p:spPr>
          <a:xfrm>
            <a:off x="6592824" y="573328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account reads configuration and Workers; TrackMe never writes to Cribl.</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Connection &amp; Worker Groups — the step that meets Cribl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949440" cy="4382104"/>
          </a:xfrm>
          <a:prstGeom prst="roundRect">
            <a:avLst>
              <a:gd name="adj" fmla="val 1043"/>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wizard-step2.jpg">    </p:cNvPr>
          <p:cNvPicPr>
            <a:picLocks noChangeAspect="1"/>
          </p:cNvPicPr>
          <p:nvPr/>
        </p:nvPicPr>
        <p:blipFill>
          <a:blip r:embed="rId1"/>
          <a:stretch>
            <a:fillRect/>
          </a:stretch>
        </p:blipFill>
        <p:spPr>
          <a:xfrm>
            <a:off x="612648" y="1435608"/>
            <a:ext cx="6821424" cy="4254088"/>
          </a:xfrm>
          <a:prstGeom prst="rect">
            <a:avLst/>
          </a:prstGeom>
        </p:spPr>
      </p:pic>
      <p:sp>
        <p:nvSpPr>
          <p:cNvPr id="9" name="Shape 5"/>
          <p:cNvSpPr/>
          <p:nvPr/>
        </p:nvSpPr>
        <p:spPr>
          <a:xfrm>
            <a:off x="781812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8181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8202168" y="1417320"/>
            <a:ext cx="3438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Cribl connection</a:t>
            </a:r>
            <a:endParaRPr lang="en-US" sz="1250" dirty="0"/>
          </a:p>
        </p:txBody>
      </p:sp>
      <p:sp>
        <p:nvSpPr>
          <p:cNvPr id="12" name="Text 8"/>
          <p:cNvSpPr txBox="1"/>
          <p:nvPr/>
        </p:nvSpPr>
        <p:spPr>
          <a:xfrm>
            <a:off x="8202168" y="1709928"/>
            <a:ext cx="34381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Worker Groups are listed from the Leader at once.</a:t>
            </a:r>
            <a:endParaRPr lang="en-US" sz="1050" dirty="0"/>
          </a:p>
        </p:txBody>
      </p:sp>
      <p:sp>
        <p:nvSpPr>
          <p:cNvPr id="13" name="Shape 9"/>
          <p:cNvSpPr/>
          <p:nvPr/>
        </p:nvSpPr>
        <p:spPr>
          <a:xfrm>
            <a:off x="7818120" y="2221992"/>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818120" y="22219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8202168" y="2212848"/>
            <a:ext cx="3438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Cribl metric index</a:t>
            </a:r>
            <a:endParaRPr lang="en-US" sz="1250" dirty="0"/>
          </a:p>
        </p:txBody>
      </p:sp>
      <p:sp>
        <p:nvSpPr>
          <p:cNvPr id="16" name="Text 12"/>
          <p:cNvSpPr txBox="1"/>
          <p:nvPr/>
        </p:nvSpPr>
        <p:spPr>
          <a:xfrm>
            <a:off x="8202168" y="2505456"/>
            <a:ext cx="34381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TrackMe finds the metric indexes where this connection's Workers report: Use this index.</a:t>
            </a:r>
            <a:endParaRPr lang="en-US" sz="1050" dirty="0"/>
          </a:p>
        </p:txBody>
      </p:sp>
      <p:sp>
        <p:nvSpPr>
          <p:cNvPr id="17" name="Shape 13"/>
          <p:cNvSpPr/>
          <p:nvPr/>
        </p:nvSpPr>
        <p:spPr>
          <a:xfrm>
            <a:off x="7818120" y="3017520"/>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818120" y="30175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8202168" y="3008376"/>
            <a:ext cx="3438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Metric prefix</a:t>
            </a:r>
            <a:endParaRPr lang="en-US" sz="1250" dirty="0"/>
          </a:p>
        </p:txBody>
      </p:sp>
      <p:sp>
        <p:nvSpPr>
          <p:cNvPr id="20" name="Text 16"/>
          <p:cNvSpPr txBox="1"/>
          <p:nvPr/>
        </p:nvSpPr>
        <p:spPr>
          <a:xfrm>
            <a:off x="8202168" y="3300984"/>
            <a:ext cx="34381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cribl.logstream. unless the deployment renames its metrics.</a:t>
            </a:r>
            <a:endParaRPr lang="en-US" sz="1050" dirty="0"/>
          </a:p>
        </p:txBody>
      </p:sp>
      <p:sp>
        <p:nvSpPr>
          <p:cNvPr id="21" name="Shape 17"/>
          <p:cNvSpPr/>
          <p:nvPr/>
        </p:nvSpPr>
        <p:spPr>
          <a:xfrm>
            <a:off x="7818120" y="3813048"/>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818120" y="38130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8202168" y="3803904"/>
            <a:ext cx="3438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Model learning history</a:t>
            </a:r>
            <a:endParaRPr lang="en-US" sz="1250" dirty="0"/>
          </a:p>
        </p:txBody>
      </p:sp>
      <p:sp>
        <p:nvSpPr>
          <p:cNvPr id="24" name="Text 20"/>
          <p:cNvSpPr txBox="1"/>
          <p:nvPr/>
        </p:nvSpPr>
        <p:spPr>
          <a:xfrm>
            <a:off x="8202168" y="4096512"/>
            <a:ext cx="34381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today on, 7, 14, 30 (default), 60 or 90 days of history.</a:t>
            </a:r>
            <a:endParaRPr lang="en-US" sz="1050" dirty="0"/>
          </a:p>
        </p:txBody>
      </p:sp>
      <p:sp>
        <p:nvSpPr>
          <p:cNvPr id="25" name="Shape 21"/>
          <p:cNvSpPr/>
          <p:nvPr/>
        </p:nvSpPr>
        <p:spPr>
          <a:xfrm>
            <a:off x="7818120" y="4608576"/>
            <a:ext cx="274320" cy="274320"/>
          </a:xfrm>
          <a:prstGeom prst="ellipse">
            <a:avLst/>
          </a:prstGeom>
          <a:solidFill>
            <a:srgbClr val="E05555"/>
          </a:solidFill>
          <a:ln w="12700">
            <a:solidFill>
              <a:srgbClr val="FFFFFF"/>
            </a:solidFill>
            <a:prstDash val="solid"/>
          </a:ln>
        </p:spPr>
      </p:sp>
      <p:sp>
        <p:nvSpPr>
          <p:cNvPr id="26" name="Text 22"/>
          <p:cNvSpPr txBox="1"/>
          <p:nvPr/>
        </p:nvSpPr>
        <p:spPr>
          <a:xfrm>
            <a:off x="7818120" y="46085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202168" y="4599432"/>
            <a:ext cx="3438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Worker Groups</a:t>
            </a:r>
            <a:endParaRPr lang="en-US" sz="1250" dirty="0"/>
          </a:p>
        </p:txBody>
      </p:sp>
      <p:sp>
        <p:nvSpPr>
          <p:cNvPr id="28" name="Text 24"/>
          <p:cNvSpPr txBox="1"/>
          <p:nvPr/>
        </p:nvSpPr>
        <p:spPr>
          <a:xfrm>
            <a:off x="8202168" y="4892040"/>
            <a:ext cx="34381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All selected; keep the ones this tenant monitors (1 to 100).</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tenant card and the status strip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815488" cy="2103120"/>
          </a:xfrm>
          <a:prstGeom prst="roundRect">
            <a:avLst>
              <a:gd name="adj" fmla="val 2174"/>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tenant-card.jpg">    </p:cNvPr>
          <p:cNvPicPr>
            <a:picLocks noChangeAspect="1"/>
          </p:cNvPicPr>
          <p:nvPr/>
        </p:nvPicPr>
        <p:blipFill>
          <a:blip r:embed="rId1"/>
          <a:stretch>
            <a:fillRect/>
          </a:stretch>
        </p:blipFill>
        <p:spPr>
          <a:xfrm>
            <a:off x="612648" y="1435608"/>
            <a:ext cx="5687472" cy="1975104"/>
          </a:xfrm>
          <a:prstGeom prst="rect">
            <a:avLst/>
          </a:prstGeom>
        </p:spPr>
      </p:pic>
      <p:sp>
        <p:nvSpPr>
          <p:cNvPr id="9" name="Shape 5"/>
          <p:cNvSpPr/>
          <p:nvPr/>
        </p:nvSpPr>
        <p:spPr>
          <a:xfrm>
            <a:off x="548640" y="3639312"/>
            <a:ext cx="8887005" cy="960120"/>
          </a:xfrm>
          <a:prstGeom prst="roundRect">
            <a:avLst>
              <a:gd name="adj" fmla="val 4762"/>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status-strip.jpg">    </p:cNvPr>
          <p:cNvPicPr>
            <a:picLocks noChangeAspect="1"/>
          </p:cNvPicPr>
          <p:nvPr/>
        </p:nvPicPr>
        <p:blipFill>
          <a:blip r:embed="rId2"/>
          <a:stretch>
            <a:fillRect/>
          </a:stretch>
        </p:blipFill>
        <p:spPr>
          <a:xfrm>
            <a:off x="612648" y="3703320"/>
            <a:ext cx="8758989" cy="832104"/>
          </a:xfrm>
          <a:prstGeom prst="rect">
            <a:avLst/>
          </a:prstGeom>
        </p:spPr>
      </p:pic>
      <p:sp>
        <p:nvSpPr>
          <p:cNvPr id="11" name="Shape 6"/>
          <p:cNvSpPr/>
          <p:nvPr/>
        </p:nvSpPr>
        <p:spPr>
          <a:xfrm>
            <a:off x="548640" y="4791456"/>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791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782312"/>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Tenant card</a:t>
            </a:r>
            <a:endParaRPr lang="en-US" sz="1250" dirty="0"/>
          </a:p>
        </p:txBody>
      </p:sp>
      <p:sp>
        <p:nvSpPr>
          <p:cNvPr id="14" name="Text 9"/>
          <p:cNvSpPr txBox="1"/>
          <p:nvPr/>
        </p:nvSpPr>
        <p:spPr>
          <a:xfrm>
            <a:off x="932688" y="5074920"/>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 Finding groups and findings, critical ones, collection status.</a:t>
            </a:r>
            <a:endParaRPr lang="en-US" sz="1050" dirty="0"/>
          </a:p>
        </p:txBody>
      </p:sp>
      <p:sp>
        <p:nvSpPr>
          <p:cNvPr id="15" name="Shape 10"/>
          <p:cNvSpPr/>
          <p:nvPr/>
        </p:nvSpPr>
        <p:spPr>
          <a:xfrm>
            <a:off x="548640" y="5568696"/>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5686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559552"/>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Connection and Leader</a:t>
            </a:r>
            <a:endParaRPr lang="en-US" sz="1250" dirty="0"/>
          </a:p>
        </p:txBody>
      </p:sp>
      <p:sp>
        <p:nvSpPr>
          <p:cNvPr id="18" name="Text 13"/>
          <p:cNvSpPr txBox="1"/>
          <p:nvPr/>
        </p:nvSpPr>
        <p:spPr>
          <a:xfrm>
            <a:off x="932688" y="5852160"/>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Reachable, unavailable, rate limited or unknown; hover for the reason.</a:t>
            </a:r>
            <a:endParaRPr lang="en-US" sz="1050" dirty="0"/>
          </a:p>
        </p:txBody>
      </p:sp>
      <p:sp>
        <p:nvSpPr>
          <p:cNvPr id="19" name="Shape 14"/>
          <p:cNvSpPr/>
          <p:nvPr/>
        </p:nvSpPr>
        <p:spPr>
          <a:xfrm>
            <a:off x="4322064" y="4791456"/>
            <a:ext cx="274320" cy="274320"/>
          </a:xfrm>
          <a:prstGeom prst="ellipse">
            <a:avLst/>
          </a:prstGeom>
          <a:solidFill>
            <a:srgbClr val="3DBE7A"/>
          </a:solidFill>
          <a:ln w="12700">
            <a:solidFill>
              <a:srgbClr val="FFFFFF"/>
            </a:solidFill>
            <a:prstDash val="solid"/>
          </a:ln>
        </p:spPr>
      </p:sp>
      <p:sp>
        <p:nvSpPr>
          <p:cNvPr id="20" name="Text 15"/>
          <p:cNvSpPr txBox="1"/>
          <p:nvPr/>
        </p:nvSpPr>
        <p:spPr>
          <a:xfrm>
            <a:off x="4322064" y="4791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4706112" y="4782312"/>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Worker Groups</a:t>
            </a:r>
            <a:endParaRPr lang="en-US" sz="1250" dirty="0"/>
          </a:p>
        </p:txBody>
      </p:sp>
      <p:sp>
        <p:nvSpPr>
          <p:cNvPr id="22" name="Text 17"/>
          <p:cNvSpPr txBox="1"/>
          <p:nvPr/>
        </p:nvSpPr>
        <p:spPr>
          <a:xfrm>
            <a:off x="4706112" y="5074920"/>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Worker Groups the tenant monitors.</a:t>
            </a:r>
            <a:endParaRPr lang="en-US" sz="1050" dirty="0"/>
          </a:p>
        </p:txBody>
      </p:sp>
      <p:sp>
        <p:nvSpPr>
          <p:cNvPr id="23" name="Shape 18"/>
          <p:cNvSpPr/>
          <p:nvPr/>
        </p:nvSpPr>
        <p:spPr>
          <a:xfrm>
            <a:off x="4322064" y="5385816"/>
            <a:ext cx="274320" cy="274320"/>
          </a:xfrm>
          <a:prstGeom prst="ellipse">
            <a:avLst/>
          </a:prstGeom>
          <a:solidFill>
            <a:srgbClr val="9A78F5"/>
          </a:solidFill>
          <a:ln w="12700">
            <a:solidFill>
              <a:srgbClr val="FFFFFF"/>
            </a:solidFill>
            <a:prstDash val="solid"/>
          </a:ln>
        </p:spPr>
      </p:sp>
      <p:sp>
        <p:nvSpPr>
          <p:cNvPr id="24" name="Text 19"/>
          <p:cNvSpPr txBox="1"/>
          <p:nvPr/>
        </p:nvSpPr>
        <p:spPr>
          <a:xfrm>
            <a:off x="4322064" y="53858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4706112" y="5376672"/>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Jobs</a:t>
            </a:r>
            <a:endParaRPr lang="en-US" sz="1250" dirty="0"/>
          </a:p>
        </p:txBody>
      </p:sp>
      <p:sp>
        <p:nvSpPr>
          <p:cNvPr id="26" name="Text 21"/>
          <p:cNvSpPr txBox="1"/>
          <p:nvPr/>
        </p:nvSpPr>
        <p:spPr>
          <a:xfrm>
            <a:off x="4706112" y="5669280"/>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Inventory, Live metrics and Traffic ML models with their last run.</a:t>
            </a:r>
            <a:endParaRPr lang="en-US" sz="1050" dirty="0"/>
          </a:p>
        </p:txBody>
      </p:sp>
      <p:sp>
        <p:nvSpPr>
          <p:cNvPr id="27" name="Shape 22"/>
          <p:cNvSpPr/>
          <p:nvPr/>
        </p:nvSpPr>
        <p:spPr>
          <a:xfrm>
            <a:off x="8095488" y="4791456"/>
            <a:ext cx="274320" cy="274320"/>
          </a:xfrm>
          <a:prstGeom prst="ellipse">
            <a:avLst/>
          </a:prstGeom>
          <a:solidFill>
            <a:srgbClr val="E05555"/>
          </a:solidFill>
          <a:ln w="12700">
            <a:solidFill>
              <a:srgbClr val="FFFFFF"/>
            </a:solidFill>
            <a:prstDash val="solid"/>
          </a:ln>
        </p:spPr>
      </p:sp>
      <p:sp>
        <p:nvSpPr>
          <p:cNvPr id="28" name="Text 23"/>
          <p:cNvSpPr txBox="1"/>
          <p:nvPr/>
        </p:nvSpPr>
        <p:spPr>
          <a:xfrm>
            <a:off x="8095488" y="47914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9" name="Text 24"/>
          <p:cNvSpPr txBox="1"/>
          <p:nvPr/>
        </p:nvSpPr>
        <p:spPr>
          <a:xfrm>
            <a:off x="8479536" y="4782312"/>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Collect now</a:t>
            </a:r>
            <a:endParaRPr lang="en-US" sz="1250" dirty="0"/>
          </a:p>
        </p:txBody>
      </p:sp>
      <p:sp>
        <p:nvSpPr>
          <p:cNvPr id="30" name="Text 25"/>
          <p:cNvSpPr txBox="1"/>
          <p:nvPr/>
        </p:nvSpPr>
        <p:spPr>
          <a:xfrm>
            <a:off x="8479536" y="5074920"/>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Reads the newest metrics and evaluates the policies at once.</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DAY ONE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Collection health — every job, its last run, its outcome in words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727178" cy="3108960"/>
          </a:xfrm>
          <a:prstGeom prst="roundRect">
            <a:avLst>
              <a:gd name="adj" fmla="val 1471"/>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collection-health.jpg">    </p:cNvPr>
          <p:cNvPicPr>
            <a:picLocks noChangeAspect="1"/>
          </p:cNvPicPr>
          <p:nvPr/>
        </p:nvPicPr>
        <p:blipFill>
          <a:blip r:embed="rId1"/>
          <a:stretch>
            <a:fillRect/>
          </a:stretch>
        </p:blipFill>
        <p:spPr>
          <a:xfrm>
            <a:off x="612648" y="1435608"/>
            <a:ext cx="7599162" cy="2980944"/>
          </a:xfrm>
          <a:prstGeom prst="rect">
            <a:avLst/>
          </a:prstGeom>
        </p:spPr>
      </p:pic>
      <p:sp>
        <p:nvSpPr>
          <p:cNvPr id="9" name="Shape 5"/>
          <p:cNvSpPr/>
          <p:nvPr/>
        </p:nvSpPr>
        <p:spPr>
          <a:xfrm>
            <a:off x="548640" y="467258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card per job</a:t>
            </a:r>
            <a:endParaRPr lang="en-US" sz="1250" dirty="0"/>
          </a:p>
        </p:txBody>
      </p:sp>
      <p:sp>
        <p:nvSpPr>
          <p:cNvPr id="12" name="Text 8"/>
          <p:cNvSpPr txBox="1"/>
          <p:nvPr/>
        </p:nvSpPr>
        <p:spPr>
          <a:xfrm>
            <a:off x="932688" y="495604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Inventory, Live metrics, Model training, Monitoring policies, each with Run now.</a:t>
            </a:r>
            <a:endParaRPr lang="en-US" sz="1050" dirty="0"/>
          </a:p>
        </p:txBody>
      </p:sp>
      <p:sp>
        <p:nvSpPr>
          <p:cNvPr id="13" name="Shape 9"/>
          <p:cNvSpPr/>
          <p:nvPr/>
        </p:nvSpPr>
        <p:spPr>
          <a:xfrm>
            <a:off x="548640" y="544982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Metric coverage</a:t>
            </a:r>
            <a:endParaRPr lang="en-US" sz="1250" dirty="0"/>
          </a:p>
        </p:txBody>
      </p:sp>
      <p:sp>
        <p:nvSpPr>
          <p:cNvPr id="16" name="Text 12"/>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Receiving metrics, and any Worker Group that sends none.</a:t>
            </a:r>
            <a:endParaRPr lang="en-US" sz="1050" dirty="0"/>
          </a:p>
        </p:txBody>
      </p:sp>
      <p:sp>
        <p:nvSpPr>
          <p:cNvPr id="17" name="Shape 13"/>
          <p:cNvSpPr/>
          <p:nvPr/>
        </p:nvSpPr>
        <p:spPr>
          <a:xfrm>
            <a:off x="6208776" y="467258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Traffic ML models</a:t>
            </a:r>
            <a:endParaRPr lang="en-US" sz="1250" dirty="0"/>
          </a:p>
        </p:txBody>
      </p:sp>
      <p:sp>
        <p:nvSpPr>
          <p:cNvPr id="20" name="Text 16"/>
          <p:cNvSpPr txBox="1"/>
          <p:nvPr/>
        </p:nvSpPr>
        <p:spPr>
          <a:xfrm>
            <a:off x="6592824" y="49560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Learning progress, learning window, Relearn models.</a:t>
            </a:r>
            <a:endParaRPr lang="en-US" sz="1050" dirty="0"/>
          </a:p>
        </p:txBody>
      </p:sp>
      <p:sp>
        <p:nvSpPr>
          <p:cNvPr id="21" name="Shape 17"/>
          <p:cNvSpPr/>
          <p:nvPr/>
        </p:nvSpPr>
        <p:spPr>
          <a:xfrm>
            <a:off x="6208776" y="526694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2578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Cribl Leader</a:t>
            </a:r>
            <a:endParaRPr lang="en-US" sz="1250" dirty="0"/>
          </a:p>
        </p:txBody>
      </p:sp>
      <p:sp>
        <p:nvSpPr>
          <p:cNvPr id="24" name="Text 20"/>
          <p:cNvSpPr txBox="1"/>
          <p:nvPr/>
        </p:nvSpPr>
        <p:spPr>
          <a:xfrm>
            <a:off x="6592824" y="55504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Requests of the last hour against the budget, the inventory cycle.</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E0A040"/>
                </a:solidFill>
                <a:latin typeface="Calibri" pitchFamily="34" charset="0"/>
                <a:ea typeface="Calibri" pitchFamily="34" charset="-122"/>
                <a:cs typeface="Calibri" pitchFamily="34" charset="-120"/>
              </a:rPr>
              <a:t>02</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2  ·  FINDINGS</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Read, decide, route</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Findings tab, Finding groups and the triage, the investigation of a traffic outlier and of a Worker that went down, assignment rules and webhooks.</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Findings tab — the backlog, one row per Finding group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545068" cy="3246120"/>
          </a:xfrm>
          <a:prstGeom prst="roundRect">
            <a:avLst>
              <a:gd name="adj" fmla="val 1408"/>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findings-tab.jpg">    </p:cNvPr>
          <p:cNvPicPr>
            <a:picLocks noChangeAspect="1"/>
          </p:cNvPicPr>
          <p:nvPr/>
        </p:nvPicPr>
        <p:blipFill>
          <a:blip r:embed="rId1"/>
          <a:stretch>
            <a:fillRect/>
          </a:stretch>
        </p:blipFill>
        <p:spPr>
          <a:xfrm>
            <a:off x="612648" y="1435608"/>
            <a:ext cx="6417052"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Tiles</a:t>
            </a:r>
            <a:endParaRPr lang="en-US" sz="1250" dirty="0"/>
          </a:p>
        </p:txBody>
      </p:sp>
      <p:sp>
        <p:nvSpPr>
          <p:cNvPr id="12" name="Text 8"/>
          <p:cNvSpPr txBox="1"/>
          <p:nvPr/>
        </p:nvSpPr>
        <p:spPr>
          <a:xfrm>
            <a:off x="932688"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 critical, investigating, all, resolved, dismissed.</a:t>
            </a:r>
            <a:endParaRPr lang="en-US" sz="1050" dirty="0"/>
          </a:p>
        </p:txBody>
      </p:sp>
      <p:sp>
        <p:nvSpPr>
          <p:cNvPr id="13" name="Shape 9"/>
          <p:cNvSpPr/>
          <p:nvPr/>
        </p:nvSpPr>
        <p:spPr>
          <a:xfrm>
            <a:off x="548640" y="558698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Finding transitions</a:t>
            </a:r>
            <a:endParaRPr lang="en-US" sz="1250" dirty="0"/>
          </a:p>
        </p:txBody>
      </p:sp>
      <p:sp>
        <p:nvSpPr>
          <p:cNvPr id="16" name="Text 12"/>
          <p:cNvSpPr txBox="1"/>
          <p:nvPr/>
        </p:nvSpPr>
        <p:spPr>
          <a:xfrm>
            <a:off x="932688" y="587044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Opened and recovered over the time range.</a:t>
            </a:r>
            <a:endParaRPr lang="en-US" sz="1050" dirty="0"/>
          </a:p>
        </p:txBody>
      </p:sp>
      <p:sp>
        <p:nvSpPr>
          <p:cNvPr id="17" name="Shape 13"/>
          <p:cNvSpPr/>
          <p:nvPr/>
        </p:nvSpPr>
        <p:spPr>
          <a:xfrm>
            <a:off x="4322064"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By severity and by policy</a:t>
            </a:r>
            <a:endParaRPr lang="en-US" sz="1250" dirty="0"/>
          </a:p>
        </p:txBody>
      </p:sp>
      <p:sp>
        <p:nvSpPr>
          <p:cNvPr id="20" name="Text 16"/>
          <p:cNvSpPr txBox="1"/>
          <p:nvPr/>
        </p:nvSpPr>
        <p:spPr>
          <a:xfrm>
            <a:off x="4706112"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Destination backpressure and Reported health here.</a:t>
            </a:r>
            <a:endParaRPr lang="en-US" sz="1050" dirty="0"/>
          </a:p>
        </p:txBody>
      </p:sp>
      <p:sp>
        <p:nvSpPr>
          <p:cNvPr id="21" name="Shape 17"/>
          <p:cNvSpPr/>
          <p:nvPr/>
        </p:nvSpPr>
        <p:spPr>
          <a:xfrm>
            <a:off x="4322064" y="558698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Filters and search</a:t>
            </a:r>
            <a:endParaRPr lang="en-US" sz="1250" dirty="0"/>
          </a:p>
        </p:txBody>
      </p:sp>
      <p:sp>
        <p:nvSpPr>
          <p:cNvPr id="24" name="Text 20"/>
          <p:cNvSpPr txBox="1"/>
          <p:nvPr/>
        </p:nvSpPr>
        <p:spPr>
          <a:xfrm>
            <a:off x="4706112" y="58704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Condition, status, severity, policy, assignment.</a:t>
            </a:r>
            <a:endParaRPr lang="en-US" sz="1050" dirty="0"/>
          </a:p>
        </p:txBody>
      </p:sp>
      <p:sp>
        <p:nvSpPr>
          <p:cNvPr id="25" name="Shape 21"/>
          <p:cNvSpPr/>
          <p:nvPr/>
        </p:nvSpPr>
        <p:spPr>
          <a:xfrm>
            <a:off x="8095488" y="480974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Condition and status</a:t>
            </a:r>
            <a:endParaRPr lang="en-US" sz="1250" dirty="0"/>
          </a:p>
        </p:txBody>
      </p:sp>
      <p:sp>
        <p:nvSpPr>
          <p:cNvPr id="28" name="Text 24"/>
          <p:cNvSpPr txBox="1"/>
          <p:nvPr/>
        </p:nvSpPr>
        <p:spPr>
          <a:xfrm>
            <a:off x="8479536"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the latest evaluation measures, and your decision.</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Finding groups and the triage — one object, one decision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1313706"/>
          </a:xfrm>
          <a:prstGeom prst="roundRect">
            <a:avLst>
              <a:gd name="adj" fmla="val 3480"/>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finding-group.jpg">    </p:cNvPr>
          <p:cNvPicPr>
            <a:picLocks noChangeAspect="1"/>
          </p:cNvPicPr>
          <p:nvPr/>
        </p:nvPicPr>
        <p:blipFill>
          <a:blip r:embed="rId1"/>
          <a:stretch>
            <a:fillRect/>
          </a:stretch>
        </p:blipFill>
        <p:spPr>
          <a:xfrm>
            <a:off x="612648" y="1435608"/>
            <a:ext cx="5312664" cy="1185690"/>
          </a:xfrm>
          <a:prstGeom prst="rect">
            <a:avLst/>
          </a:prstGeom>
        </p:spPr>
      </p:pic>
      <p:sp>
        <p:nvSpPr>
          <p:cNvPr id="9" name="Shape 5"/>
          <p:cNvSpPr/>
          <p:nvPr/>
        </p:nvSpPr>
        <p:spPr>
          <a:xfrm>
            <a:off x="6199632" y="1371600"/>
            <a:ext cx="5440680" cy="2455929"/>
          </a:xfrm>
          <a:prstGeom prst="roundRect">
            <a:avLst>
              <a:gd name="adj" fmla="val 1862"/>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finding-menu.jpg">    </p:cNvPr>
          <p:cNvPicPr>
            <a:picLocks noChangeAspect="1"/>
          </p:cNvPicPr>
          <p:nvPr/>
        </p:nvPicPr>
        <p:blipFill>
          <a:blip r:embed="rId2"/>
          <a:stretch>
            <a:fillRect/>
          </a:stretch>
        </p:blipFill>
        <p:spPr>
          <a:xfrm>
            <a:off x="6263640" y="1435608"/>
            <a:ext cx="5312664" cy="2327913"/>
          </a:xfrm>
          <a:prstGeom prst="rect">
            <a:avLst/>
          </a:prstGeom>
        </p:spPr>
      </p:pic>
      <p:sp>
        <p:nvSpPr>
          <p:cNvPr id="11" name="Shape 6"/>
          <p:cNvSpPr/>
          <p:nvPr/>
        </p:nvSpPr>
        <p:spPr>
          <a:xfrm>
            <a:off x="548640" y="4019553"/>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01955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010409"/>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Automatic Finding groups</a:t>
            </a:r>
            <a:endParaRPr lang="en-US" sz="1250" dirty="0"/>
          </a:p>
        </p:txBody>
      </p:sp>
      <p:sp>
        <p:nvSpPr>
          <p:cNvPr id="14" name="Text 9"/>
          <p:cNvSpPr txBox="1"/>
          <p:nvPr/>
        </p:nvSpPr>
        <p:spPr>
          <a:xfrm>
            <a:off x="932688" y="4303017"/>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Worker whose CPU, memory and processes all run hot is one row.</a:t>
            </a:r>
            <a:endParaRPr lang="en-US" sz="1050" dirty="0"/>
          </a:p>
        </p:txBody>
      </p:sp>
      <p:sp>
        <p:nvSpPr>
          <p:cNvPr id="15" name="Shape 10"/>
          <p:cNvSpPr/>
          <p:nvPr/>
        </p:nvSpPr>
        <p:spPr>
          <a:xfrm>
            <a:off x="548640" y="4796793"/>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479679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4787649"/>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Group severity</a:t>
            </a:r>
            <a:endParaRPr lang="en-US" sz="1250" dirty="0"/>
          </a:p>
        </p:txBody>
      </p:sp>
      <p:sp>
        <p:nvSpPr>
          <p:cNvPr id="18" name="Text 13"/>
          <p:cNvSpPr txBox="1"/>
          <p:nvPr/>
        </p:nvSpPr>
        <p:spPr>
          <a:xfrm>
            <a:off x="932688" y="5080257"/>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highest of its failing members; override possible.</a:t>
            </a:r>
            <a:endParaRPr lang="en-US" sz="1050" dirty="0"/>
          </a:p>
        </p:txBody>
      </p:sp>
      <p:sp>
        <p:nvSpPr>
          <p:cNvPr id="19" name="Shape 14"/>
          <p:cNvSpPr/>
          <p:nvPr/>
        </p:nvSpPr>
        <p:spPr>
          <a:xfrm>
            <a:off x="4322064" y="4019553"/>
            <a:ext cx="274320" cy="274320"/>
          </a:xfrm>
          <a:prstGeom prst="ellipse">
            <a:avLst/>
          </a:prstGeom>
          <a:solidFill>
            <a:srgbClr val="3DBE7A"/>
          </a:solidFill>
          <a:ln w="12700">
            <a:solidFill>
              <a:srgbClr val="FFFFFF"/>
            </a:solidFill>
            <a:prstDash val="solid"/>
          </a:ln>
        </p:spPr>
      </p:sp>
      <p:sp>
        <p:nvSpPr>
          <p:cNvPr id="20" name="Text 15"/>
          <p:cNvSpPr txBox="1"/>
          <p:nvPr/>
        </p:nvSpPr>
        <p:spPr>
          <a:xfrm>
            <a:off x="4322064" y="401955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4706112" y="4010409"/>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Decisions</a:t>
            </a:r>
            <a:endParaRPr lang="en-US" sz="1250" dirty="0"/>
          </a:p>
        </p:txBody>
      </p:sp>
      <p:sp>
        <p:nvSpPr>
          <p:cNvPr id="22" name="Text 17"/>
          <p:cNvSpPr txBox="1"/>
          <p:nvPr/>
        </p:nvSpPr>
        <p:spPr>
          <a:xfrm>
            <a:off x="4706112" y="4303017"/>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Investigating, resolve, dismiss (until recovery, 1–90 days, permanently), reopen.</a:t>
            </a:r>
            <a:endParaRPr lang="en-US" sz="1050" dirty="0"/>
          </a:p>
        </p:txBody>
      </p:sp>
      <p:sp>
        <p:nvSpPr>
          <p:cNvPr id="23" name="Shape 18"/>
          <p:cNvSpPr/>
          <p:nvPr/>
        </p:nvSpPr>
        <p:spPr>
          <a:xfrm>
            <a:off x="4322064" y="4796793"/>
            <a:ext cx="274320" cy="274320"/>
          </a:xfrm>
          <a:prstGeom prst="ellipse">
            <a:avLst/>
          </a:prstGeom>
          <a:solidFill>
            <a:srgbClr val="9A78F5"/>
          </a:solidFill>
          <a:ln w="12700">
            <a:solidFill>
              <a:srgbClr val="FFFFFF"/>
            </a:solidFill>
            <a:prstDash val="solid"/>
          </a:ln>
        </p:spPr>
      </p:sp>
      <p:sp>
        <p:nvSpPr>
          <p:cNvPr id="24" name="Text 19"/>
          <p:cNvSpPr txBox="1"/>
          <p:nvPr/>
        </p:nvSpPr>
        <p:spPr>
          <a:xfrm>
            <a:off x="4322064" y="479679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4706112" y="4787649"/>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Assign, snooze, notes</a:t>
            </a:r>
            <a:endParaRPr lang="en-US" sz="1250" dirty="0"/>
          </a:p>
        </p:txBody>
      </p:sp>
      <p:sp>
        <p:nvSpPr>
          <p:cNvPr id="26" name="Text 21"/>
          <p:cNvSpPr txBox="1"/>
          <p:nvPr/>
        </p:nvSpPr>
        <p:spPr>
          <a:xfrm>
            <a:off x="4706112" y="5080257"/>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Snooze stops notifications without changing the status.</a:t>
            </a:r>
            <a:endParaRPr lang="en-US" sz="1050" dirty="0"/>
          </a:p>
        </p:txBody>
      </p:sp>
      <p:sp>
        <p:nvSpPr>
          <p:cNvPr id="27" name="Shape 22"/>
          <p:cNvSpPr/>
          <p:nvPr/>
        </p:nvSpPr>
        <p:spPr>
          <a:xfrm>
            <a:off x="8095488" y="4019553"/>
            <a:ext cx="274320" cy="274320"/>
          </a:xfrm>
          <a:prstGeom prst="ellipse">
            <a:avLst/>
          </a:prstGeom>
          <a:solidFill>
            <a:srgbClr val="E05555"/>
          </a:solidFill>
          <a:ln w="12700">
            <a:solidFill>
              <a:srgbClr val="FFFFFF"/>
            </a:solidFill>
            <a:prstDash val="solid"/>
          </a:ln>
        </p:spPr>
      </p:sp>
      <p:sp>
        <p:nvSpPr>
          <p:cNvPr id="28" name="Text 23"/>
          <p:cNvSpPr txBox="1"/>
          <p:nvPr/>
        </p:nvSpPr>
        <p:spPr>
          <a:xfrm>
            <a:off x="8095488" y="401955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9" name="Text 24"/>
          <p:cNvSpPr txBox="1"/>
          <p:nvPr/>
        </p:nvSpPr>
        <p:spPr>
          <a:xfrm>
            <a:off x="8479536" y="4010409"/>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Stop monitoring this object</a:t>
            </a:r>
            <a:endParaRPr lang="en-US" sz="1250" dirty="0"/>
          </a:p>
        </p:txBody>
      </p:sp>
      <p:sp>
        <p:nvSpPr>
          <p:cNvPr id="30" name="Text 25"/>
          <p:cNvSpPr txBox="1"/>
          <p:nvPr/>
        </p:nvSpPr>
        <p:spPr>
          <a:xfrm>
            <a:off x="8479536" y="4303017"/>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Turns monitoring off and resolves its findings in one step.</a:t>
            </a:r>
            <a:endParaRPr lang="en-US" sz="1050" dirty="0"/>
          </a:p>
        </p:txBody>
      </p:sp>
      <p:sp>
        <p:nvSpPr>
          <p:cNvPr id="31" name="Shape 26"/>
          <p:cNvSpPr/>
          <p:nvPr/>
        </p:nvSpPr>
        <p:spPr>
          <a:xfrm>
            <a:off x="8095488" y="4796793"/>
            <a:ext cx="274320" cy="274320"/>
          </a:xfrm>
          <a:prstGeom prst="ellipse">
            <a:avLst/>
          </a:prstGeom>
          <a:solidFill>
            <a:srgbClr val="2FB8B0"/>
          </a:solidFill>
          <a:ln w="12700">
            <a:solidFill>
              <a:srgbClr val="FFFFFF"/>
            </a:solidFill>
            <a:prstDash val="solid"/>
          </a:ln>
        </p:spPr>
      </p:sp>
      <p:sp>
        <p:nvSpPr>
          <p:cNvPr id="32" name="Text 27"/>
          <p:cNvSpPr txBox="1"/>
          <p:nvPr/>
        </p:nvSpPr>
        <p:spPr>
          <a:xfrm>
            <a:off x="8095488" y="479679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33" name="Text 28"/>
          <p:cNvSpPr txBox="1"/>
          <p:nvPr/>
        </p:nvSpPr>
        <p:spPr>
          <a:xfrm>
            <a:off x="8479536" y="4787649"/>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Forget this object</a:t>
            </a:r>
            <a:endParaRPr lang="en-US" sz="1250" dirty="0"/>
          </a:p>
        </p:txBody>
      </p:sp>
      <p:sp>
        <p:nvSpPr>
          <p:cNvPr id="34" name="Text 29"/>
          <p:cNvSpPr txBox="1"/>
          <p:nvPr/>
        </p:nvSpPr>
        <p:spPr>
          <a:xfrm>
            <a:off x="8479536" y="5080257"/>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removed or silent object, purged at once (administrator).</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INVESTIGATE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Investigating a traffic outlier — what happened, against what was expected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355080" cy="4826619"/>
          </a:xfrm>
          <a:prstGeom prst="roundRect">
            <a:avLst>
              <a:gd name="adj" fmla="val 947"/>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drawer-outlier.jpg">    </p:cNvPr>
          <p:cNvPicPr>
            <a:picLocks noChangeAspect="1"/>
          </p:cNvPicPr>
          <p:nvPr/>
        </p:nvPicPr>
        <p:blipFill>
          <a:blip r:embed="rId1"/>
          <a:stretch>
            <a:fillRect/>
          </a:stretch>
        </p:blipFill>
        <p:spPr>
          <a:xfrm>
            <a:off x="612648" y="1435608"/>
            <a:ext cx="6227064" cy="4698603"/>
          </a:xfrm>
          <a:prstGeom prst="rect">
            <a:avLst/>
          </a:prstGeom>
        </p:spPr>
      </p:pic>
      <p:sp>
        <p:nvSpPr>
          <p:cNvPr id="9" name="Shape 5"/>
          <p:cNvSpPr/>
          <p:nvPr/>
        </p:nvSpPr>
        <p:spPr>
          <a:xfrm>
            <a:off x="72237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2237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607808" y="1417320"/>
            <a:ext cx="4032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happened</a:t>
            </a:r>
            <a:endParaRPr lang="en-US" sz="1250" dirty="0"/>
          </a:p>
        </p:txBody>
      </p:sp>
      <p:sp>
        <p:nvSpPr>
          <p:cNvPr id="12" name="Text 8"/>
          <p:cNvSpPr txBox="1"/>
          <p:nvPr/>
        </p:nvSpPr>
        <p:spPr>
          <a:xfrm>
            <a:off x="7607808" y="1709928"/>
            <a:ext cx="40325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Route measured 5,220 events against an expected 0–4,997.</a:t>
            </a:r>
            <a:endParaRPr lang="en-US" sz="1050" dirty="0"/>
          </a:p>
        </p:txBody>
      </p:sp>
      <p:sp>
        <p:nvSpPr>
          <p:cNvPr id="13" name="Shape 9"/>
          <p:cNvSpPr/>
          <p:nvPr/>
        </p:nvSpPr>
        <p:spPr>
          <a:xfrm>
            <a:off x="7223760" y="2039112"/>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223760" y="20391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607808" y="2029968"/>
            <a:ext cx="4032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Opens and recovers</a:t>
            </a:r>
            <a:endParaRPr lang="en-US" sz="1250" dirty="0"/>
          </a:p>
        </p:txBody>
      </p:sp>
      <p:sp>
        <p:nvSpPr>
          <p:cNvPr id="16" name="Text 12"/>
          <p:cNvSpPr txBox="1"/>
          <p:nvPr/>
        </p:nvSpPr>
        <p:spPr>
          <a:xfrm>
            <a:off x="7607808" y="2322576"/>
            <a:ext cx="40325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After 2 failing intervals; recovers after 2 good ones.</a:t>
            </a:r>
            <a:endParaRPr lang="en-US" sz="1050" dirty="0"/>
          </a:p>
        </p:txBody>
      </p:sp>
      <p:sp>
        <p:nvSpPr>
          <p:cNvPr id="17" name="Shape 13"/>
          <p:cNvSpPr/>
          <p:nvPr/>
        </p:nvSpPr>
        <p:spPr>
          <a:xfrm>
            <a:off x="7223760" y="2651760"/>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223760" y="26517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607808" y="2642616"/>
            <a:ext cx="4032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Route</a:t>
            </a:r>
            <a:endParaRPr lang="en-US" sz="1250" dirty="0"/>
          </a:p>
        </p:txBody>
      </p:sp>
      <p:sp>
        <p:nvSpPr>
          <p:cNvPr id="20" name="Text 16"/>
          <p:cNvSpPr txBox="1"/>
          <p:nvPr/>
        </p:nvSpPr>
        <p:spPr>
          <a:xfrm>
            <a:off x="7607808" y="2935224"/>
            <a:ext cx="40325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id, Pack and routing table, from the Leader inventory.</a:t>
            </a:r>
            <a:endParaRPr lang="en-US" sz="1050" dirty="0"/>
          </a:p>
        </p:txBody>
      </p:sp>
      <p:sp>
        <p:nvSpPr>
          <p:cNvPr id="21" name="Shape 17"/>
          <p:cNvSpPr/>
          <p:nvPr/>
        </p:nvSpPr>
        <p:spPr>
          <a:xfrm>
            <a:off x="7223760" y="3264408"/>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223760" y="32644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607808" y="3255264"/>
            <a:ext cx="4032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Trend with the expected range</a:t>
            </a:r>
            <a:endParaRPr lang="en-US" sz="1250" dirty="0"/>
          </a:p>
        </p:txBody>
      </p:sp>
      <p:sp>
        <p:nvSpPr>
          <p:cNvPr id="24" name="Text 20"/>
          <p:cNvSpPr txBox="1"/>
          <p:nvPr/>
        </p:nvSpPr>
        <p:spPr>
          <a:xfrm>
            <a:off x="7607808" y="3547872"/>
            <a:ext cx="40325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measurement over 24 hours with its band and the outlier points.</a:t>
            </a:r>
            <a:endParaRPr lang="en-US" sz="1050" dirty="0"/>
          </a:p>
        </p:txBody>
      </p:sp>
      <p:sp>
        <p:nvSpPr>
          <p:cNvPr id="25" name="Shape 21"/>
          <p:cNvSpPr/>
          <p:nvPr/>
        </p:nvSpPr>
        <p:spPr>
          <a:xfrm>
            <a:off x="7223760" y="4059936"/>
            <a:ext cx="274320" cy="274320"/>
          </a:xfrm>
          <a:prstGeom prst="ellipse">
            <a:avLst/>
          </a:prstGeom>
          <a:solidFill>
            <a:srgbClr val="E05555"/>
          </a:solidFill>
          <a:ln w="12700">
            <a:solidFill>
              <a:srgbClr val="FFFFFF"/>
            </a:solidFill>
            <a:prstDash val="solid"/>
          </a:ln>
        </p:spPr>
      </p:sp>
      <p:sp>
        <p:nvSpPr>
          <p:cNvPr id="26" name="Text 22"/>
          <p:cNvSpPr txBox="1"/>
          <p:nvPr/>
        </p:nvSpPr>
        <p:spPr>
          <a:xfrm>
            <a:off x="7223760" y="40599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7607808" y="4050792"/>
            <a:ext cx="40325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Decide here</a:t>
            </a:r>
            <a:endParaRPr lang="en-US" sz="1250" dirty="0"/>
          </a:p>
        </p:txBody>
      </p:sp>
      <p:sp>
        <p:nvSpPr>
          <p:cNvPr id="28" name="Text 24"/>
          <p:cNvSpPr txBox="1"/>
          <p:nvPr/>
        </p:nvSpPr>
        <p:spPr>
          <a:xfrm>
            <a:off x="7607808" y="4343400"/>
            <a:ext cx="40325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Ask the AI Agent, Stop monitoring, Mark investigating, Resolve.</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INVESTIGATE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Worker goes down — the finding and the topology agree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442221" cy="3383280"/>
          </a:xfrm>
          <a:prstGeom prst="roundRect">
            <a:avLst>
              <a:gd name="adj" fmla="val 1351"/>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worker-down-finding.jpg">    </p:cNvPr>
          <p:cNvPicPr>
            <a:picLocks noChangeAspect="1"/>
          </p:cNvPicPr>
          <p:nvPr/>
        </p:nvPicPr>
        <p:blipFill>
          <a:blip r:embed="rId1"/>
          <a:stretch>
            <a:fillRect/>
          </a:stretch>
        </p:blipFill>
        <p:spPr>
          <a:xfrm>
            <a:off x="612648" y="1435608"/>
            <a:ext cx="4314205" cy="3255264"/>
          </a:xfrm>
          <a:prstGeom prst="rect">
            <a:avLst/>
          </a:prstGeom>
        </p:spPr>
      </p:pic>
      <p:sp>
        <p:nvSpPr>
          <p:cNvPr id="9" name="Shape 5"/>
          <p:cNvSpPr/>
          <p:nvPr/>
        </p:nvSpPr>
        <p:spPr>
          <a:xfrm>
            <a:off x="5437937" y="1371600"/>
            <a:ext cx="6202375" cy="3167957"/>
          </a:xfrm>
          <a:prstGeom prst="roundRect">
            <a:avLst>
              <a:gd name="adj" fmla="val 1443"/>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worker-topology-down.jpg">    </p:cNvPr>
          <p:cNvPicPr>
            <a:picLocks noChangeAspect="1"/>
          </p:cNvPicPr>
          <p:nvPr/>
        </p:nvPicPr>
        <p:blipFill>
          <a:blip r:embed="rId2"/>
          <a:stretch>
            <a:fillRect/>
          </a:stretch>
        </p:blipFill>
        <p:spPr>
          <a:xfrm>
            <a:off x="5501945" y="1435608"/>
            <a:ext cx="6074359" cy="3039941"/>
          </a:xfrm>
          <a:prstGeom prst="rect">
            <a:avLst/>
          </a:prstGeom>
        </p:spPr>
      </p:pic>
      <p:sp>
        <p:nvSpPr>
          <p:cNvPr id="11" name="Shape 6"/>
          <p:cNvSpPr/>
          <p:nvPr/>
        </p:nvSpPr>
        <p:spPr>
          <a:xfrm>
            <a:off x="548640" y="494690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Worker availability</a:t>
            </a:r>
            <a:endParaRPr lang="en-US" sz="1250" dirty="0"/>
          </a:p>
        </p:txBody>
      </p:sp>
      <p:sp>
        <p:nvSpPr>
          <p:cNvPr id="14" name="Text 9"/>
          <p:cNvSpPr txBox="1"/>
          <p:nvPr/>
        </p:nvSpPr>
        <p:spPr>
          <a:xfrm>
            <a:off x="932688" y="52303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High: disconnected, or no heartbeat for 10 minutes.</a:t>
            </a:r>
            <a:endParaRPr lang="en-US" sz="1050" dirty="0"/>
          </a:p>
        </p:txBody>
      </p:sp>
      <p:sp>
        <p:nvSpPr>
          <p:cNvPr id="15" name="Shape 10"/>
          <p:cNvSpPr/>
          <p:nvPr/>
        </p:nvSpPr>
        <p:spPr>
          <a:xfrm>
            <a:off x="548640" y="554126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drawer</a:t>
            </a:r>
            <a:endParaRPr lang="en-US" sz="1250" dirty="0"/>
          </a:p>
        </p:txBody>
      </p:sp>
      <p:sp>
        <p:nvSpPr>
          <p:cNvPr id="18" name="Text 13"/>
          <p:cNvSpPr txBox="1"/>
          <p:nvPr/>
        </p:nvSpPr>
        <p:spPr>
          <a:xfrm>
            <a:off x="932688"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last heartbeat and the policy lines.</a:t>
            </a:r>
            <a:endParaRPr lang="en-US" sz="1050" dirty="0"/>
          </a:p>
        </p:txBody>
      </p:sp>
      <p:sp>
        <p:nvSpPr>
          <p:cNvPr id="19" name="Shape 14"/>
          <p:cNvSpPr/>
          <p:nvPr/>
        </p:nvSpPr>
        <p:spPr>
          <a:xfrm>
            <a:off x="6208776" y="494690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Worker topology</a:t>
            </a:r>
            <a:endParaRPr lang="en-US" sz="1250" dirty="0"/>
          </a:p>
        </p:txBody>
      </p:sp>
      <p:sp>
        <p:nvSpPr>
          <p:cNvPr id="22" name="Text 17"/>
          <p:cNvSpPr txBox="1"/>
          <p:nvPr/>
        </p:nvSpPr>
        <p:spPr>
          <a:xfrm>
            <a:off x="6592824" y="52303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crashed Worker red, the others green, processes shown.</a:t>
            </a:r>
            <a:endParaRPr lang="en-US" sz="1050" dirty="0"/>
          </a:p>
        </p:txBody>
      </p:sp>
      <p:sp>
        <p:nvSpPr>
          <p:cNvPr id="23" name="Shape 18"/>
          <p:cNvSpPr/>
          <p:nvPr/>
        </p:nvSpPr>
        <p:spPr>
          <a:xfrm>
            <a:off x="6208776" y="554126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Drift and resources</a:t>
            </a:r>
            <a:endParaRPr lang="en-US" sz="1250" dirty="0"/>
          </a:p>
        </p:txBody>
      </p:sp>
      <p:sp>
        <p:nvSpPr>
          <p:cNvPr id="26" name="Text 21"/>
          <p:cNvSpPr txBox="1"/>
          <p:nvPr/>
        </p:nvSpPr>
        <p:spPr>
          <a:xfrm>
            <a:off x="6592824"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Version drift, configuration drift, machine CPU and disk, process CPU.</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ROUTE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Assignment rules — the right team, automatically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980309" cy="3200400"/>
          </a:xfrm>
          <a:prstGeom prst="roundRect">
            <a:avLst>
              <a:gd name="adj" fmla="val 1429"/>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fx-assignment-rules.jpg">    </p:cNvPr>
          <p:cNvPicPr>
            <a:picLocks noChangeAspect="1"/>
          </p:cNvPicPr>
          <p:nvPr/>
        </p:nvPicPr>
        <p:blipFill>
          <a:blip r:embed="rId1"/>
          <a:stretch>
            <a:fillRect/>
          </a:stretch>
        </p:blipFill>
        <p:spPr>
          <a:xfrm>
            <a:off x="612648" y="1435608"/>
            <a:ext cx="4852293" cy="3072384"/>
          </a:xfrm>
          <a:prstGeom prst="rect">
            <a:avLst/>
          </a:prstGeom>
        </p:spPr>
      </p:pic>
      <p:sp>
        <p:nvSpPr>
          <p:cNvPr id="9" name="Shape 5"/>
          <p:cNvSpPr/>
          <p:nvPr/>
        </p:nvSpPr>
        <p:spPr>
          <a:xfrm>
            <a:off x="6199632" y="1371600"/>
            <a:ext cx="5440680" cy="2203890"/>
          </a:xfrm>
          <a:prstGeom prst="roundRect">
            <a:avLst>
              <a:gd name="adj" fmla="val 2075"/>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fx-assignment-preview.jpg">    </p:cNvPr>
          <p:cNvPicPr>
            <a:picLocks noChangeAspect="1"/>
          </p:cNvPicPr>
          <p:nvPr/>
        </p:nvPicPr>
        <p:blipFill>
          <a:blip r:embed="rId2"/>
          <a:stretch>
            <a:fillRect/>
          </a:stretch>
        </p:blipFill>
        <p:spPr>
          <a:xfrm>
            <a:off x="6263640" y="1435608"/>
            <a:ext cx="5312664" cy="2075874"/>
          </a:xfrm>
          <a:prstGeom prst="rect">
            <a:avLst/>
          </a:prstGeom>
        </p:spPr>
      </p:pic>
      <p:sp>
        <p:nvSpPr>
          <p:cNvPr id="11" name="Shape 6"/>
          <p:cNvSpPr/>
          <p:nvPr/>
        </p:nvSpPr>
        <p:spPr>
          <a:xfrm>
            <a:off x="548640" y="476402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7548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Ordered rules</a:t>
            </a:r>
            <a:endParaRPr lang="en-US" sz="1250" dirty="0"/>
          </a:p>
        </p:txBody>
      </p:sp>
      <p:sp>
        <p:nvSpPr>
          <p:cNvPr id="14" name="Text 9"/>
          <p:cNvSpPr txBox="1"/>
          <p:nvPr/>
        </p:nvSpPr>
        <p:spPr>
          <a:xfrm>
            <a:off x="932688" y="504748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First match wins: policy, severity, subject type, Worker Group, object name.</a:t>
            </a:r>
            <a:endParaRPr lang="en-US" sz="1050" dirty="0"/>
          </a:p>
        </p:txBody>
      </p:sp>
      <p:sp>
        <p:nvSpPr>
          <p:cNvPr id="15" name="Shape 10"/>
          <p:cNvSpPr/>
          <p:nvPr/>
        </p:nvSpPr>
        <p:spPr>
          <a:xfrm>
            <a:off x="548640" y="554126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An assignment group</a:t>
            </a:r>
            <a:endParaRPr lang="en-US" sz="1250" dirty="0"/>
          </a:p>
        </p:txBody>
      </p:sp>
      <p:sp>
        <p:nvSpPr>
          <p:cNvPr id="18" name="Text 13"/>
          <p:cNvSpPr txBox="1"/>
          <p:nvPr/>
        </p:nvSpPr>
        <p:spPr>
          <a:xfrm>
            <a:off x="932688"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Destinations go to the Data platform team.</a:t>
            </a:r>
            <a:endParaRPr lang="en-US" sz="1050" dirty="0"/>
          </a:p>
        </p:txBody>
      </p:sp>
      <p:sp>
        <p:nvSpPr>
          <p:cNvPr id="19" name="Shape 14"/>
          <p:cNvSpPr/>
          <p:nvPr/>
        </p:nvSpPr>
        <p:spPr>
          <a:xfrm>
            <a:off x="6208776" y="476402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7548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Preview matches</a:t>
            </a:r>
            <a:endParaRPr lang="en-US" sz="1250" dirty="0"/>
          </a:p>
        </p:txBody>
      </p:sp>
      <p:sp>
        <p:nvSpPr>
          <p:cNvPr id="22" name="Text 17"/>
          <p:cNvSpPr txBox="1"/>
          <p:nvPr/>
        </p:nvSpPr>
        <p:spPr>
          <a:xfrm>
            <a:off x="6592824" y="50474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Finding groups a rule matches, before applying.</a:t>
            </a:r>
            <a:endParaRPr lang="en-US" sz="1050" dirty="0"/>
          </a:p>
        </p:txBody>
      </p:sp>
      <p:sp>
        <p:nvSpPr>
          <p:cNvPr id="23" name="Shape 18"/>
          <p:cNvSpPr/>
          <p:nvPr/>
        </p:nvSpPr>
        <p:spPr>
          <a:xfrm>
            <a:off x="6208776" y="535838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3583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3492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Manual decisions kept</a:t>
            </a:r>
            <a:endParaRPr lang="en-US" sz="1250" dirty="0"/>
          </a:p>
        </p:txBody>
      </p:sp>
      <p:sp>
        <p:nvSpPr>
          <p:cNvPr id="26" name="Text 21"/>
          <p:cNvSpPr txBox="1"/>
          <p:nvPr/>
        </p:nvSpPr>
        <p:spPr>
          <a:xfrm>
            <a:off x="6592824" y="56418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Existing assignees are preserved; groups can be notified by email.</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ROUTE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Findings actions — drilldowns, links and webhooks on every finding</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9848060" cy="3017520"/>
          </a:xfrm>
          <a:prstGeom prst="roundRect">
            <a:avLst>
              <a:gd name="adj" fmla="val 1515"/>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fx-send-webhook-preview.jpg">    </p:cNvPr>
          <p:cNvPicPr>
            <a:picLocks noChangeAspect="1"/>
          </p:cNvPicPr>
          <p:nvPr/>
        </p:nvPicPr>
        <p:blipFill>
          <a:blip r:embed="rId1"/>
          <a:stretch>
            <a:fillRect/>
          </a:stretch>
        </p:blipFill>
        <p:spPr>
          <a:xfrm>
            <a:off x="612648" y="1435608"/>
            <a:ext cx="9720044" cy="2889504"/>
          </a:xfrm>
          <a:prstGeom prst="rect">
            <a:avLst/>
          </a:prstGeom>
        </p:spPr>
      </p:pic>
      <p:sp>
        <p:nvSpPr>
          <p:cNvPr id="9" name="Shape 5"/>
          <p:cNvSpPr/>
          <p:nvPr/>
        </p:nvSpPr>
        <p:spPr>
          <a:xfrm>
            <a:off x="548640" y="45811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572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Webhook accounts</a:t>
            </a:r>
            <a:endParaRPr lang="en-US" sz="1250" dirty="0"/>
          </a:p>
        </p:txBody>
      </p:sp>
      <p:sp>
        <p:nvSpPr>
          <p:cNvPr id="12" name="Text 8"/>
          <p:cNvSpPr txBox="1"/>
          <p:nvPr/>
        </p:nvSpPr>
        <p:spPr>
          <a:xfrm>
            <a:off x="932688" y="48646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System-wide, HTTPS only, destination-restricted.</a:t>
            </a:r>
            <a:endParaRPr lang="en-US" sz="1050" dirty="0"/>
          </a:p>
        </p:txBody>
      </p:sp>
      <p:sp>
        <p:nvSpPr>
          <p:cNvPr id="13" name="Shape 9"/>
          <p:cNvSpPr/>
          <p:nvPr/>
        </p:nvSpPr>
        <p:spPr>
          <a:xfrm>
            <a:off x="548640" y="517550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175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1663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Per-policy actions</a:t>
            </a:r>
            <a:endParaRPr lang="en-US" sz="1250" dirty="0"/>
          </a:p>
        </p:txBody>
      </p:sp>
      <p:sp>
        <p:nvSpPr>
          <p:cNvPr id="16" name="Text 12"/>
          <p:cNvSpPr txBox="1"/>
          <p:nvPr/>
        </p:nvSpPr>
        <p:spPr>
          <a:xfrm>
            <a:off x="932688" y="54589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policy editor's Actions tab offers them on its findings.</a:t>
            </a:r>
            <a:endParaRPr lang="en-US" sz="1050" dirty="0"/>
          </a:p>
        </p:txBody>
      </p:sp>
      <p:sp>
        <p:nvSpPr>
          <p:cNvPr id="17" name="Shape 13"/>
          <p:cNvSpPr/>
          <p:nvPr/>
        </p:nvSpPr>
        <p:spPr>
          <a:xfrm>
            <a:off x="6208776" y="45811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572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Automation rules</a:t>
            </a:r>
            <a:endParaRPr lang="en-US" sz="1250" dirty="0"/>
          </a:p>
        </p:txBody>
      </p:sp>
      <p:sp>
        <p:nvSpPr>
          <p:cNvPr id="20" name="Text 16"/>
          <p:cNvSpPr txBox="1"/>
          <p:nvPr/>
        </p:nvSpPr>
        <p:spPr>
          <a:xfrm>
            <a:off x="6592824" y="48646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Run an action automatically, for example on a new critical finding.</a:t>
            </a:r>
            <a:endParaRPr lang="en-US" sz="1050" dirty="0"/>
          </a:p>
        </p:txBody>
      </p:sp>
      <p:sp>
        <p:nvSpPr>
          <p:cNvPr id="21" name="Shape 17"/>
          <p:cNvSpPr/>
          <p:nvPr/>
        </p:nvSpPr>
        <p:spPr>
          <a:xfrm>
            <a:off x="6208776" y="51755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175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1663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Preview, then send</a:t>
            </a:r>
            <a:endParaRPr lang="en-US" sz="1250" dirty="0"/>
          </a:p>
        </p:txBody>
      </p:sp>
      <p:sp>
        <p:nvSpPr>
          <p:cNvPr id="24" name="Text 20"/>
          <p:cNvSpPr txBox="1"/>
          <p:nvPr/>
        </p:nvSpPr>
        <p:spPr>
          <a:xfrm>
            <a:off x="6592824" y="54589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rendered payload before it leaves; the last result kept.</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3DBE7A"/>
                </a:solidFill>
                <a:latin typeface="Calibri" pitchFamily="34" charset="0"/>
                <a:ea typeface="Calibri" pitchFamily="34" charset="-122"/>
                <a:cs typeface="Calibri" pitchFamily="34" charset="-120"/>
              </a:rPr>
              <a:t>03</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3  ·  OBSERVE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Traffic, models, machines, data paths</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Monitoring and its trends, the traffic ML models and their tuning, Expected traffic and silent objects, Workers and the Leader, Routes, Pipelines and the flow topology.</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OBSERVE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Monitoring — the newest interval and the last 24 hours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1861876"/>
          </a:xfrm>
          <a:prstGeom prst="roundRect">
            <a:avLst>
              <a:gd name="adj" fmla="val 2456"/>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monitoring.jpg">    </p:cNvPr>
          <p:cNvPicPr>
            <a:picLocks noChangeAspect="1"/>
          </p:cNvPicPr>
          <p:nvPr/>
        </p:nvPicPr>
        <p:blipFill>
          <a:blip r:embed="rId1"/>
          <a:stretch>
            <a:fillRect/>
          </a:stretch>
        </p:blipFill>
        <p:spPr>
          <a:xfrm>
            <a:off x="612648" y="1435608"/>
            <a:ext cx="5312664" cy="1733860"/>
          </a:xfrm>
          <a:prstGeom prst="rect">
            <a:avLst/>
          </a:prstGeom>
        </p:spPr>
      </p:pic>
      <p:sp>
        <p:nvSpPr>
          <p:cNvPr id="9" name="Shape 5"/>
          <p:cNvSpPr/>
          <p:nvPr/>
        </p:nvSpPr>
        <p:spPr>
          <a:xfrm>
            <a:off x="6199632" y="1371600"/>
            <a:ext cx="5440680" cy="2325527"/>
          </a:xfrm>
          <a:prstGeom prst="roundRect">
            <a:avLst>
              <a:gd name="adj" fmla="val 1966"/>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monitoring-destinations.jpg">    </p:cNvPr>
          <p:cNvPicPr>
            <a:picLocks noChangeAspect="1"/>
          </p:cNvPicPr>
          <p:nvPr/>
        </p:nvPicPr>
        <p:blipFill>
          <a:blip r:embed="rId2"/>
          <a:stretch>
            <a:fillRect/>
          </a:stretch>
        </p:blipFill>
        <p:spPr>
          <a:xfrm>
            <a:off x="6263640" y="1435608"/>
            <a:ext cx="5312664" cy="2197511"/>
          </a:xfrm>
          <a:prstGeom prst="rect">
            <a:avLst/>
          </a:prstGeom>
        </p:spPr>
      </p:pic>
      <p:sp>
        <p:nvSpPr>
          <p:cNvPr id="11" name="Shape 6"/>
          <p:cNvSpPr/>
          <p:nvPr/>
        </p:nvSpPr>
        <p:spPr>
          <a:xfrm>
            <a:off x="548640" y="3889151"/>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38891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3880007"/>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Last five minutes</a:t>
            </a:r>
            <a:endParaRPr lang="en-US" sz="1250" dirty="0"/>
          </a:p>
        </p:txBody>
      </p:sp>
      <p:sp>
        <p:nvSpPr>
          <p:cNvPr id="14" name="Text 9"/>
          <p:cNvSpPr txBox="1"/>
          <p:nvPr/>
        </p:nvSpPr>
        <p:spPr>
          <a:xfrm>
            <a:off x="932688" y="4172615"/>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Events and bytes in and out, dropped events, process CPU and memory.</a:t>
            </a:r>
            <a:endParaRPr lang="en-US" sz="1050" dirty="0"/>
          </a:p>
        </p:txBody>
      </p:sp>
      <p:sp>
        <p:nvSpPr>
          <p:cNvPr id="15" name="Shape 10"/>
          <p:cNvSpPr/>
          <p:nvPr/>
        </p:nvSpPr>
        <p:spPr>
          <a:xfrm>
            <a:off x="548640" y="4483511"/>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448351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4474367"/>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Traffic over time</a:t>
            </a:r>
            <a:endParaRPr lang="en-US" sz="1250" dirty="0"/>
          </a:p>
        </p:txBody>
      </p:sp>
      <p:sp>
        <p:nvSpPr>
          <p:cNvPr id="18" name="Text 13"/>
          <p:cNvSpPr txBox="1"/>
          <p:nvPr/>
        </p:nvSpPr>
        <p:spPr>
          <a:xfrm>
            <a:off x="932688" y="4766975"/>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Totals and per-second charts over the range.</a:t>
            </a:r>
            <a:endParaRPr lang="en-US" sz="1050" dirty="0"/>
          </a:p>
        </p:txBody>
      </p:sp>
      <p:sp>
        <p:nvSpPr>
          <p:cNvPr id="19" name="Shape 14"/>
          <p:cNvSpPr/>
          <p:nvPr/>
        </p:nvSpPr>
        <p:spPr>
          <a:xfrm>
            <a:off x="6208776" y="3889151"/>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38891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3880007"/>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Resource tables</a:t>
            </a:r>
            <a:endParaRPr lang="en-US" sz="1250" dirty="0"/>
          </a:p>
        </p:txBody>
      </p:sp>
      <p:sp>
        <p:nvSpPr>
          <p:cNvPr id="22" name="Text 17"/>
          <p:cNvSpPr txBox="1"/>
          <p:nvPr/>
        </p:nvSpPr>
        <p:spPr>
          <a:xfrm>
            <a:off x="6592824" y="4172615"/>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Destination with its traffic, drops, trend, health and model.</a:t>
            </a:r>
            <a:endParaRPr lang="en-US" sz="1050" dirty="0"/>
          </a:p>
        </p:txBody>
      </p:sp>
      <p:sp>
        <p:nvSpPr>
          <p:cNvPr id="23" name="Shape 18"/>
          <p:cNvSpPr/>
          <p:nvPr/>
        </p:nvSpPr>
        <p:spPr>
          <a:xfrm>
            <a:off x="6208776" y="4483511"/>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448351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4474367"/>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Reporting / No data</a:t>
            </a:r>
            <a:endParaRPr lang="en-US" sz="1250" dirty="0"/>
          </a:p>
        </p:txBody>
      </p:sp>
      <p:sp>
        <p:nvSpPr>
          <p:cNvPr id="26" name="Text 21"/>
          <p:cNvSpPr txBox="1"/>
          <p:nvPr/>
        </p:nvSpPr>
        <p:spPr>
          <a:xfrm>
            <a:off x="6592824" y="4766975"/>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objects measured now, or those that stopped.</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TRAFFIC ML MODELS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Traffic ML models — one per object and measurement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389369" cy="3154680"/>
          </a:xfrm>
          <a:prstGeom prst="roundRect">
            <a:avLst>
              <a:gd name="adj" fmla="val 1449"/>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models-tab.jpg">    </p:cNvPr>
          <p:cNvPicPr>
            <a:picLocks noChangeAspect="1"/>
          </p:cNvPicPr>
          <p:nvPr/>
        </p:nvPicPr>
        <p:blipFill>
          <a:blip r:embed="rId1"/>
          <a:stretch>
            <a:fillRect/>
          </a:stretch>
        </p:blipFill>
        <p:spPr>
          <a:xfrm>
            <a:off x="612648" y="1435608"/>
            <a:ext cx="7261353" cy="3026664"/>
          </a:xfrm>
          <a:prstGeom prst="rect">
            <a:avLst/>
          </a:prstGeom>
        </p:spPr>
      </p:pic>
      <p:sp>
        <p:nvSpPr>
          <p:cNvPr id="9" name="Shape 5"/>
          <p:cNvSpPr/>
          <p:nvPr/>
        </p:nvSpPr>
        <p:spPr>
          <a:xfrm>
            <a:off x="548640" y="471830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7091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209 series, 195 detecting</a:t>
            </a:r>
            <a:endParaRPr lang="en-US" sz="1250" dirty="0"/>
          </a:p>
        </p:txBody>
      </p:sp>
      <p:sp>
        <p:nvSpPr>
          <p:cNvPr id="12" name="Text 8"/>
          <p:cNvSpPr txBox="1"/>
          <p:nvPr/>
        </p:nvSpPr>
        <p:spPr>
          <a:xfrm>
            <a:off x="932688" y="50017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14 without a range yet; 3 outside their range now.</a:t>
            </a:r>
            <a:endParaRPr lang="en-US" sz="1050" dirty="0"/>
          </a:p>
        </p:txBody>
      </p:sp>
      <p:sp>
        <p:nvSpPr>
          <p:cNvPr id="13" name="Shape 9"/>
          <p:cNvSpPr/>
          <p:nvPr/>
        </p:nvSpPr>
        <p:spPr>
          <a:xfrm>
            <a:off x="548640" y="53126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3126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3035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Learning → Low confidence → Detecting</a:t>
            </a:r>
            <a:endParaRPr lang="en-US" sz="1250" dirty="0"/>
          </a:p>
        </p:txBody>
      </p:sp>
      <p:sp>
        <p:nvSpPr>
          <p:cNvPr id="16" name="Text 12"/>
          <p:cNvSpPr txBox="1"/>
          <p:nvPr/>
        </p:nvSpPr>
        <p:spPr>
          <a:xfrm>
            <a:off x="932688" y="55961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range from one day, findings from seven days.</a:t>
            </a:r>
            <a:endParaRPr lang="en-US" sz="1050" dirty="0"/>
          </a:p>
        </p:txBody>
      </p:sp>
      <p:sp>
        <p:nvSpPr>
          <p:cNvPr id="17" name="Shape 13"/>
          <p:cNvSpPr/>
          <p:nvPr/>
        </p:nvSpPr>
        <p:spPr>
          <a:xfrm>
            <a:off x="6208776" y="471830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7091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Expected range and Spike / Drop</a:t>
            </a:r>
            <a:endParaRPr lang="en-US" sz="1250" dirty="0"/>
          </a:p>
        </p:txBody>
      </p:sp>
      <p:sp>
        <p:nvSpPr>
          <p:cNvPr id="20" name="Text 16"/>
          <p:cNvSpPr txBox="1"/>
          <p:nvPr/>
        </p:nvSpPr>
        <p:spPr>
          <a:xfrm>
            <a:off x="6592824" y="50017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models outside their range come first.</a:t>
            </a:r>
            <a:endParaRPr lang="en-US" sz="1050" dirty="0"/>
          </a:p>
        </p:txBody>
      </p:sp>
      <p:sp>
        <p:nvSpPr>
          <p:cNvPr id="21" name="Shape 17"/>
          <p:cNvSpPr/>
          <p:nvPr/>
        </p:nvSpPr>
        <p:spPr>
          <a:xfrm>
            <a:off x="6208776" y="531266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3126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3035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Tune selected</a:t>
            </a:r>
            <a:endParaRPr lang="en-US" sz="1250" dirty="0"/>
          </a:p>
        </p:txBody>
      </p:sp>
      <p:sp>
        <p:nvSpPr>
          <p:cNvPr id="24" name="Text 20"/>
          <p:cNvSpPr txBox="1"/>
          <p:nvPr/>
        </p:nvSpPr>
        <p:spPr>
          <a:xfrm>
            <a:off x="6592824" y="55961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Give a selection of models its own settings.</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TRAFFIC ML MODELS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model, and what tuning it would change — before you save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684592" cy="3566160"/>
          </a:xfrm>
          <a:prstGeom prst="roundRect">
            <a:avLst>
              <a:gd name="adj" fmla="val 1282"/>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model-detail.jpg">    </p:cNvPr>
          <p:cNvPicPr>
            <a:picLocks noChangeAspect="1"/>
          </p:cNvPicPr>
          <p:nvPr/>
        </p:nvPicPr>
        <p:blipFill>
          <a:blip r:embed="rId1"/>
          <a:stretch>
            <a:fillRect/>
          </a:stretch>
        </p:blipFill>
        <p:spPr>
          <a:xfrm>
            <a:off x="612648" y="1435608"/>
            <a:ext cx="4556576" cy="3438144"/>
          </a:xfrm>
          <a:prstGeom prst="rect">
            <a:avLst/>
          </a:prstGeom>
        </p:spPr>
      </p:pic>
      <p:sp>
        <p:nvSpPr>
          <p:cNvPr id="9" name="Shape 5"/>
          <p:cNvSpPr/>
          <p:nvPr/>
        </p:nvSpPr>
        <p:spPr>
          <a:xfrm>
            <a:off x="5764378" y="1371600"/>
            <a:ext cx="5664767" cy="3566160"/>
          </a:xfrm>
          <a:prstGeom prst="roundRect">
            <a:avLst>
              <a:gd name="adj" fmla="val 1282"/>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model-tuning.jpg">    </p:cNvPr>
          <p:cNvPicPr>
            <a:picLocks noChangeAspect="1"/>
          </p:cNvPicPr>
          <p:nvPr/>
        </p:nvPicPr>
        <p:blipFill>
          <a:blip r:embed="rId2"/>
          <a:stretch>
            <a:fillRect/>
          </a:stretch>
        </p:blipFill>
        <p:spPr>
          <a:xfrm>
            <a:off x="5828386" y="1435608"/>
            <a:ext cx="5536751" cy="3438144"/>
          </a:xfrm>
          <a:prstGeom prst="rect">
            <a:avLst/>
          </a:prstGeom>
        </p:spPr>
      </p:pic>
      <p:sp>
        <p:nvSpPr>
          <p:cNvPr id="11" name="Shape 6"/>
          <p:cNvSpPr/>
          <p:nvPr/>
        </p:nvSpPr>
        <p:spPr>
          <a:xfrm>
            <a:off x="548640" y="512978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5129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51206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14.9 days learned</a:t>
            </a:r>
            <a:endParaRPr lang="en-US" sz="1250" dirty="0"/>
          </a:p>
        </p:txBody>
      </p:sp>
      <p:sp>
        <p:nvSpPr>
          <p:cNvPr id="14" name="Text 9"/>
          <p:cNvSpPr txBox="1"/>
          <p:nvPr/>
        </p:nvSpPr>
        <p:spPr>
          <a:xfrm>
            <a:off x="932688" y="54132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Hour-of-day seasonality; weekday pattern after 28 days.</a:t>
            </a:r>
            <a:endParaRPr lang="en-US" sz="1050" dirty="0"/>
          </a:p>
        </p:txBody>
      </p:sp>
      <p:sp>
        <p:nvSpPr>
          <p:cNvPr id="15" name="Shape 10"/>
          <p:cNvSpPr/>
          <p:nvPr/>
        </p:nvSpPr>
        <p:spPr>
          <a:xfrm>
            <a:off x="548640" y="590702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907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8978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Expected band and spikes</a:t>
            </a:r>
            <a:endParaRPr lang="en-US" sz="1250" dirty="0"/>
          </a:p>
        </p:txBody>
      </p:sp>
      <p:sp>
        <p:nvSpPr>
          <p:cNvPr id="18" name="Text 13"/>
          <p:cNvSpPr txBox="1"/>
          <p:nvPr/>
        </p:nvSpPr>
        <p:spPr>
          <a:xfrm>
            <a:off x="932688" y="619048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24 spikes above the range in the last 24 hours.</a:t>
            </a:r>
            <a:endParaRPr lang="en-US" sz="1050" dirty="0"/>
          </a:p>
        </p:txBody>
      </p:sp>
      <p:sp>
        <p:nvSpPr>
          <p:cNvPr id="19" name="Shape 14"/>
          <p:cNvSpPr/>
          <p:nvPr/>
        </p:nvSpPr>
        <p:spPr>
          <a:xfrm>
            <a:off x="4322064" y="512978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4322064" y="5129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4706112" y="51206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Tune model</a:t>
            </a:r>
            <a:endParaRPr lang="en-US" sz="1250" dirty="0"/>
          </a:p>
        </p:txBody>
      </p:sp>
      <p:sp>
        <p:nvSpPr>
          <p:cNvPr id="22" name="Text 17"/>
          <p:cNvSpPr txBox="1"/>
          <p:nvPr/>
        </p:nvSpPr>
        <p:spPr>
          <a:xfrm>
            <a:off x="4706112" y="54132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History, recent days weight, seasonality, when findings open.</a:t>
            </a:r>
            <a:endParaRPr lang="en-US" sz="1050" dirty="0"/>
          </a:p>
        </p:txBody>
      </p:sp>
      <p:sp>
        <p:nvSpPr>
          <p:cNvPr id="23" name="Shape 18"/>
          <p:cNvSpPr/>
          <p:nvPr/>
        </p:nvSpPr>
        <p:spPr>
          <a:xfrm>
            <a:off x="4322064" y="590702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4322064" y="5907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4706112" y="58978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Live simulation</a:t>
            </a:r>
            <a:endParaRPr lang="en-US" sz="1250" dirty="0"/>
          </a:p>
        </p:txBody>
      </p:sp>
      <p:sp>
        <p:nvSpPr>
          <p:cNvPr id="26" name="Text 21"/>
          <p:cNvSpPr txBox="1"/>
          <p:nvPr/>
        </p:nvSpPr>
        <p:spPr>
          <a:xfrm>
            <a:off x="4706112" y="619048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Current and proposed ranges over 7 days: 1 spike and 17 drops instead of 25 and 19.</a:t>
            </a:r>
            <a:endParaRPr lang="en-US" sz="1050" dirty="0"/>
          </a:p>
        </p:txBody>
      </p:sp>
      <p:sp>
        <p:nvSpPr>
          <p:cNvPr id="27" name="Shape 22"/>
          <p:cNvSpPr/>
          <p:nvPr/>
        </p:nvSpPr>
        <p:spPr>
          <a:xfrm>
            <a:off x="8095488" y="5129784"/>
            <a:ext cx="274320" cy="274320"/>
          </a:xfrm>
          <a:prstGeom prst="ellipse">
            <a:avLst/>
          </a:prstGeom>
          <a:solidFill>
            <a:srgbClr val="E05555"/>
          </a:solidFill>
          <a:ln w="12700">
            <a:solidFill>
              <a:srgbClr val="FFFFFF"/>
            </a:solidFill>
            <a:prstDash val="solid"/>
          </a:ln>
        </p:spPr>
      </p:sp>
      <p:sp>
        <p:nvSpPr>
          <p:cNvPr id="28" name="Text 23"/>
          <p:cNvSpPr txBox="1"/>
          <p:nvPr/>
        </p:nvSpPr>
        <p:spPr>
          <a:xfrm>
            <a:off x="8095488" y="5129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9" name="Text 24"/>
          <p:cNvSpPr txBox="1"/>
          <p:nvPr/>
        </p:nvSpPr>
        <p:spPr>
          <a:xfrm>
            <a:off x="8479536" y="51206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Not an anomaly</a:t>
            </a:r>
            <a:endParaRPr lang="en-US" sz="1250" dirty="0"/>
          </a:p>
        </p:txBody>
      </p:sp>
      <p:sp>
        <p:nvSpPr>
          <p:cNvPr id="30" name="Text 25"/>
          <p:cNvSpPr txBox="1"/>
          <p:nvPr/>
        </p:nvSpPr>
        <p:spPr>
          <a:xfrm>
            <a:off x="8479536" y="54132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expected episode is excluded from learning and the finding dismissed.</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OBSERVE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Expected traffic and objects that stop reporting</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665664" cy="3383280"/>
          </a:xfrm>
          <a:prstGeom prst="roundRect">
            <a:avLst>
              <a:gd name="adj" fmla="val 1351"/>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expected-auto.jpg">    </p:cNvPr>
          <p:cNvPicPr>
            <a:picLocks noChangeAspect="1"/>
          </p:cNvPicPr>
          <p:nvPr/>
        </p:nvPicPr>
        <p:blipFill>
          <a:blip r:embed="rId1"/>
          <a:stretch>
            <a:fillRect/>
          </a:stretch>
        </p:blipFill>
        <p:spPr>
          <a:xfrm>
            <a:off x="612648" y="1435608"/>
            <a:ext cx="3537648" cy="3255264"/>
          </a:xfrm>
          <a:prstGeom prst="rect">
            <a:avLst/>
          </a:prstGeom>
        </p:spPr>
      </p:pic>
      <p:sp>
        <p:nvSpPr>
          <p:cNvPr id="9" name="Shape 5"/>
          <p:cNvSpPr/>
          <p:nvPr/>
        </p:nvSpPr>
        <p:spPr>
          <a:xfrm>
            <a:off x="5329123" y="1371600"/>
            <a:ext cx="6311189" cy="1033008"/>
          </a:xfrm>
          <a:prstGeom prst="roundRect">
            <a:avLst>
              <a:gd name="adj" fmla="val 4426"/>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no-data.jpg">    </p:cNvPr>
          <p:cNvPicPr>
            <a:picLocks noChangeAspect="1"/>
          </p:cNvPicPr>
          <p:nvPr/>
        </p:nvPicPr>
        <p:blipFill>
          <a:blip r:embed="rId2"/>
          <a:stretch>
            <a:fillRect/>
          </a:stretch>
        </p:blipFill>
        <p:spPr>
          <a:xfrm>
            <a:off x="5393131" y="1435608"/>
            <a:ext cx="6183173" cy="904992"/>
          </a:xfrm>
          <a:prstGeom prst="rect">
            <a:avLst/>
          </a:prstGeom>
        </p:spPr>
      </p:pic>
      <p:sp>
        <p:nvSpPr>
          <p:cNvPr id="11" name="Shape 6"/>
          <p:cNvSpPr/>
          <p:nvPr/>
        </p:nvSpPr>
        <p:spPr>
          <a:xfrm>
            <a:off x="548640" y="494690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Expected traffic</a:t>
            </a:r>
            <a:endParaRPr lang="en-US" sz="1250" dirty="0"/>
          </a:p>
        </p:txBody>
      </p:sp>
      <p:sp>
        <p:nvSpPr>
          <p:cNvPr id="14" name="Text 9"/>
          <p:cNvSpPr txBox="1"/>
          <p:nvPr/>
        </p:nvSpPr>
        <p:spPr>
          <a:xfrm>
            <a:off x="932688" y="52303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finding when an object that must never go quiet carries no traffic.</a:t>
            </a:r>
            <a:endParaRPr lang="en-US" sz="1050" dirty="0"/>
          </a:p>
        </p:txBody>
      </p:sp>
      <p:sp>
        <p:nvSpPr>
          <p:cNvPr id="15" name="Shape 10"/>
          <p:cNvSpPr/>
          <p:nvPr/>
        </p:nvSpPr>
        <p:spPr>
          <a:xfrm>
            <a:off x="548640" y="554126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Selected + automatic</a:t>
            </a:r>
            <a:endParaRPr lang="en-US" sz="1250" dirty="0"/>
          </a:p>
        </p:txBody>
      </p:sp>
      <p:sp>
        <p:nvSpPr>
          <p:cNvPr id="18" name="Text 13"/>
          <p:cNvSpPr txBox="1"/>
          <p:nvPr/>
        </p:nvSpPr>
        <p:spPr>
          <a:xfrm>
            <a:off x="932688"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object with steady traffic over 7 days qualifies automatically.</a:t>
            </a:r>
            <a:endParaRPr lang="en-US" sz="1050" dirty="0"/>
          </a:p>
        </p:txBody>
      </p:sp>
      <p:sp>
        <p:nvSpPr>
          <p:cNvPr id="19" name="Shape 14"/>
          <p:cNvSpPr/>
          <p:nvPr/>
        </p:nvSpPr>
        <p:spPr>
          <a:xfrm>
            <a:off x="6208776" y="494690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 data</a:t>
            </a:r>
            <a:endParaRPr lang="en-US" sz="1250" dirty="0"/>
          </a:p>
        </p:txBody>
      </p:sp>
      <p:sp>
        <p:nvSpPr>
          <p:cNvPr id="22" name="Text 17"/>
          <p:cNvSpPr txBox="1"/>
          <p:nvPr/>
        </p:nvSpPr>
        <p:spPr>
          <a:xfrm>
            <a:off x="6592824" y="523036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Silent objects from their second missing interval, with their last traffic.</a:t>
            </a:r>
            <a:endParaRPr lang="en-US" sz="1050" dirty="0"/>
          </a:p>
        </p:txBody>
      </p:sp>
      <p:sp>
        <p:nvSpPr>
          <p:cNvPr id="23" name="Shape 18"/>
          <p:cNvSpPr/>
          <p:nvPr/>
        </p:nvSpPr>
        <p:spPr>
          <a:xfrm>
            <a:off x="6208776" y="572414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724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715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Silence counted carefully</a:t>
            </a:r>
            <a:endParaRPr lang="en-US" sz="1250" dirty="0"/>
          </a:p>
        </p:txBody>
      </p:sp>
      <p:sp>
        <p:nvSpPr>
          <p:cNvPr id="26" name="Text 21"/>
          <p:cNvSpPr txBox="1"/>
          <p:nvPr/>
        </p:nvSpPr>
        <p:spPr>
          <a:xfrm>
            <a:off x="6592824" y="60076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As zero traffic only when TrackMe is sure the silence is real.</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INFRASTRUCTURE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Workers and the Leader — the machines behind Cribl Stream</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2786763"/>
          </a:xfrm>
          <a:prstGeom prst="roundRect">
            <a:avLst>
              <a:gd name="adj" fmla="val 1641"/>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hero-worker-topology.jpg">    </p:cNvPr>
          <p:cNvPicPr>
            <a:picLocks noChangeAspect="1"/>
          </p:cNvPicPr>
          <p:nvPr/>
        </p:nvPicPr>
        <p:blipFill>
          <a:blip r:embed="rId1"/>
          <a:stretch>
            <a:fillRect/>
          </a:stretch>
        </p:blipFill>
        <p:spPr>
          <a:xfrm>
            <a:off x="612648" y="1435608"/>
            <a:ext cx="5312664" cy="2658747"/>
          </a:xfrm>
          <a:prstGeom prst="rect">
            <a:avLst/>
          </a:prstGeom>
        </p:spPr>
      </p:pic>
      <p:sp>
        <p:nvSpPr>
          <p:cNvPr id="9" name="Shape 5"/>
          <p:cNvSpPr/>
          <p:nvPr/>
        </p:nvSpPr>
        <p:spPr>
          <a:xfrm>
            <a:off x="6199632" y="1371600"/>
            <a:ext cx="5440680" cy="1852217"/>
          </a:xfrm>
          <a:prstGeom prst="roundRect">
            <a:avLst>
              <a:gd name="adj" fmla="val 2468"/>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leader-resources.jpg">    </p:cNvPr>
          <p:cNvPicPr>
            <a:picLocks noChangeAspect="1"/>
          </p:cNvPicPr>
          <p:nvPr/>
        </p:nvPicPr>
        <p:blipFill>
          <a:blip r:embed="rId2"/>
          <a:stretch>
            <a:fillRect/>
          </a:stretch>
        </p:blipFill>
        <p:spPr>
          <a:xfrm>
            <a:off x="6263640" y="1435608"/>
            <a:ext cx="5312664" cy="1724201"/>
          </a:xfrm>
          <a:prstGeom prst="rect">
            <a:avLst/>
          </a:prstGeom>
        </p:spPr>
      </p:pic>
      <p:sp>
        <p:nvSpPr>
          <p:cNvPr id="11" name="Shape 6"/>
          <p:cNvSpPr/>
          <p:nvPr/>
        </p:nvSpPr>
        <p:spPr>
          <a:xfrm>
            <a:off x="548640" y="4350387"/>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35038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34124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Worker topology</a:t>
            </a:r>
            <a:endParaRPr lang="en-US" sz="1250" dirty="0"/>
          </a:p>
        </p:txBody>
      </p:sp>
      <p:sp>
        <p:nvSpPr>
          <p:cNvPr id="14" name="Text 9"/>
          <p:cNvSpPr txBox="1"/>
          <p:nvPr/>
        </p:nvSpPr>
        <p:spPr>
          <a:xfrm>
            <a:off x="932688" y="463385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Worker Group and its Workers with CPU, memory and disk, live.</a:t>
            </a:r>
            <a:endParaRPr lang="en-US" sz="1050" dirty="0"/>
          </a:p>
        </p:txBody>
      </p:sp>
      <p:sp>
        <p:nvSpPr>
          <p:cNvPr id="15" name="Shape 10"/>
          <p:cNvSpPr/>
          <p:nvPr/>
        </p:nvSpPr>
        <p:spPr>
          <a:xfrm>
            <a:off x="548640" y="4944747"/>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49447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493560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Save to Topology Studio</a:t>
            </a:r>
            <a:endParaRPr lang="en-US" sz="1250" dirty="0"/>
          </a:p>
        </p:txBody>
      </p:sp>
      <p:sp>
        <p:nvSpPr>
          <p:cNvPr id="18" name="Text 13"/>
          <p:cNvSpPr txBox="1"/>
          <p:nvPr/>
        </p:nvSpPr>
        <p:spPr>
          <a:xfrm>
            <a:off x="932688" y="522821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map becomes a view that stays live.</a:t>
            </a:r>
            <a:endParaRPr lang="en-US" sz="1050" dirty="0"/>
          </a:p>
        </p:txBody>
      </p:sp>
      <p:sp>
        <p:nvSpPr>
          <p:cNvPr id="19" name="Shape 14"/>
          <p:cNvSpPr/>
          <p:nvPr/>
        </p:nvSpPr>
        <p:spPr>
          <a:xfrm>
            <a:off x="6208776" y="4350387"/>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35038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34124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Leader resources</a:t>
            </a:r>
            <a:endParaRPr lang="en-US" sz="1250" dirty="0"/>
          </a:p>
        </p:txBody>
      </p:sp>
      <p:sp>
        <p:nvSpPr>
          <p:cNvPr id="22" name="Text 17"/>
          <p:cNvSpPr txBox="1"/>
          <p:nvPr/>
        </p:nvSpPr>
        <p:spPr>
          <a:xfrm>
            <a:off x="6592824" y="463385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CPU, memory and load history of each Leader node.</a:t>
            </a:r>
            <a:endParaRPr lang="en-US" sz="1050" dirty="0"/>
          </a:p>
        </p:txBody>
      </p:sp>
      <p:sp>
        <p:nvSpPr>
          <p:cNvPr id="23" name="Shape 18"/>
          <p:cNvSpPr/>
          <p:nvPr/>
        </p:nvSpPr>
        <p:spPr>
          <a:xfrm>
            <a:off x="6208776" y="4944747"/>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49447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493560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Leader availability</a:t>
            </a:r>
            <a:endParaRPr lang="en-US" sz="1250" dirty="0"/>
          </a:p>
        </p:txBody>
      </p:sp>
      <p:sp>
        <p:nvSpPr>
          <p:cNvPr id="26" name="Text 21"/>
          <p:cNvSpPr txBox="1"/>
          <p:nvPr/>
        </p:nvSpPr>
        <p:spPr>
          <a:xfrm>
            <a:off x="6592824" y="522821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critical finding after two failed Leader API checks.</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DATA PATHS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Routes &amp; pipelines — how data flows, with its traffic</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875934" cy="3035940"/>
          </a:xfrm>
          <a:prstGeom prst="roundRect">
            <a:avLst>
              <a:gd name="adj" fmla="val 1506"/>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routes-table.jpg">    </p:cNvPr>
          <p:cNvPicPr>
            <a:picLocks noChangeAspect="1"/>
          </p:cNvPicPr>
          <p:nvPr/>
        </p:nvPicPr>
        <p:blipFill>
          <a:blip r:embed="rId1"/>
          <a:stretch>
            <a:fillRect/>
          </a:stretch>
        </p:blipFill>
        <p:spPr>
          <a:xfrm>
            <a:off x="612648" y="1435608"/>
            <a:ext cx="5747918" cy="2907924"/>
          </a:xfrm>
          <a:prstGeom prst="rect">
            <a:avLst/>
          </a:prstGeom>
        </p:spPr>
      </p:pic>
      <p:sp>
        <p:nvSpPr>
          <p:cNvPr id="9" name="Shape 5"/>
          <p:cNvSpPr/>
          <p:nvPr/>
        </p:nvSpPr>
        <p:spPr>
          <a:xfrm>
            <a:off x="6634886" y="1371600"/>
            <a:ext cx="4431851" cy="3383280"/>
          </a:xfrm>
          <a:prstGeom prst="roundRect">
            <a:avLst>
              <a:gd name="adj" fmla="val 1351"/>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route-path.jpg">    </p:cNvPr>
          <p:cNvPicPr>
            <a:picLocks noChangeAspect="1"/>
          </p:cNvPicPr>
          <p:nvPr/>
        </p:nvPicPr>
        <p:blipFill>
          <a:blip r:embed="rId2"/>
          <a:stretch>
            <a:fillRect/>
          </a:stretch>
        </p:blipFill>
        <p:spPr>
          <a:xfrm>
            <a:off x="6698894" y="1435608"/>
            <a:ext cx="4303835" cy="3255264"/>
          </a:xfrm>
          <a:prstGeom prst="rect">
            <a:avLst/>
          </a:prstGeom>
        </p:spPr>
      </p:pic>
      <p:sp>
        <p:nvSpPr>
          <p:cNvPr id="11" name="Shape 6"/>
          <p:cNvSpPr/>
          <p:nvPr/>
        </p:nvSpPr>
        <p:spPr>
          <a:xfrm>
            <a:off x="548640" y="494690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Routes</a:t>
            </a:r>
            <a:endParaRPr lang="en-US" sz="1250" dirty="0"/>
          </a:p>
        </p:txBody>
      </p:sp>
      <p:sp>
        <p:nvSpPr>
          <p:cNvPr id="14" name="Text 9"/>
          <p:cNvSpPr txBox="1"/>
          <p:nvPr/>
        </p:nvSpPr>
        <p:spPr>
          <a:xfrm>
            <a:off x="932688" y="523036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Route with its Pipeline and Destination, final or not, traffic and trend.</a:t>
            </a:r>
            <a:endParaRPr lang="en-US" sz="1050" dirty="0"/>
          </a:p>
        </p:txBody>
      </p:sp>
      <p:sp>
        <p:nvSpPr>
          <p:cNvPr id="15" name="Shape 10"/>
          <p:cNvSpPr/>
          <p:nvPr/>
        </p:nvSpPr>
        <p:spPr>
          <a:xfrm>
            <a:off x="548640" y="572414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724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715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Pipelines</a:t>
            </a:r>
            <a:endParaRPr lang="en-US" sz="1250" dirty="0"/>
          </a:p>
        </p:txBody>
      </p:sp>
      <p:sp>
        <p:nvSpPr>
          <p:cNvPr id="18" name="Text 13"/>
          <p:cNvSpPr txBox="1"/>
          <p:nvPr/>
        </p:nvSpPr>
        <p:spPr>
          <a:xfrm>
            <a:off x="932688" y="60076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Functions, traffic, errors and drops.</a:t>
            </a:r>
            <a:endParaRPr lang="en-US" sz="1050" dirty="0"/>
          </a:p>
        </p:txBody>
      </p:sp>
      <p:sp>
        <p:nvSpPr>
          <p:cNvPr id="19" name="Shape 14"/>
          <p:cNvSpPr/>
          <p:nvPr/>
        </p:nvSpPr>
        <p:spPr>
          <a:xfrm>
            <a:off x="6208776" y="494690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946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9377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Search</a:t>
            </a:r>
            <a:endParaRPr lang="en-US" sz="1250" dirty="0"/>
          </a:p>
        </p:txBody>
      </p:sp>
      <p:sp>
        <p:nvSpPr>
          <p:cNvPr id="22" name="Text 17"/>
          <p:cNvSpPr txBox="1"/>
          <p:nvPr/>
        </p:nvSpPr>
        <p:spPr>
          <a:xfrm>
            <a:off x="6592824" y="52303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Filter by Worker Group or name; * stands for any text.</a:t>
            </a:r>
            <a:endParaRPr lang="en-US" sz="1050" dirty="0"/>
          </a:p>
        </p:txBody>
      </p:sp>
      <p:sp>
        <p:nvSpPr>
          <p:cNvPr id="23" name="Shape 18"/>
          <p:cNvSpPr/>
          <p:nvPr/>
        </p:nvSpPr>
        <p:spPr>
          <a:xfrm>
            <a:off x="6208776" y="554126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Configured processing path</a:t>
            </a:r>
            <a:endParaRPr lang="en-US" sz="1250" dirty="0"/>
          </a:p>
        </p:txBody>
      </p:sp>
      <p:sp>
        <p:nvSpPr>
          <p:cNvPr id="26" name="Text 21"/>
          <p:cNvSpPr txBox="1"/>
          <p:nvPr/>
        </p:nvSpPr>
        <p:spPr>
          <a:xfrm>
            <a:off x="6592824"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Route opens its traffic with Route → Pipeline → Destination beside it.</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DATA PATHS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Flow topology — your data paths, drawn for you</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358560" cy="3246120"/>
          </a:xfrm>
          <a:prstGeom prst="roundRect">
            <a:avLst>
              <a:gd name="adj" fmla="val 1408"/>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flow-topology.jpg">    </p:cNvPr>
          <p:cNvPicPr>
            <a:picLocks noChangeAspect="1"/>
          </p:cNvPicPr>
          <p:nvPr/>
        </p:nvPicPr>
        <p:blipFill>
          <a:blip r:embed="rId1"/>
          <a:stretch>
            <a:fillRect/>
          </a:stretch>
        </p:blipFill>
        <p:spPr>
          <a:xfrm>
            <a:off x="612648" y="1435608"/>
            <a:ext cx="6230544"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Worker Group → Route → Pipeline → Destination</a:t>
            </a:r>
            <a:endParaRPr lang="en-US" sz="1250" dirty="0"/>
          </a:p>
        </p:txBody>
      </p:sp>
      <p:sp>
        <p:nvSpPr>
          <p:cNvPr id="12" name="Text 8"/>
          <p:cNvSpPr txBox="1"/>
          <p:nvPr/>
        </p:nvSpPr>
        <p:spPr>
          <a:xfrm>
            <a:off x="932688" y="50932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Read from the Leader, joined with the traffic.</a:t>
            </a:r>
            <a:endParaRPr lang="en-US" sz="1050" dirty="0"/>
          </a:p>
        </p:txBody>
      </p:sp>
      <p:sp>
        <p:nvSpPr>
          <p:cNvPr id="13" name="Shape 9"/>
          <p:cNvSpPr/>
          <p:nvPr/>
        </p:nvSpPr>
        <p:spPr>
          <a:xfrm>
            <a:off x="548640" y="540410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3949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Live KPIs and findings</a:t>
            </a:r>
            <a:endParaRPr lang="en-US" sz="1250" dirty="0"/>
          </a:p>
        </p:txBody>
      </p:sp>
      <p:sp>
        <p:nvSpPr>
          <p:cNvPr id="16" name="Text 12"/>
          <p:cNvSpPr txBox="1"/>
          <p:nvPr/>
        </p:nvSpPr>
        <p:spPr>
          <a:xfrm>
            <a:off x="932688" y="56875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Events, bytes and health on every node; Live status every minute.</a:t>
            </a:r>
            <a:endParaRPr lang="en-US" sz="1050" dirty="0"/>
          </a:p>
        </p:txBody>
      </p:sp>
      <p:sp>
        <p:nvSpPr>
          <p:cNvPr id="17" name="Shape 13"/>
          <p:cNvSpPr/>
          <p:nvPr/>
        </p:nvSpPr>
        <p:spPr>
          <a:xfrm>
            <a:off x="6208776"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Nothing invented</a:t>
            </a:r>
            <a:endParaRPr lang="en-US" sz="1250" dirty="0"/>
          </a:p>
        </p:txBody>
      </p:sp>
      <p:sp>
        <p:nvSpPr>
          <p:cNvPr id="20" name="Text 16"/>
          <p:cNvSpPr txBox="1"/>
          <p:nvPr/>
        </p:nvSpPr>
        <p:spPr>
          <a:xfrm>
            <a:off x="6592824" y="50932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link only when both ends are measured.</a:t>
            </a:r>
            <a:endParaRPr lang="en-US" sz="1050" dirty="0"/>
          </a:p>
        </p:txBody>
      </p:sp>
      <p:sp>
        <p:nvSpPr>
          <p:cNvPr id="21" name="Shape 17"/>
          <p:cNvSpPr/>
          <p:nvPr/>
        </p:nvSpPr>
        <p:spPr>
          <a:xfrm>
            <a:off x="6208776" y="54041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3949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Export or save</a:t>
            </a:r>
            <a:endParaRPr lang="en-US" sz="1250" dirty="0"/>
          </a:p>
        </p:txBody>
      </p:sp>
      <p:sp>
        <p:nvSpPr>
          <p:cNvPr id="24" name="Text 20"/>
          <p:cNvSpPr txBox="1"/>
          <p:nvPr/>
        </p:nvSpPr>
        <p:spPr>
          <a:xfrm>
            <a:off x="6592824" y="56875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Export PNG, or Save to Topology Studio as a live view.</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9A78F5"/>
                </a:solidFill>
                <a:latin typeface="Calibri" pitchFamily="34" charset="0"/>
                <a:ea typeface="Calibri" pitchFamily="34" charset="-122"/>
                <a:cs typeface="Calibri" pitchFamily="34" charset="-120"/>
              </a:rPr>
              <a:t>04</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4  ·  OPERATE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Scope, rules, people, AI</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Inventory and exclusion rules, the policy catalogue, notifications, the Cribl Stream AI Agent, Topology Studio, the AI Assistant and the Configuration Guardian.</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OPERATE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Inventory and exclusion rules — monitor what matters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311189" cy="3059402"/>
          </a:xfrm>
          <a:prstGeom prst="roundRect">
            <a:avLst>
              <a:gd name="adj" fmla="val 1494"/>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inventory.jpg">    </p:cNvPr>
          <p:cNvPicPr>
            <a:picLocks noChangeAspect="1"/>
          </p:cNvPicPr>
          <p:nvPr/>
        </p:nvPicPr>
        <p:blipFill>
          <a:blip r:embed="rId1"/>
          <a:stretch>
            <a:fillRect/>
          </a:stretch>
        </p:blipFill>
        <p:spPr>
          <a:xfrm>
            <a:off x="612648" y="1435608"/>
            <a:ext cx="6183173" cy="2931386"/>
          </a:xfrm>
          <a:prstGeom prst="rect">
            <a:avLst/>
          </a:prstGeom>
        </p:spPr>
      </p:pic>
      <p:sp>
        <p:nvSpPr>
          <p:cNvPr id="9" name="Shape 5"/>
          <p:cNvSpPr/>
          <p:nvPr/>
        </p:nvSpPr>
        <p:spPr>
          <a:xfrm>
            <a:off x="7070141" y="1371600"/>
            <a:ext cx="4379405" cy="3291840"/>
          </a:xfrm>
          <a:prstGeom prst="roundRect">
            <a:avLst>
              <a:gd name="adj" fmla="val 1389"/>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exclusion-rules.jpg">    </p:cNvPr>
          <p:cNvPicPr>
            <a:picLocks noChangeAspect="1"/>
          </p:cNvPicPr>
          <p:nvPr/>
        </p:nvPicPr>
        <p:blipFill>
          <a:blip r:embed="rId2"/>
          <a:stretch>
            <a:fillRect/>
          </a:stretch>
        </p:blipFill>
        <p:spPr>
          <a:xfrm>
            <a:off x="7134149" y="1435608"/>
            <a:ext cx="4251389" cy="3163824"/>
          </a:xfrm>
          <a:prstGeom prst="rect">
            <a:avLst/>
          </a:prstGeom>
        </p:spPr>
      </p:pic>
      <p:sp>
        <p:nvSpPr>
          <p:cNvPr id="11" name="Shape 6"/>
          <p:cNvSpPr/>
          <p:nvPr/>
        </p:nvSpPr>
        <p:spPr>
          <a:xfrm>
            <a:off x="548640" y="485546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Every object the Leader reports</a:t>
            </a:r>
            <a:endParaRPr lang="en-US" sz="1250" dirty="0"/>
          </a:p>
        </p:txBody>
      </p:sp>
      <p:sp>
        <p:nvSpPr>
          <p:cNvPr id="14" name="Text 9"/>
          <p:cNvSpPr txBox="1"/>
          <p:nvPr/>
        </p:nvSpPr>
        <p:spPr>
          <a:xfrm>
            <a:off x="932688"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Per type and Worker Group, with first and last seen.</a:t>
            </a:r>
            <a:endParaRPr lang="en-US" sz="1050" dirty="0"/>
          </a:p>
        </p:txBody>
      </p:sp>
      <p:sp>
        <p:nvSpPr>
          <p:cNvPr id="15" name="Shape 10"/>
          <p:cNvSpPr/>
          <p:nvPr/>
        </p:nvSpPr>
        <p:spPr>
          <a:xfrm>
            <a:off x="548640" y="544982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Monitoring on or off</a:t>
            </a:r>
            <a:endParaRPr lang="en-US" sz="1250" dirty="0"/>
          </a:p>
        </p:txBody>
      </p:sp>
      <p:sp>
        <p:nvSpPr>
          <p:cNvPr id="18" name="Text 13"/>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by one, or with exclusion rules by type, Worker Group and name.</a:t>
            </a:r>
            <a:endParaRPr lang="en-US" sz="1050" dirty="0"/>
          </a:p>
        </p:txBody>
      </p:sp>
      <p:sp>
        <p:nvSpPr>
          <p:cNvPr id="19" name="Shape 14"/>
          <p:cNvSpPr/>
          <p:nvPr/>
        </p:nvSpPr>
        <p:spPr>
          <a:xfrm>
            <a:off x="6208776" y="485546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Preview matches</a:t>
            </a:r>
            <a:endParaRPr lang="en-US" sz="1250" dirty="0"/>
          </a:p>
        </p:txBody>
      </p:sp>
      <p:sp>
        <p:nvSpPr>
          <p:cNvPr id="22" name="Text 17"/>
          <p:cNvSpPr txBox="1"/>
          <p:nvPr/>
        </p:nvSpPr>
        <p:spPr>
          <a:xfrm>
            <a:off x="6592824"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a rule excludes, before saving.</a:t>
            </a:r>
            <a:endParaRPr lang="en-US" sz="1050" dirty="0"/>
          </a:p>
        </p:txBody>
      </p:sp>
      <p:sp>
        <p:nvSpPr>
          <p:cNvPr id="23" name="Shape 18"/>
          <p:cNvSpPr/>
          <p:nvPr/>
        </p:nvSpPr>
        <p:spPr>
          <a:xfrm>
            <a:off x="6208776" y="544982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 of every tab</a:t>
            </a:r>
            <a:endParaRPr lang="en-US" sz="1250" dirty="0"/>
          </a:p>
        </p:txBody>
      </p:sp>
      <p:sp>
        <p:nvSpPr>
          <p:cNvPr id="26" name="Text 21"/>
          <p:cNvSpPr txBox="1"/>
          <p:nvPr/>
        </p:nvSpPr>
        <p:spPr>
          <a:xfrm>
            <a:off x="6592824"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excluded object leaves the policies, models and Topology Studio.</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OPERATE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Sixteen policies in four groups — 14 on out of the box</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496253" cy="3246120"/>
          </a:xfrm>
          <a:prstGeom prst="roundRect">
            <a:avLst>
              <a:gd name="adj" fmla="val 1408"/>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policies.jpg">    </p:cNvPr>
          <p:cNvPicPr>
            <a:picLocks noChangeAspect="1"/>
          </p:cNvPicPr>
          <p:nvPr/>
        </p:nvPicPr>
        <p:blipFill>
          <a:blip r:embed="rId1"/>
          <a:stretch>
            <a:fillRect/>
          </a:stretch>
        </p:blipFill>
        <p:spPr>
          <a:xfrm>
            <a:off x="612648" y="1435608"/>
            <a:ext cx="7368237"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Cribl Leader</a:t>
            </a:r>
            <a:endParaRPr lang="en-US" sz="1250" dirty="0"/>
          </a:p>
        </p:txBody>
      </p:sp>
      <p:sp>
        <p:nvSpPr>
          <p:cNvPr id="12" name="Text 8"/>
          <p:cNvSpPr txBox="1"/>
          <p:nvPr/>
        </p:nvSpPr>
        <p:spPr>
          <a:xfrm>
            <a:off x="932688" y="509320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Availability, CPU, memory, disk.</a:t>
            </a:r>
            <a:endParaRPr lang="en-US" sz="1050" dirty="0"/>
          </a:p>
        </p:txBody>
      </p:sp>
      <p:sp>
        <p:nvSpPr>
          <p:cNvPr id="13" name="Shape 9"/>
          <p:cNvSpPr/>
          <p:nvPr/>
        </p:nvSpPr>
        <p:spPr>
          <a:xfrm>
            <a:off x="548640" y="540410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3949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Data flow</a:t>
            </a:r>
            <a:endParaRPr lang="en-US" sz="1250" dirty="0"/>
          </a:p>
        </p:txBody>
      </p:sp>
      <p:sp>
        <p:nvSpPr>
          <p:cNvPr id="16" name="Text 12"/>
          <p:cNvSpPr txBox="1"/>
          <p:nvPr/>
        </p:nvSpPr>
        <p:spPr>
          <a:xfrm>
            <a:off x="932688" y="56875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Reported health, Traffic outliers, Expected traffic, Pipeline errors, backpressure.</a:t>
            </a:r>
            <a:endParaRPr lang="en-US" sz="1050" dirty="0"/>
          </a:p>
        </p:txBody>
      </p:sp>
      <p:sp>
        <p:nvSpPr>
          <p:cNvPr id="17" name="Shape 13"/>
          <p:cNvSpPr/>
          <p:nvPr/>
        </p:nvSpPr>
        <p:spPr>
          <a:xfrm>
            <a:off x="4322064"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Workers</a:t>
            </a:r>
            <a:endParaRPr lang="en-US" sz="1250" dirty="0"/>
          </a:p>
        </p:txBody>
      </p:sp>
      <p:sp>
        <p:nvSpPr>
          <p:cNvPr id="20" name="Text 16"/>
          <p:cNvSpPr txBox="1"/>
          <p:nvPr/>
        </p:nvSpPr>
        <p:spPr>
          <a:xfrm>
            <a:off x="4706112"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Process CPU, machine CPU, memory and disk, availability, version and configuration drift.</a:t>
            </a:r>
            <a:endParaRPr lang="en-US" sz="1050" dirty="0"/>
          </a:p>
        </p:txBody>
      </p:sp>
      <p:sp>
        <p:nvSpPr>
          <p:cNvPr id="21" name="Shape 17"/>
          <p:cNvSpPr/>
          <p:nvPr/>
        </p:nvSpPr>
        <p:spPr>
          <a:xfrm>
            <a:off x="4322064" y="558698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and recover</a:t>
            </a:r>
            <a:endParaRPr lang="en-US" sz="1250" dirty="0"/>
          </a:p>
        </p:txBody>
      </p:sp>
      <p:sp>
        <p:nvSpPr>
          <p:cNvPr id="24" name="Text 20"/>
          <p:cNvSpPr txBox="1"/>
          <p:nvPr/>
        </p:nvSpPr>
        <p:spPr>
          <a:xfrm>
            <a:off x="4706112" y="58704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Consecutive checks to open and to recover, thresholds and scope.</a:t>
            </a:r>
            <a:endParaRPr lang="en-US" sz="1050" dirty="0"/>
          </a:p>
        </p:txBody>
      </p:sp>
      <p:sp>
        <p:nvSpPr>
          <p:cNvPr id="25" name="Shape 21"/>
          <p:cNvSpPr/>
          <p:nvPr/>
        </p:nvSpPr>
        <p:spPr>
          <a:xfrm>
            <a:off x="8095488" y="480974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Editor tabs</a:t>
            </a:r>
            <a:endParaRPr lang="en-US" sz="1250" dirty="0"/>
          </a:p>
        </p:txBody>
      </p:sp>
      <p:sp>
        <p:nvSpPr>
          <p:cNvPr id="28" name="Text 24"/>
          <p:cNvSpPr txBox="1"/>
          <p:nvPr/>
        </p:nvSpPr>
        <p:spPr>
          <a:xfrm>
            <a:off x="8479536" y="509320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General, Actions and Automations.</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OPERATE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Notifications — every transition indexed, emails when you want them</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858000" cy="3691848"/>
          </a:xfrm>
          <a:prstGeom prst="roundRect">
            <a:avLst>
              <a:gd name="adj" fmla="val 1238"/>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fx-notifications-settings.jpg">    </p:cNvPr>
          <p:cNvPicPr>
            <a:picLocks noChangeAspect="1"/>
          </p:cNvPicPr>
          <p:nvPr/>
        </p:nvPicPr>
        <p:blipFill>
          <a:blip r:embed="rId1"/>
          <a:stretch>
            <a:fillRect/>
          </a:stretch>
        </p:blipFill>
        <p:spPr>
          <a:xfrm>
            <a:off x="612648" y="1435608"/>
            <a:ext cx="6729984" cy="3563832"/>
          </a:xfrm>
          <a:prstGeom prst="rect">
            <a:avLst/>
          </a:prstGeom>
        </p:spPr>
      </p:pic>
      <p:sp>
        <p:nvSpPr>
          <p:cNvPr id="9" name="Shape 5"/>
          <p:cNvSpPr/>
          <p:nvPr/>
        </p:nvSpPr>
        <p:spPr>
          <a:xfrm>
            <a:off x="772668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72668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8110728" y="1417320"/>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Indexed events</a:t>
            </a:r>
            <a:endParaRPr lang="en-US" sz="1250" dirty="0"/>
          </a:p>
        </p:txBody>
      </p:sp>
      <p:sp>
        <p:nvSpPr>
          <p:cNvPr id="12" name="Text 8"/>
          <p:cNvSpPr txBox="1"/>
          <p:nvPr/>
        </p:nvSpPr>
        <p:spPr>
          <a:xfrm>
            <a:off x="8110728" y="1709928"/>
            <a:ext cx="35295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transition in the notable index, for Splunk alerts, ES or SOAR.</a:t>
            </a:r>
            <a:endParaRPr lang="en-US" sz="1050" dirty="0"/>
          </a:p>
        </p:txBody>
      </p:sp>
      <p:sp>
        <p:nvSpPr>
          <p:cNvPr id="13" name="Shape 9"/>
          <p:cNvSpPr/>
          <p:nvPr/>
        </p:nvSpPr>
        <p:spPr>
          <a:xfrm>
            <a:off x="7726680" y="2240280"/>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726680" y="22402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8110728" y="2231136"/>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Events and severity</a:t>
            </a:r>
            <a:endParaRPr lang="en-US" sz="1250" dirty="0"/>
          </a:p>
        </p:txBody>
      </p:sp>
      <p:sp>
        <p:nvSpPr>
          <p:cNvPr id="16" name="Text 12"/>
          <p:cNvSpPr txBox="1"/>
          <p:nvPr/>
        </p:nvSpPr>
        <p:spPr>
          <a:xfrm>
            <a:off x="8110728" y="2523744"/>
            <a:ext cx="35295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Opened, reopened, escalated, recovered…; Medium and above by default.</a:t>
            </a:r>
            <a:endParaRPr lang="en-US" sz="1050" dirty="0"/>
          </a:p>
        </p:txBody>
      </p:sp>
      <p:sp>
        <p:nvSpPr>
          <p:cNvPr id="17" name="Shape 13"/>
          <p:cNvSpPr/>
          <p:nvPr/>
        </p:nvSpPr>
        <p:spPr>
          <a:xfrm>
            <a:off x="7726680" y="3054096"/>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726680" y="30540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8110728" y="3044952"/>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Digest or per Finding group</a:t>
            </a:r>
            <a:endParaRPr lang="en-US" sz="1250" dirty="0"/>
          </a:p>
        </p:txBody>
      </p:sp>
      <p:sp>
        <p:nvSpPr>
          <p:cNvPr id="20" name="Text 16"/>
          <p:cNvSpPr txBox="1"/>
          <p:nvPr/>
        </p:nvSpPr>
        <p:spPr>
          <a:xfrm>
            <a:off x="8110728" y="3337560"/>
            <a:ext cx="35295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digest per run, or one threaded email per group.</a:t>
            </a:r>
            <a:endParaRPr lang="en-US" sz="1050" dirty="0"/>
          </a:p>
        </p:txBody>
      </p:sp>
      <p:sp>
        <p:nvSpPr>
          <p:cNvPr id="21" name="Shape 17"/>
          <p:cNvSpPr/>
          <p:nvPr/>
        </p:nvSpPr>
        <p:spPr>
          <a:xfrm>
            <a:off x="7726680" y="3685032"/>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726680" y="36850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8110728" y="3675888"/>
            <a:ext cx="35295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Charts inline</a:t>
            </a:r>
            <a:endParaRPr lang="en-US" sz="1250" dirty="0"/>
          </a:p>
        </p:txBody>
      </p:sp>
      <p:sp>
        <p:nvSpPr>
          <p:cNvPr id="24" name="Text 20"/>
          <p:cNvSpPr txBox="1"/>
          <p:nvPr/>
        </p:nvSpPr>
        <p:spPr>
          <a:xfrm>
            <a:off x="8110728" y="3968496"/>
            <a:ext cx="35295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objects' charts in the email; Send test email.</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Cribl Stream AI Agent — facts first, then a recommendation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570171" cy="3256838"/>
          </a:xfrm>
          <a:prstGeom prst="roundRect">
            <a:avLst>
              <a:gd name="adj" fmla="val 1404"/>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agent-ask.jpg">    </p:cNvPr>
          <p:cNvPicPr>
            <a:picLocks noChangeAspect="1"/>
          </p:cNvPicPr>
          <p:nvPr/>
        </p:nvPicPr>
        <p:blipFill>
          <a:blip r:embed="rId1"/>
          <a:stretch>
            <a:fillRect/>
          </a:stretch>
        </p:blipFill>
        <p:spPr>
          <a:xfrm>
            <a:off x="612648" y="1435608"/>
            <a:ext cx="4442155" cy="3128822"/>
          </a:xfrm>
          <a:prstGeom prst="rect">
            <a:avLst/>
          </a:prstGeom>
        </p:spPr>
      </p:pic>
      <p:sp>
        <p:nvSpPr>
          <p:cNvPr id="9" name="Shape 5"/>
          <p:cNvSpPr/>
          <p:nvPr/>
        </p:nvSpPr>
        <p:spPr>
          <a:xfrm>
            <a:off x="5329123" y="1371600"/>
            <a:ext cx="6311189" cy="2179705"/>
          </a:xfrm>
          <a:prstGeom prst="roundRect">
            <a:avLst>
              <a:gd name="adj" fmla="val 2098"/>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agent-tab.jpg">    </p:cNvPr>
          <p:cNvPicPr>
            <a:picLocks noChangeAspect="1"/>
          </p:cNvPicPr>
          <p:nvPr/>
        </p:nvPicPr>
        <p:blipFill>
          <a:blip r:embed="rId2"/>
          <a:stretch>
            <a:fillRect/>
          </a:stretch>
        </p:blipFill>
        <p:spPr>
          <a:xfrm>
            <a:off x="5393131" y="1435608"/>
            <a:ext cx="6183173" cy="2051689"/>
          </a:xfrm>
          <a:prstGeom prst="rect">
            <a:avLst/>
          </a:prstGeom>
        </p:spPr>
      </p:pic>
      <p:sp>
        <p:nvSpPr>
          <p:cNvPr id="11" name="Shape 6"/>
          <p:cNvSpPr/>
          <p:nvPr/>
        </p:nvSpPr>
        <p:spPr>
          <a:xfrm>
            <a:off x="548640" y="4820462"/>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8204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811318"/>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Checked facts</a:t>
            </a:r>
            <a:endParaRPr lang="en-US" sz="1250" dirty="0"/>
          </a:p>
        </p:txBody>
      </p:sp>
      <p:sp>
        <p:nvSpPr>
          <p:cNvPr id="14" name="Text 9"/>
          <p:cNvSpPr txBox="1"/>
          <p:nvPr/>
        </p:nvSpPr>
        <p:spPr>
          <a:xfrm>
            <a:off x="932688" y="5103926"/>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First seen, disabled in Cribl, gone from the Inventory, Routes, traffic, model.</a:t>
            </a:r>
            <a:endParaRPr lang="en-US" sz="1050" dirty="0"/>
          </a:p>
        </p:txBody>
      </p:sp>
      <p:sp>
        <p:nvSpPr>
          <p:cNvPr id="15" name="Shape 10"/>
          <p:cNvSpPr/>
          <p:nvPr/>
        </p:nvSpPr>
        <p:spPr>
          <a:xfrm>
            <a:off x="548640" y="5597702"/>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59770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588558"/>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An assessment</a:t>
            </a:r>
            <a:endParaRPr lang="en-US" sz="1250" dirty="0"/>
          </a:p>
        </p:txBody>
      </p:sp>
      <p:sp>
        <p:nvSpPr>
          <p:cNvPr id="18" name="Text 13"/>
          <p:cNvSpPr txBox="1"/>
          <p:nvPr/>
        </p:nvSpPr>
        <p:spPr>
          <a:xfrm>
            <a:off x="932688" y="5881166"/>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True positive, likely false positive, not in use, expected, needs investigation.</a:t>
            </a:r>
            <a:endParaRPr lang="en-US" sz="1050" dirty="0"/>
          </a:p>
        </p:txBody>
      </p:sp>
      <p:sp>
        <p:nvSpPr>
          <p:cNvPr id="19" name="Shape 14"/>
          <p:cNvSpPr/>
          <p:nvPr/>
        </p:nvSpPr>
        <p:spPr>
          <a:xfrm>
            <a:off x="6208776" y="4820462"/>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8204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811318"/>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Inspect or act</a:t>
            </a:r>
            <a:endParaRPr lang="en-US" sz="1250" dirty="0"/>
          </a:p>
        </p:txBody>
      </p:sp>
      <p:sp>
        <p:nvSpPr>
          <p:cNvPr id="22" name="Text 17"/>
          <p:cNvSpPr txBox="1"/>
          <p:nvPr/>
        </p:nvSpPr>
        <p:spPr>
          <a:xfrm>
            <a:off x="6592824" y="5103926"/>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Act applies only what the tenant allows; never a permanent dismissal.</a:t>
            </a:r>
            <a:endParaRPr lang="en-US" sz="1050" dirty="0"/>
          </a:p>
        </p:txBody>
      </p:sp>
      <p:sp>
        <p:nvSpPr>
          <p:cNvPr id="23" name="Shape 18"/>
          <p:cNvSpPr/>
          <p:nvPr/>
        </p:nvSpPr>
        <p:spPr>
          <a:xfrm>
            <a:off x="6208776" y="5414822"/>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4148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405678"/>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Decision log</a:t>
            </a:r>
            <a:endParaRPr lang="en-US" sz="1250" dirty="0"/>
          </a:p>
        </p:txBody>
      </p:sp>
      <p:sp>
        <p:nvSpPr>
          <p:cNvPr id="26" name="Text 21"/>
          <p:cNvSpPr txBox="1"/>
          <p:nvPr/>
        </p:nvSpPr>
        <p:spPr>
          <a:xfrm>
            <a:off x="6592824" y="5698286"/>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review, asked or scheduled; hourly triage off by default.</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TOPOLOGY STUDIO</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Cribl objects in Topology Studio — live, coloured by their findings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040045" cy="3291840"/>
          </a:xfrm>
          <a:prstGeom prst="roundRect">
            <a:avLst>
              <a:gd name="adj" fmla="val 1389"/>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topology-view.jpg">    </p:cNvPr>
          <p:cNvPicPr>
            <a:picLocks noChangeAspect="1"/>
          </p:cNvPicPr>
          <p:nvPr/>
        </p:nvPicPr>
        <p:blipFill>
          <a:blip r:embed="rId1"/>
          <a:stretch>
            <a:fillRect/>
          </a:stretch>
        </p:blipFill>
        <p:spPr>
          <a:xfrm>
            <a:off x="612648" y="1435608"/>
            <a:ext cx="6912029" cy="3163824"/>
          </a:xfrm>
          <a:prstGeom prst="rect">
            <a:avLst/>
          </a:prstGeom>
        </p:spPr>
      </p:pic>
      <p:sp>
        <p:nvSpPr>
          <p:cNvPr id="9" name="Shape 5"/>
          <p:cNvSpPr/>
          <p:nvPr/>
        </p:nvSpPr>
        <p:spPr>
          <a:xfrm>
            <a:off x="548640" y="4855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From the workspace</a:t>
            </a:r>
            <a:endParaRPr lang="en-US" sz="1250" dirty="0"/>
          </a:p>
        </p:txBody>
      </p:sp>
      <p:sp>
        <p:nvSpPr>
          <p:cNvPr id="12" name="Text 8"/>
          <p:cNvSpPr txBox="1"/>
          <p:nvPr/>
        </p:nvSpPr>
        <p:spPr>
          <a:xfrm>
            <a:off x="932688"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Flow, Worker and Process topologies saved as live views.</a:t>
            </a:r>
            <a:endParaRPr lang="en-US" sz="1050" dirty="0"/>
          </a:p>
        </p:txBody>
      </p:sp>
      <p:sp>
        <p:nvSpPr>
          <p:cNvPr id="13" name="Shape 9"/>
          <p:cNvSpPr/>
          <p:nvPr/>
        </p:nvSpPr>
        <p:spPr>
          <a:xfrm>
            <a:off x="548640" y="544982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Dynamic Cribl groups and templates</a:t>
            </a:r>
            <a:endParaRPr lang="en-US" sz="1250" dirty="0"/>
          </a:p>
        </p:txBody>
      </p:sp>
      <p:sp>
        <p:nvSpPr>
          <p:cNvPr id="16" name="Text 12"/>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Five templates, from Flow of a Worker Group to Problems wall.</a:t>
            </a:r>
            <a:endParaRPr lang="en-US" sz="1050" dirty="0"/>
          </a:p>
        </p:txBody>
      </p:sp>
      <p:sp>
        <p:nvSpPr>
          <p:cNvPr id="17" name="Shape 13"/>
          <p:cNvSpPr/>
          <p:nvPr/>
        </p:nvSpPr>
        <p:spPr>
          <a:xfrm>
            <a:off x="6208776" y="48554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Live state</a:t>
            </a:r>
            <a:endParaRPr lang="en-US" sz="1250" dirty="0"/>
          </a:p>
        </p:txBody>
      </p:sp>
      <p:sp>
        <p:nvSpPr>
          <p:cNvPr id="20" name="Text 16"/>
          <p:cNvSpPr txBox="1"/>
          <p:nvPr/>
        </p:nvSpPr>
        <p:spPr>
          <a:xfrm>
            <a:off x="6592824"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Red, orange, blue when snoozed, green, grey when not measured.</a:t>
            </a:r>
            <a:endParaRPr lang="en-US" sz="1050" dirty="0"/>
          </a:p>
        </p:txBody>
      </p:sp>
      <p:sp>
        <p:nvSpPr>
          <p:cNvPr id="21" name="Shape 17"/>
          <p:cNvSpPr/>
          <p:nvPr/>
        </p:nvSpPr>
        <p:spPr>
          <a:xfrm>
            <a:off x="6208776" y="54498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Alerts and AI</a:t>
            </a:r>
            <a:endParaRPr lang="en-US" sz="1250" dirty="0"/>
          </a:p>
        </p:txBody>
      </p:sp>
      <p:sp>
        <p:nvSpPr>
          <p:cNvPr id="24" name="Text 20"/>
          <p:cNvSpPr txBox="1"/>
          <p:nvPr/>
        </p:nvSpPr>
        <p:spPr>
          <a:xfrm>
            <a:off x="6592824"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Topology Alerts and Build with AI know Cribl objects.</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AI Assistant and the Concierge — ask, then confirm</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2788920" cy="4752554"/>
          </a:xfrm>
          <a:prstGeom prst="roundRect">
            <a:avLst>
              <a:gd name="adj" fmla="val 1639"/>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assistant.jpg">    </p:cNvPr>
          <p:cNvPicPr>
            <a:picLocks noChangeAspect="1"/>
          </p:cNvPicPr>
          <p:nvPr/>
        </p:nvPicPr>
        <p:blipFill>
          <a:blip r:embed="rId1"/>
          <a:stretch>
            <a:fillRect/>
          </a:stretch>
        </p:blipFill>
        <p:spPr>
          <a:xfrm>
            <a:off x="612648" y="1435608"/>
            <a:ext cx="2660904" cy="4624538"/>
          </a:xfrm>
          <a:prstGeom prst="rect">
            <a:avLst/>
          </a:prstGeom>
        </p:spPr>
      </p:pic>
      <p:sp>
        <p:nvSpPr>
          <p:cNvPr id="9" name="Shape 5"/>
          <p:cNvSpPr/>
          <p:nvPr/>
        </p:nvSpPr>
        <p:spPr>
          <a:xfrm>
            <a:off x="3520440" y="1371600"/>
            <a:ext cx="2788920" cy="4752554"/>
          </a:xfrm>
          <a:prstGeom prst="roundRect">
            <a:avLst>
              <a:gd name="adj" fmla="val 1639"/>
            </a:avLst>
          </a:prstGeom>
          <a:solidFill>
            <a:srgbClr val="1F242F"/>
          </a:solidFill>
          <a:ln w="9525">
            <a:solidFill>
              <a:srgbClr val="2A3140"/>
            </a:solidFill>
            <a:prstDash val="solid"/>
          </a:ln>
        </p:spPr>
      </p:sp>
      <p:pic>
        <p:nvPicPr>
          <p:cNvPr id="10" name="Image 1" descr="/private/tmp/claude-501/-Users-guilhem-DocsOffsync-trackme-limited-trackme-app--claude-worktrees-trackme-2419-docs-update-83c67c/9511f0d9-46d5-4138-8422-43d7eb259413/scratchpad/csdeck/img/cs-concierge.jpg">    </p:cNvPr>
          <p:cNvPicPr>
            <a:picLocks noChangeAspect="1"/>
          </p:cNvPicPr>
          <p:nvPr/>
        </p:nvPicPr>
        <p:blipFill>
          <a:blip r:embed="rId2"/>
          <a:stretch>
            <a:fillRect/>
          </a:stretch>
        </p:blipFill>
        <p:spPr>
          <a:xfrm>
            <a:off x="3584448" y="1435608"/>
            <a:ext cx="2660904" cy="4624538"/>
          </a:xfrm>
          <a:prstGeom prst="rect">
            <a:avLst/>
          </a:prstGeom>
        </p:spPr>
      </p:pic>
      <p:sp>
        <p:nvSpPr>
          <p:cNvPr id="11" name="Shape 6"/>
          <p:cNvSpPr/>
          <p:nvPr/>
        </p:nvSpPr>
        <p:spPr>
          <a:xfrm>
            <a:off x="6629400" y="1426464"/>
            <a:ext cx="274320" cy="274320"/>
          </a:xfrm>
          <a:prstGeom prst="ellipse">
            <a:avLst/>
          </a:prstGeom>
          <a:solidFill>
            <a:srgbClr val="5B8DEF"/>
          </a:solidFill>
          <a:ln w="12700">
            <a:solidFill>
              <a:srgbClr val="FFFFFF"/>
            </a:solidFill>
            <a:prstDash val="solid"/>
          </a:ln>
        </p:spPr>
      </p:sp>
      <p:sp>
        <p:nvSpPr>
          <p:cNvPr id="12" name="Text 7"/>
          <p:cNvSpPr txBox="1"/>
          <p:nvPr/>
        </p:nvSpPr>
        <p:spPr>
          <a:xfrm>
            <a:off x="662940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7013448" y="1417320"/>
            <a:ext cx="46268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Grounded in the tenant</a:t>
            </a:r>
            <a:endParaRPr lang="en-US" sz="1250" dirty="0"/>
          </a:p>
        </p:txBody>
      </p:sp>
      <p:sp>
        <p:nvSpPr>
          <p:cNvPr id="14" name="Text 9"/>
          <p:cNvSpPr txBox="1"/>
          <p:nvPr/>
        </p:nvSpPr>
        <p:spPr>
          <a:xfrm>
            <a:off x="7013448" y="1709928"/>
            <a:ext cx="46268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Findings, traffic ML models, collection health, monitoring state, Leader load.</a:t>
            </a:r>
            <a:endParaRPr lang="en-US" sz="1050" dirty="0"/>
          </a:p>
        </p:txBody>
      </p:sp>
      <p:sp>
        <p:nvSpPr>
          <p:cNvPr id="15" name="Shape 10"/>
          <p:cNvSpPr/>
          <p:nvPr/>
        </p:nvSpPr>
        <p:spPr>
          <a:xfrm>
            <a:off x="6629400" y="2313432"/>
            <a:ext cx="274320" cy="274320"/>
          </a:xfrm>
          <a:prstGeom prst="ellipse">
            <a:avLst/>
          </a:prstGeom>
          <a:solidFill>
            <a:srgbClr val="E0A040"/>
          </a:solidFill>
          <a:ln w="12700">
            <a:solidFill>
              <a:srgbClr val="FFFFFF"/>
            </a:solidFill>
            <a:prstDash val="solid"/>
          </a:ln>
        </p:spPr>
      </p:sp>
      <p:sp>
        <p:nvSpPr>
          <p:cNvPr id="16" name="Text 11"/>
          <p:cNvSpPr txBox="1"/>
          <p:nvPr/>
        </p:nvSpPr>
        <p:spPr>
          <a:xfrm>
            <a:off x="6629400" y="23134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7013448" y="2304288"/>
            <a:ext cx="46268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Ask why</a:t>
            </a:r>
            <a:endParaRPr lang="en-US" sz="1250" dirty="0"/>
          </a:p>
        </p:txBody>
      </p:sp>
      <p:sp>
        <p:nvSpPr>
          <p:cNvPr id="18" name="Text 13"/>
          <p:cNvSpPr txBox="1"/>
          <p:nvPr/>
        </p:nvSpPr>
        <p:spPr>
          <a:xfrm>
            <a:off x="7013448" y="2596896"/>
            <a:ext cx="46268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Why a finding is open, what to check in Cribl, when a model is ready.</a:t>
            </a:r>
            <a:endParaRPr lang="en-US" sz="1050" dirty="0"/>
          </a:p>
        </p:txBody>
      </p:sp>
      <p:sp>
        <p:nvSpPr>
          <p:cNvPr id="19" name="Shape 14"/>
          <p:cNvSpPr/>
          <p:nvPr/>
        </p:nvSpPr>
        <p:spPr>
          <a:xfrm>
            <a:off x="6629400" y="3200400"/>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629400" y="32004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7013448" y="3191256"/>
            <a:ext cx="46268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Concierge consent card</a:t>
            </a:r>
            <a:endParaRPr lang="en-US" sz="1250" dirty="0"/>
          </a:p>
        </p:txBody>
      </p:sp>
      <p:sp>
        <p:nvSpPr>
          <p:cNvPr id="22" name="Text 17"/>
          <p:cNvSpPr txBox="1"/>
          <p:nvPr/>
        </p:nvSpPr>
        <p:spPr>
          <a:xfrm>
            <a:off x="7013448" y="3483864"/>
            <a:ext cx="462686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On, Effect, Who may — confirmed before it runs.</a:t>
            </a:r>
            <a:endParaRPr lang="en-US" sz="1050" dirty="0"/>
          </a:p>
        </p:txBody>
      </p:sp>
      <p:sp>
        <p:nvSpPr>
          <p:cNvPr id="23" name="Shape 18"/>
          <p:cNvSpPr/>
          <p:nvPr/>
        </p:nvSpPr>
        <p:spPr>
          <a:xfrm>
            <a:off x="6629400" y="3904488"/>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629400" y="3904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7013448" y="3895344"/>
            <a:ext cx="462686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Roles kept</a:t>
            </a:r>
            <a:endParaRPr lang="en-US" sz="1250" dirty="0"/>
          </a:p>
        </p:txBody>
      </p:sp>
      <p:sp>
        <p:nvSpPr>
          <p:cNvPr id="26" name="Text 21"/>
          <p:cNvSpPr txBox="1"/>
          <p:nvPr/>
        </p:nvSpPr>
        <p:spPr>
          <a:xfrm>
            <a:off x="7013448" y="4187952"/>
            <a:ext cx="462686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Policies, exclusion rules, tuning and settings stay in the workspace.</a:t>
            </a:r>
            <a:endParaRPr lang="en-US" sz="10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OPERATE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Configuration Guardian — never trust a silent tenant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534883" cy="3200400"/>
          </a:xfrm>
          <a:prstGeom prst="roundRect">
            <a:avLst>
              <a:gd name="adj" fmla="val 1429"/>
            </a:avLst>
          </a:prstGeom>
          <a:solidFill>
            <a:srgbClr val="1F242F"/>
          </a:solidFill>
          <a:ln w="9525">
            <a:solidFill>
              <a:srgbClr val="2A3140"/>
            </a:solidFill>
            <a:prstDash val="solid"/>
          </a:ln>
        </p:spPr>
      </p:sp>
      <p:pic>
        <p:nvPicPr>
          <p:cNvPr id="8" name="Image 0" descr="/private/tmp/claude-501/-Users-guilhem-DocsOffsync-trackme-limited-trackme-app--claude-worktrees-trackme-2419-docs-update-83c67c/9511f0d9-46d5-4138-8422-43d7eb259413/scratchpad/csdeck/img/cs-guardian.jpg">    </p:cNvPr>
          <p:cNvPicPr>
            <a:picLocks noChangeAspect="1"/>
          </p:cNvPicPr>
          <p:nvPr/>
        </p:nvPicPr>
        <p:blipFill>
          <a:blip r:embed="rId1"/>
          <a:stretch>
            <a:fillRect/>
          </a:stretch>
        </p:blipFill>
        <p:spPr>
          <a:xfrm>
            <a:off x="612648" y="1435608"/>
            <a:ext cx="6406867" cy="3072384"/>
          </a:xfrm>
          <a:prstGeom prst="rect">
            <a:avLst/>
          </a:prstGeom>
        </p:spPr>
      </p:pic>
      <p:sp>
        <p:nvSpPr>
          <p:cNvPr id="9" name="Shape 5"/>
          <p:cNvSpPr/>
          <p:nvPr/>
        </p:nvSpPr>
        <p:spPr>
          <a:xfrm>
            <a:off x="548640" y="476402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7548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cribl_collection_health</a:t>
            </a:r>
            <a:endParaRPr lang="en-US" sz="1250" dirty="0"/>
          </a:p>
        </p:txBody>
      </p:sp>
      <p:sp>
        <p:nvSpPr>
          <p:cNvPr id="12" name="Text 8"/>
          <p:cNvSpPr txBox="1"/>
          <p:nvPr/>
        </p:nvSpPr>
        <p:spPr>
          <a:xfrm>
            <a:off x="932688" y="504748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job not running or failing, metrics not arriving, a Worker Group sending none.</a:t>
            </a:r>
            <a:endParaRPr lang="en-US" sz="1050" dirty="0"/>
          </a:p>
        </p:txBody>
      </p:sp>
      <p:sp>
        <p:nvSpPr>
          <p:cNvPr id="13" name="Shape 9"/>
          <p:cNvSpPr/>
          <p:nvPr/>
        </p:nvSpPr>
        <p:spPr>
          <a:xfrm>
            <a:off x="548640" y="5541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Load and scale</a:t>
            </a:r>
            <a:endParaRPr lang="en-US" sz="1250" dirty="0"/>
          </a:p>
        </p:txBody>
      </p:sp>
      <p:sp>
        <p:nvSpPr>
          <p:cNvPr id="16" name="Text 12"/>
          <p:cNvSpPr txBox="1"/>
          <p:nvPr/>
        </p:nvSpPr>
        <p:spPr>
          <a:xfrm>
            <a:off x="932688"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inventory cycle or worker sampling slowing under the Leader budget.</a:t>
            </a:r>
            <a:endParaRPr lang="en-US" sz="1050" dirty="0"/>
          </a:p>
        </p:txBody>
      </p:sp>
      <p:sp>
        <p:nvSpPr>
          <p:cNvPr id="17" name="Shape 13"/>
          <p:cNvSpPr/>
          <p:nvPr/>
        </p:nvSpPr>
        <p:spPr>
          <a:xfrm>
            <a:off x="6208776" y="47640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7548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Connections</a:t>
            </a:r>
            <a:endParaRPr lang="en-US" sz="1250" dirty="0"/>
          </a:p>
        </p:txBody>
      </p:sp>
      <p:sp>
        <p:nvSpPr>
          <p:cNvPr id="20" name="Text 16"/>
          <p:cNvSpPr txBox="1"/>
          <p:nvPr/>
        </p:nvSpPr>
        <p:spPr>
          <a:xfrm>
            <a:off x="6592824" y="50474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cribl_connection_health and cribl_connection_tls_unverified.</a:t>
            </a:r>
            <a:endParaRPr lang="en-US" sz="1050" dirty="0"/>
          </a:p>
        </p:txBody>
      </p:sp>
      <p:sp>
        <p:nvSpPr>
          <p:cNvPr id="21" name="Shape 17"/>
          <p:cNvSpPr/>
          <p:nvPr/>
        </p:nvSpPr>
        <p:spPr>
          <a:xfrm>
            <a:off x="6208776" y="535838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3583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3492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Each problem with its next step</a:t>
            </a:r>
            <a:endParaRPr lang="en-US" sz="1250" dirty="0"/>
          </a:p>
        </p:txBody>
      </p:sp>
      <p:sp>
        <p:nvSpPr>
          <p:cNvPr id="24" name="Text 20"/>
          <p:cNvSpPr txBox="1"/>
          <p:nvPr/>
        </p:nvSpPr>
        <p:spPr>
          <a:xfrm>
            <a:off x="6592824" y="56418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And it clears itself when the condition ends.</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Where we are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Cribl Stream</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11091672" cy="2331720"/>
          </a:xfrm>
          <a:prstGeom prst="roundRect">
            <a:avLst>
              <a:gd name="adj" fmla="val 3137"/>
            </a:avLst>
          </a:prstGeom>
          <a:solidFill>
            <a:srgbClr val="181C25"/>
          </a:solidFill>
          <a:ln w="9525">
            <a:solidFill>
              <a:srgbClr val="2A3140"/>
            </a:solidFill>
            <a:prstDash val="solid"/>
          </a:ln>
        </p:spPr>
      </p:sp>
      <p:sp>
        <p:nvSpPr>
          <p:cNvPr id="8" name="Text 5"/>
          <p:cNvSpPr txBox="1"/>
          <p:nvPr/>
        </p:nvSpPr>
        <p:spPr>
          <a:xfrm>
            <a:off x="777240" y="1554480"/>
            <a:ext cx="45720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In four parts</a:t>
            </a:r>
            <a:endParaRPr lang="en-US" sz="1200" dirty="0"/>
          </a:p>
        </p:txBody>
      </p:sp>
      <p:sp>
        <p:nvSpPr>
          <p:cNvPr id="9" name="Shape 6"/>
          <p:cNvSpPr/>
          <p:nvPr/>
        </p:nvSpPr>
        <p:spPr>
          <a:xfrm>
            <a:off x="777240" y="2011680"/>
            <a:ext cx="146304" cy="146304"/>
          </a:xfrm>
          <a:prstGeom prst="ellipse">
            <a:avLst/>
          </a:prstGeom>
          <a:solidFill>
            <a:srgbClr val="5B8DEF"/>
          </a:solidFill>
          <a:ln w="12700">
            <a:solidFill>
              <a:srgbClr val="5B8DEF"/>
            </a:solidFill>
            <a:prstDash val="solid"/>
          </a:ln>
        </p:spPr>
      </p:sp>
      <p:sp>
        <p:nvSpPr>
          <p:cNvPr id="10" name="Text 7"/>
          <p:cNvSpPr txBox="1"/>
          <p:nvPr/>
        </p:nvSpPr>
        <p:spPr>
          <a:xfrm>
            <a:off x="10332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Set up</a:t>
            </a:r>
            <a:endParaRPr lang="en-US" sz="1400" dirty="0"/>
          </a:p>
        </p:txBody>
      </p:sp>
      <p:sp>
        <p:nvSpPr>
          <p:cNvPr id="11" name="Text 8"/>
          <p:cNvSpPr txBox="1"/>
          <p:nvPr/>
        </p:nvSpPr>
        <p:spPr>
          <a:xfrm>
            <a:off x="7772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Cribl connection, the wizard and the first collection, checked in Collection health</a:t>
            </a:r>
            <a:endParaRPr lang="en-US" sz="1100" dirty="0"/>
          </a:p>
        </p:txBody>
      </p:sp>
      <p:sp>
        <p:nvSpPr>
          <p:cNvPr id="12" name="Shape 9"/>
          <p:cNvSpPr/>
          <p:nvPr/>
        </p:nvSpPr>
        <p:spPr>
          <a:xfrm>
            <a:off x="3520440" y="2011680"/>
            <a:ext cx="146304" cy="146304"/>
          </a:xfrm>
          <a:prstGeom prst="ellipse">
            <a:avLst/>
          </a:prstGeom>
          <a:solidFill>
            <a:srgbClr val="E0A040"/>
          </a:solidFill>
          <a:ln w="12700">
            <a:solidFill>
              <a:srgbClr val="E0A040"/>
            </a:solidFill>
            <a:prstDash val="solid"/>
          </a:ln>
        </p:spPr>
      </p:sp>
      <p:sp>
        <p:nvSpPr>
          <p:cNvPr id="13" name="Text 10"/>
          <p:cNvSpPr txBox="1"/>
          <p:nvPr/>
        </p:nvSpPr>
        <p:spPr>
          <a:xfrm>
            <a:off x="37764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Triaged</a:t>
            </a:r>
            <a:endParaRPr lang="en-US" sz="1400" dirty="0"/>
          </a:p>
        </p:txBody>
      </p:sp>
      <p:sp>
        <p:nvSpPr>
          <p:cNvPr id="14" name="Text 11"/>
          <p:cNvSpPr txBox="1"/>
          <p:nvPr/>
        </p:nvSpPr>
        <p:spPr>
          <a:xfrm>
            <a:off x="35204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Finding groups decided once, an outlier and a Worker failure investigated, findings routed</a:t>
            </a:r>
            <a:endParaRPr lang="en-US" sz="1100" dirty="0"/>
          </a:p>
        </p:txBody>
      </p:sp>
      <p:sp>
        <p:nvSpPr>
          <p:cNvPr id="15" name="Shape 12"/>
          <p:cNvSpPr/>
          <p:nvPr/>
        </p:nvSpPr>
        <p:spPr>
          <a:xfrm>
            <a:off x="6263640" y="2011680"/>
            <a:ext cx="146304" cy="146304"/>
          </a:xfrm>
          <a:prstGeom prst="ellipse">
            <a:avLst/>
          </a:prstGeom>
          <a:solidFill>
            <a:srgbClr val="3DBE7A"/>
          </a:solidFill>
          <a:ln w="12700">
            <a:solidFill>
              <a:srgbClr val="3DBE7A"/>
            </a:solidFill>
            <a:prstDash val="solid"/>
          </a:ln>
        </p:spPr>
      </p:sp>
      <p:sp>
        <p:nvSpPr>
          <p:cNvPr id="16" name="Text 13"/>
          <p:cNvSpPr txBox="1"/>
          <p:nvPr/>
        </p:nvSpPr>
        <p:spPr>
          <a:xfrm>
            <a:off x="65196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Observed</a:t>
            </a:r>
            <a:endParaRPr lang="en-US" sz="1400" dirty="0"/>
          </a:p>
        </p:txBody>
      </p:sp>
      <p:sp>
        <p:nvSpPr>
          <p:cNvPr id="17" name="Text 14"/>
          <p:cNvSpPr txBox="1"/>
          <p:nvPr/>
        </p:nvSpPr>
        <p:spPr>
          <a:xfrm>
            <a:off x="62636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traffic, traffic ML models and their tuning, Workers, the Leader and the data paths</a:t>
            </a:r>
            <a:endParaRPr lang="en-US" sz="1100" dirty="0"/>
          </a:p>
        </p:txBody>
      </p:sp>
      <p:sp>
        <p:nvSpPr>
          <p:cNvPr id="18" name="Shape 15"/>
          <p:cNvSpPr/>
          <p:nvPr/>
        </p:nvSpPr>
        <p:spPr>
          <a:xfrm>
            <a:off x="9006840" y="2011680"/>
            <a:ext cx="146304" cy="146304"/>
          </a:xfrm>
          <a:prstGeom prst="ellipse">
            <a:avLst/>
          </a:prstGeom>
          <a:solidFill>
            <a:srgbClr val="9A78F5"/>
          </a:solidFill>
          <a:ln w="12700">
            <a:solidFill>
              <a:srgbClr val="9A78F5"/>
            </a:solidFill>
            <a:prstDash val="solid"/>
          </a:ln>
        </p:spPr>
      </p:sp>
      <p:sp>
        <p:nvSpPr>
          <p:cNvPr id="19" name="Text 16"/>
          <p:cNvSpPr txBox="1"/>
          <p:nvPr/>
        </p:nvSpPr>
        <p:spPr>
          <a:xfrm>
            <a:off x="92628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Operated</a:t>
            </a:r>
            <a:endParaRPr lang="en-US" sz="1400" dirty="0"/>
          </a:p>
        </p:txBody>
      </p:sp>
      <p:sp>
        <p:nvSpPr>
          <p:cNvPr id="20" name="Text 17"/>
          <p:cNvSpPr txBox="1"/>
          <p:nvPr/>
        </p:nvSpPr>
        <p:spPr>
          <a:xfrm>
            <a:off x="90068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inventory, policies, notifications, the AI Agent, Topology Studio and the Guardian</a:t>
            </a:r>
            <a:endParaRPr lang="en-US" sz="1100" dirty="0"/>
          </a:p>
        </p:txBody>
      </p:sp>
      <p:sp>
        <p:nvSpPr>
          <p:cNvPr id="21" name="Text 18"/>
          <p:cNvSpPr txBox="1"/>
          <p:nvPr/>
        </p:nvSpPr>
        <p:spPr>
          <a:xfrm>
            <a:off x="548640" y="3977640"/>
            <a:ext cx="73152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2" name="Shape 19"/>
          <p:cNvSpPr/>
          <p:nvPr/>
        </p:nvSpPr>
        <p:spPr>
          <a:xfrm>
            <a:off x="548640" y="4343400"/>
            <a:ext cx="3593592" cy="1691640"/>
          </a:xfrm>
          <a:prstGeom prst="roundRect">
            <a:avLst>
              <a:gd name="adj" fmla="val 4324"/>
            </a:avLst>
          </a:prstGeom>
          <a:solidFill>
            <a:srgbClr val="1C2A48"/>
          </a:solidFill>
          <a:ln w="12700">
            <a:solidFill>
              <a:srgbClr val="5B8DEF"/>
            </a:solidFill>
            <a:prstDash val="solid"/>
          </a:ln>
        </p:spPr>
      </p:sp>
      <p:sp>
        <p:nvSpPr>
          <p:cNvPr id="23" name="Text 20"/>
          <p:cNvSpPr txBox="1"/>
          <p:nvPr/>
        </p:nvSpPr>
        <p:spPr>
          <a:xfrm>
            <a:off x="731520" y="4453128"/>
            <a:ext cx="3227832" cy="320040"/>
          </a:xfrm>
          <a:prstGeom prst="rect">
            <a:avLst/>
          </a:prstGeom>
          <a:noFill/>
          <a:ln/>
        </p:spPr>
        <p:txBody>
          <a:bodyPr wrap="square" lIns="0" tIns="0" rIns="0" bIns="0" rtlCol="0" anchor="ctr"/>
          <a:lstStyle/>
          <a:p>
            <a:pPr indent="0" marL="0">
              <a:buNone/>
            </a:pPr>
            <a:r>
              <a:rPr lang="en-US" sz="1250" b="1" dirty="0">
                <a:solidFill>
                  <a:srgbClr val="5B8DEF"/>
                </a:solidFill>
                <a:latin typeface="Calibri" pitchFamily="34" charset="0"/>
                <a:ea typeface="Calibri" pitchFamily="34" charset="-122"/>
                <a:cs typeface="Calibri" pitchFamily="34" charset="-120"/>
              </a:rPr>
              <a:t>Read what you already have</a:t>
            </a:r>
            <a:endParaRPr lang="en-US" sz="1250" dirty="0"/>
          </a:p>
        </p:txBody>
      </p:sp>
      <p:sp>
        <p:nvSpPr>
          <p:cNvPr id="24" name="Text 21"/>
          <p:cNvSpPr txBox="1"/>
          <p:nvPr/>
        </p:nvSpPr>
        <p:spPr>
          <a:xfrm>
            <a:off x="73152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Cribl's own metrics, in place, and the Leader API within its budget. Nothing installed, nothing changed in Cribl.</a:t>
            </a:r>
            <a:endParaRPr lang="en-US" sz="1100" dirty="0"/>
          </a:p>
        </p:txBody>
      </p:sp>
      <p:sp>
        <p:nvSpPr>
          <p:cNvPr id="25" name="Shape 22"/>
          <p:cNvSpPr/>
          <p:nvPr/>
        </p:nvSpPr>
        <p:spPr>
          <a:xfrm>
            <a:off x="4297680" y="4343400"/>
            <a:ext cx="3593592" cy="1691640"/>
          </a:xfrm>
          <a:prstGeom prst="roundRect">
            <a:avLst>
              <a:gd name="adj" fmla="val 4324"/>
            </a:avLst>
          </a:prstGeom>
          <a:solidFill>
            <a:srgbClr val="16302A"/>
          </a:solidFill>
          <a:ln w="12700">
            <a:solidFill>
              <a:srgbClr val="3DBE7A"/>
            </a:solidFill>
            <a:prstDash val="solid"/>
          </a:ln>
        </p:spPr>
      </p:sp>
      <p:sp>
        <p:nvSpPr>
          <p:cNvPr id="26" name="Text 23"/>
          <p:cNvSpPr txBox="1"/>
          <p:nvPr/>
        </p:nvSpPr>
        <p:spPr>
          <a:xfrm>
            <a:off x="4480560" y="4453128"/>
            <a:ext cx="3227832" cy="320040"/>
          </a:xfrm>
          <a:prstGeom prst="rect">
            <a:avLst/>
          </a:prstGeom>
          <a:noFill/>
          <a:ln/>
        </p:spPr>
        <p:txBody>
          <a:bodyPr wrap="square" lIns="0" tIns="0" rIns="0" bIns="0" rtlCol="0" anchor="ctr"/>
          <a:lstStyle/>
          <a:p>
            <a:pPr indent="0" marL="0">
              <a:buNone/>
            </a:pPr>
            <a:r>
              <a:rPr lang="en-US" sz="1250" b="1" dirty="0">
                <a:solidFill>
                  <a:srgbClr val="3DBE7A"/>
                </a:solidFill>
                <a:latin typeface="Calibri" pitchFamily="34" charset="0"/>
                <a:ea typeface="Calibri" pitchFamily="34" charset="-122"/>
                <a:cs typeface="Calibri" pitchFamily="34" charset="-120"/>
              </a:rPr>
              <a:t>Normal, learned per object</a:t>
            </a:r>
            <a:endParaRPr lang="en-US" sz="1250" dirty="0"/>
          </a:p>
        </p:txBody>
      </p:sp>
      <p:sp>
        <p:nvSpPr>
          <p:cNvPr id="27" name="Text 24"/>
          <p:cNvSpPr txBox="1"/>
          <p:nvPr/>
        </p:nvSpPr>
        <p:spPr>
          <a:xfrm>
            <a:off x="448056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 traffic ML model per object and hour, explained, tunable with a simulation before saving.</a:t>
            </a:r>
            <a:endParaRPr lang="en-US" sz="1100" dirty="0"/>
          </a:p>
        </p:txBody>
      </p:sp>
      <p:sp>
        <p:nvSpPr>
          <p:cNvPr id="28" name="Shape 25"/>
          <p:cNvSpPr/>
          <p:nvPr/>
        </p:nvSpPr>
        <p:spPr>
          <a:xfrm>
            <a:off x="8046720" y="4343400"/>
            <a:ext cx="3593592" cy="1691640"/>
          </a:xfrm>
          <a:prstGeom prst="roundRect">
            <a:avLst>
              <a:gd name="adj" fmla="val 4324"/>
            </a:avLst>
          </a:prstGeom>
          <a:solidFill>
            <a:srgbClr val="2B2245"/>
          </a:solidFill>
          <a:ln w="12700">
            <a:solidFill>
              <a:srgbClr val="9A78F5"/>
            </a:solidFill>
            <a:prstDash val="solid"/>
          </a:ln>
        </p:spPr>
      </p:sp>
      <p:sp>
        <p:nvSpPr>
          <p:cNvPr id="29" name="Text 26"/>
          <p:cNvSpPr txBox="1"/>
          <p:nvPr/>
        </p:nvSpPr>
        <p:spPr>
          <a:xfrm>
            <a:off x="8229600" y="4453128"/>
            <a:ext cx="3227832" cy="320040"/>
          </a:xfrm>
          <a:prstGeom prst="rect">
            <a:avLst/>
          </a:prstGeom>
          <a:noFill/>
          <a:ln/>
        </p:spPr>
        <p:txBody>
          <a:bodyPr wrap="square" lIns="0" tIns="0" rIns="0" bIns="0" rtlCol="0" anchor="ctr"/>
          <a:lstStyle/>
          <a:p>
            <a:pPr indent="0" marL="0">
              <a:buNone/>
            </a:pPr>
            <a:r>
              <a:rPr lang="en-US" sz="1250" b="1" dirty="0">
                <a:solidFill>
                  <a:srgbClr val="9A78F5"/>
                </a:solidFill>
                <a:latin typeface="Calibri" pitchFamily="34" charset="0"/>
                <a:ea typeface="Calibri" pitchFamily="34" charset="-122"/>
                <a:cs typeface="Calibri" pitchFamily="34" charset="-120"/>
              </a:rPr>
              <a:t>One decision per object</a:t>
            </a:r>
            <a:endParaRPr lang="en-US" sz="1250" dirty="0"/>
          </a:p>
        </p:txBody>
      </p:sp>
      <p:sp>
        <p:nvSpPr>
          <p:cNvPr id="30" name="Text 27"/>
          <p:cNvSpPr txBox="1"/>
          <p:nvPr/>
        </p:nvSpPr>
        <p:spPr>
          <a:xfrm>
            <a:off x="822960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Finding groups, assignment, webhooks and an AI Agent that checks facts before recommending.</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Hands-on — Cribl Stream</dc:title>
  <dc:subject>PptxGenJS Presentation</dc:subject>
  <dc:creator>TrackMe Limited</dc:creator>
  <cp:lastModifiedBy>TrackMe Limited</cp:lastModifiedBy>
  <cp:revision>1</cp:revision>
  <dcterms:created xsi:type="dcterms:W3CDTF">2026-10-13T06:49:51Z</dcterms:created>
  <dcterms:modified xsi:type="dcterms:W3CDTF">2026-10-13T06:49:51Z</dcterms:modified>
</cp:coreProperties>
</file>