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notesMasterIdLst>
    <p:notesMasterId r:id="rId4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Hands-on walkthrough of Topology Studio. Everything in this deck was captured live on TrackMe 2.4.18 against a production-like deployment with several tenants. Four parts: generate a map from a tenant in a few clicks, build one from scratch with aggregates and auto-generated members, alert on the map, and build one from a sentence with AI. We close with a few maps that run in production.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TrackMe already knows the state of every feed, host, search and object. What an entity list does not tell you is which service a red entity belongs to, and whether that service is still up. Hand-drawn diagrams answer that question for a week and then go stale. Topology Studio draws the map from the entities themselves, so it can never drift from reality, and it colours itself with live health.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vocabulary. A view is one map: an id, a display name, a category, and two role lists — who can view and who can edit. Five kinds of node. An entity node is one monitored entity with up to five KPIs. A scoped aggregate rolls a filtered set of entities up to one node: tenants and components in scope, an optional filter in the Virtual Groups syntax, worst member or healthy-percentage health; membership is dynamic, so new matching entities join automatically. An auto aggregate is a parent whose members are simply the nodes connected to it. A view node folds another saved view into one health node — a map of maps. Labels and decorations annotate. Live status refreshes every sixty seconds; a node you cannot see renders as restricted, a deleted entity as missing, never as green.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parts of this walkthrough. They are not steps of one procedure: each is a way to get a live map, and in practice teams use all four. Generate a map from a tenant when the structure is already in TrackMe; author by hand when the map is your own mental model of a service; alert once the map is worth watching; ask the AI when you can describe the map faster than you can draw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1. The fastest way to a map: the tenant already knows its structure — indexes, tags, priorities, labels. Tenant Home generates a temporary topology from it; you pick the hierarchy, narrow it with a condition, and save it when it is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 from Tenant Home of a SecOps tenant tracking a few hundred data sources. The topology icon at the top right opens a full-screen panel with three tabs: Topology Studio, Link graph and Network graph. We stay on the Topology Studio tab.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default hierarchy depends on the component: per index for DSM, per group for FLX, per overgroup for WLK, per datamodel for FQM, the tenant root for DHM and MHM. Every node is a live aggregate with its healthy percentage and a colour. Only monitored entities are included. Include entities adds the individual entity nodes, bounded by the entity limit — useful on small tenants, busy on large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hierarchy selector lists the presets of the component — the same groupings as the Tenant Home table — plus Tenant only and Custom. Custom opens a dialog where you choose the fields yourself.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custom hierarchy dialog: grouping levels from top to bottom beneath the root aggregate, up to ten distinct fields, added on demand. Any field of the records is offered. We pick Tags as the single level. Tags and labels can place an entity in several branches; the parent health still counts each entity once. Applying rebuilds the temporary layout.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Tags as the hierarchy, the map shows the tenant as its owners see it: one node per team or technology, each with a live colour and a healthy percentage. Auto-arrange lays it out — direction top to bottom, left to right and so on, compact to spacious spacing. The ungrouped node collects entities without a tag.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condition narrows the whole map: here high and critical priorities only. What remains is the on-call view by owner — the map a SecOps lead would put on a screen. Clear the condition and apply to reset.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Save as topology view opens the create dialog: id, display name, description, category, and the two role lists. Saving freezes the selection and the layout; the health keeps updating. When the map must follow new entities automatically, author aggregates instead — that is Part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2. Authoring by hand, the way most service maps are built: start from the service, describe its parts with aggregates, and let the members draw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map that runs in production: the web platform of TrackMe itself, with public and internal web services, heartbeat checks from an FLX tenant and web server logs from DSM. We now rebuild its skeleton from an empty canvas, in a few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create a view called Web Monitor from the views browser — the same dialog as in Part 1. An empty view opens on the Start your map guide: aggregate, entities, view or label. The guide recommends starting with an aggregate, and so do we.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aggregate dialog. The scope is one or more tenants with their components — up to eight pairs. The filter uses the same syntax as Part 1: here the high and critical entities labelled public-facing or internal-tooling. The labels come from the TrackMe label rules; priorities from the policies. Without an exact selection, entities that start matching later join the aggregate by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 calculation: worst member is strict — one red member makes the aggregate red. Healthy percentage uses two bands, by default green from 90 percent and orange from 75. Preview shows exactly which entities the aggregate will cover, before anything is added to the canvas.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root sits on the canvas. We add two child aggregates with Add items → Add aggregate: Public Facing Web and Internal Tooling Web, each with the same scope and priority filter and its own label. On the children we switch on the automatic members.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option that makes the map come alive. The aggregate draws its matching members around itself and links them — membership stays live, worst states first. Only show entities in alerts draws red members only, and removes them when they recover. The auto-entities filter decides what is drawn without changing what is measured. Default KPIs come from the catalog of the scope — here the response time of the heartbeat checks and the lag of the log feeds — and the sparkline style adds a 24-hour trend line to every member.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draws links: toggle it, click the source, then the target. Auto-arrange lays out the tree. Every member shows its KPIs with a 24-hour sparkline. Nothing is saved until you click Save — every save becomes a version you can restore.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inspector is where the map becomes operational: select a member, read its details, open its status — the same status message and score breakdown as in Tenant Home — or jump to the entity in its tenant.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3. A map worth watching is a map worth alerting on. A Topology Alert is attached to a view and speaks only when the set of unhealthy items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Alerts button in the view header, then New alert. Alias, view, schedule and whether orange counts. Every run writes a trackme:topology_alerts event on each transition; email is an extra channel with the rendered topology embedded, dark or light. The selection covers every entity, aggregate and referenced view of the map — including nodes added later — or an explicit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alerts list for all views: two alerts are open right now, one with seven items in alert. The run history of an open alert shows the key property: transition None on every run while the set of affected items does not change — no re-notification, no noise. Row actions include Run now, Alert events, Logs, History and Ask 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email of a Topology Alert on the TrackMe Production view. When it opened, two aggregates were red; the table says which and how many entities, and the rendered map shows exactly where. The link opens the live view. An update is sent only if the set of affected items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resolution email of the same alert: back to green after one hour fifty-five. The alert state is never resolved by a data gap or a maintenance window — those freeze or pause the evaluation.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TrackMe Production view while its alert is open: thirty-five nodes over several tenants and components. The red is where the email said it would be. The live map and the email tell the same story because they are the same 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4. Build with AI. A dedicated AI builder agent reads the inventory of the tenants you select and proposes a draft, compiled and validated like a manual save.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prompt we use in every demo: a SecOps Feeds topology for DSM entities with high or critical priority, one root aggregate, one child aggregate per TrackMe tags value, the priority filter on every aggregate, dynamic membership, no individual entities, left to right. One tenant in scope, and the provider of your choice.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draft arrives in about twenty seconds, on a live preview canvas with real health. The summary explains the structure and, honestly, what it had to infer: the inventory the builder receives carries priorities and labels but not tag values, so it derived them from the data source families and left out three tags it could not confirm. That is exactly what the refine box is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refinement: add the three missing tags. The draft updates in place; a failed refinement would keep the previous draft. The builder lays the draft out top-down, so we choose left to right in Auto-arrange — one click. Note that Part 1 produced the same map from Tenant Home with the Tags hierarchy: two roads, same destination.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view and open saves the draft as a regular view: editable, versioned, shareable, alertable. The inspector of the root shows the scope and the filter the AI wrote — and the live status covers the same entities as the map we generated from Tenant Home in Part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close, three maps that run every day on the deployment we captured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Cribl Stream pipeline mapped from TrackMe entities: worker groups, sources, routes and destinations, with events in and out and throughput as KPIs. A red destination shows its throughput next to its colour — the map reads like the pipeline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Decorations turn a map into a picture people recognise: here a screenshot of each public site, a dashed zone and the logo. Decorations never affect health, and they appear in PNG exports and in alert emails.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top view of the Splunk infrastructure: each node is another saved view — indexer cluster, search head cluster, heavy forwarders, utility nodes. One of them is red right now. A view node counts unique underlying entities across nested views and follows their policies.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drilldown. Selecting the red view node shows the referenced view: red, one red entity out of five. Opening it shows the indexer cluster: both sites and every peer are healthy — the red node is the cluster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View status on the red member opens the entity status: the cluster reports that its replication and search factors are not met, and the score breakdown explains the red. From the top of the platform to the exact reason in three clicks — the same status message the alert and the AI Assistant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Four ways to a live map: generated from a tenant, authored with aggregates and auto-generated members, alerting on the service it draws, and built from a sentence with AI — and maps of maps that take you from the top of the platform to the reason in a few clicks. What made it work: maps made of real entities, aggregates that keep membership dynamic, and alerts that speak on transitions only.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image" Target="../media/image-9-2.jp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image" Target="../media/image-19-2.jp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image" Target="../media/image-23-2.jpg"/><Relationship Id="rId3" Type="http://schemas.openxmlformats.org/officeDocument/2006/relationships/slideLayout" Target="../slideLayouts/slideLayout1.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image" Target="../media/image-24-2.jpg"/><Relationship Id="rId3" Type="http://schemas.openxmlformats.org/officeDocument/2006/relationships/slideLayout" Target="../slideLayouts/slideLayout1.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g"/><Relationship Id="rId2" Type="http://schemas.openxmlformats.org/officeDocument/2006/relationships/image" Target="../media/image-32-2.jpg"/><Relationship Id="rId3" Type="http://schemas.openxmlformats.org/officeDocument/2006/relationships/slideLayout" Target="../slideLayouts/slideLayout1.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jp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jpg"/><Relationship Id="rId2" Type="http://schemas.openxmlformats.org/officeDocument/2006/relationships/image" Target="../media/image-37-2.jpg"/><Relationship Id="rId3" Type="http://schemas.openxmlformats.org/officeDocument/2006/relationships/slideLayout" Target="../slideLayouts/slideLayout1.xml"/><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218"/>
        </a:solidFill>
      </p:bgPr>
    </p:bg>
    <p:spTree>
      <p:nvGrpSpPr>
        <p:cNvPr id="1" name=""/>
        <p:cNvGrpSpPr/>
        <p:nvPr/>
      </p:nvGrpSpPr>
      <p:grpSpPr>
        <a:xfrm>
          <a:off x="0" y="0"/>
          <a:ext cx="0" cy="0"/>
          <a:chOff x="0" y="0"/>
          <a:chExt cx="0" cy="0"/>
        </a:xfrm>
      </p:grpSpPr>
      <p:pic>
        <p:nvPicPr>
          <p:cNvPr id="2" name="Image 0" descr="/private/tmp/claude-501/-Users-guilhem-DocsOffsync-trackme-limited-trackme-app--claude-worktrees-epic-gagarin-82d13a/9ec03285-0a2f-45a5-b2f6-367d48201f3e/scratchpad/deck_topo/cap/logo.png">    </p:cNvPr>
          <p:cNvPicPr>
            <a:picLocks noChangeAspect="1"/>
          </p:cNvPicPr>
          <p:nvPr/>
        </p:nvPicPr>
        <p:blipFill>
          <a:blip r:embed="rId1"/>
          <a:stretch>
            <a:fillRect/>
          </a:stretch>
        </p:blipFill>
        <p:spPr>
          <a:xfrm>
            <a:off x="685800" y="502920"/>
            <a:ext cx="2331720" cy="1404518"/>
          </a:xfrm>
          <a:prstGeom prst="rect">
            <a:avLst/>
          </a:prstGeom>
        </p:spPr>
      </p:pic>
      <p:sp>
        <p:nvSpPr>
          <p:cNvPr id="3" name="Text 0"/>
          <p:cNvSpPr txBox="1"/>
          <p:nvPr/>
        </p:nvSpPr>
        <p:spPr>
          <a:xfrm>
            <a:off x="822960" y="3108960"/>
            <a:ext cx="9144000" cy="274320"/>
          </a:xfrm>
          <a:prstGeom prst="rect">
            <a:avLst/>
          </a:prstGeom>
          <a:noFill/>
          <a:ln/>
        </p:spPr>
        <p:txBody>
          <a:bodyPr wrap="square" lIns="0" tIns="0" rIns="0" bIns="0" rtlCol="0" anchor="ctr"/>
          <a:lstStyle/>
          <a:p>
            <a:pPr indent="0" marL="0">
              <a:buNone/>
            </a:pPr>
            <a:r>
              <a:rPr lang="en-US" sz="1200" b="1" spc="300" kern="0" dirty="0">
                <a:solidFill>
                  <a:srgbClr val="8B6CF6"/>
                </a:solidFill>
                <a:latin typeface="Calibri" pitchFamily="34" charset="0"/>
                <a:ea typeface="Calibri" pitchFamily="34" charset="-122"/>
                <a:cs typeface="Calibri" pitchFamily="34" charset="-120"/>
              </a:rPr>
              <a:t>HANDS-ON WALKTHROUGH  ·  TOPOLOGY STUDIO</a:t>
            </a:r>
            <a:endParaRPr lang="en-US" sz="1200" dirty="0"/>
          </a:p>
        </p:txBody>
      </p:sp>
      <p:sp>
        <p:nvSpPr>
          <p:cNvPr id="4" name="Text 1"/>
          <p:cNvSpPr txBox="1"/>
          <p:nvPr/>
        </p:nvSpPr>
        <p:spPr>
          <a:xfrm>
            <a:off x="822960" y="3429000"/>
            <a:ext cx="10515600" cy="822960"/>
          </a:xfrm>
          <a:prstGeom prst="rect">
            <a:avLst/>
          </a:prstGeom>
          <a:noFill/>
          <a:ln/>
        </p:spPr>
        <p:txBody>
          <a:bodyPr wrap="square" lIns="0" tIns="0" rIns="0" bIns="0" rtlCol="0" anchor="ctr"/>
          <a:lstStyle/>
          <a:p>
            <a:pPr indent="0" marL="0">
              <a:buNone/>
            </a:pPr>
            <a:r>
              <a:rPr lang="en-US" sz="4400" b="1" dirty="0">
                <a:solidFill>
                  <a:srgbClr val="F2F4F8"/>
                </a:solidFill>
                <a:latin typeface="Calibri" pitchFamily="34" charset="0"/>
                <a:ea typeface="Calibri" pitchFamily="34" charset="-122"/>
                <a:cs typeface="Calibri" pitchFamily="34" charset="-120"/>
              </a:rPr>
              <a:t>Your environment, as a live map</a:t>
            </a:r>
            <a:endParaRPr lang="en-US" sz="4400" dirty="0"/>
          </a:p>
        </p:txBody>
      </p:sp>
      <p:sp>
        <p:nvSpPr>
          <p:cNvPr id="5" name="Text 2"/>
          <p:cNvSpPr txBox="1"/>
          <p:nvPr/>
        </p:nvSpPr>
        <p:spPr>
          <a:xfrm>
            <a:off x="822960" y="4297680"/>
            <a:ext cx="9692640" cy="1097280"/>
          </a:xfrm>
          <a:prstGeom prst="rect">
            <a:avLst/>
          </a:prstGeom>
          <a:noFill/>
          <a:ln/>
        </p:spPr>
        <p:txBody>
          <a:bodyPr wrap="square" lIns="0" tIns="0" rIns="0" bIns="0" rtlCol="0" anchor="t"/>
          <a:lstStyle/>
          <a:p>
            <a:pPr indent="0" marL="0">
              <a:buNone/>
            </a:pPr>
            <a:r>
              <a:rPr lang="en-US" sz="1700" dirty="0">
                <a:solidFill>
                  <a:srgbClr val="9AA3B5"/>
                </a:solidFill>
                <a:latin typeface="Calibri" pitchFamily="34" charset="0"/>
                <a:ea typeface="Calibri" pitchFamily="34" charset="-122"/>
                <a:cs typeface="Calibri" pitchFamily="34" charset="-120"/>
              </a:rPr>
              <a:t>Maps built from real TrackMe entities that colour themselves with live health — generated from a tenant in a few clicks, authored by hand, alerting on the service they draw, or built from a sentence with AI.</a:t>
            </a:r>
            <a:endParaRPr lang="en-US" sz="1700" dirty="0"/>
          </a:p>
        </p:txBody>
      </p:sp>
      <p:sp>
        <p:nvSpPr>
          <p:cNvPr id="6" name="Text 3"/>
          <p:cNvSpPr txBox="1"/>
          <p:nvPr/>
        </p:nvSpPr>
        <p:spPr>
          <a:xfrm>
            <a:off x="822960" y="5943600"/>
            <a:ext cx="8229600" cy="274320"/>
          </a:xfrm>
          <a:prstGeom prst="rect">
            <a:avLst/>
          </a:prstGeom>
          <a:noFill/>
          <a:ln/>
        </p:spPr>
        <p:txBody>
          <a:bodyPr wrap="square" lIns="0" tIns="0" rIns="0" bIns="0" rtlCol="0" anchor="ctr"/>
          <a:lstStyle/>
          <a:p>
            <a:pPr indent="0" marL="0">
              <a:buNone/>
            </a:pPr>
            <a:r>
              <a:rPr lang="en-US" sz="1100" dirty="0">
                <a:solidFill>
                  <a:srgbClr val="6B7386"/>
                </a:solidFill>
                <a:latin typeface="Calibri" pitchFamily="34" charset="0"/>
                <a:ea typeface="Calibri" pitchFamily="34" charset="-122"/>
                <a:cs typeface="Calibri" pitchFamily="34" charset="-120"/>
              </a:rPr>
              <a:t>Captured live on TrackMe 2.4.18  ·  Splunk Enterprise</a:t>
            </a:r>
            <a:endParaRPr lang="en-US" sz="1100" dirty="0"/>
          </a:p>
        </p:txBody>
      </p:sp>
      <p:sp>
        <p:nvSpPr>
          <p:cNvPr id="7" name="Shape 4"/>
          <p:cNvSpPr/>
          <p:nvPr/>
        </p:nvSpPr>
        <p:spPr>
          <a:xfrm>
            <a:off x="10058400" y="5989320"/>
            <a:ext cx="201168" cy="201168"/>
          </a:xfrm>
          <a:prstGeom prst="ellipse">
            <a:avLst/>
          </a:prstGeom>
          <a:solidFill>
            <a:srgbClr val="3DBE7A"/>
          </a:solidFill>
          <a:ln w="12700">
            <a:solidFill>
              <a:srgbClr val="3DBE7A"/>
            </a:solidFill>
            <a:prstDash val="solid"/>
          </a:ln>
        </p:spPr>
      </p:sp>
      <p:sp>
        <p:nvSpPr>
          <p:cNvPr id="8" name="Shape 5"/>
          <p:cNvSpPr/>
          <p:nvPr/>
        </p:nvSpPr>
        <p:spPr>
          <a:xfrm>
            <a:off x="10442448" y="5989320"/>
            <a:ext cx="201168" cy="201168"/>
          </a:xfrm>
          <a:prstGeom prst="ellipse">
            <a:avLst/>
          </a:prstGeom>
          <a:solidFill>
            <a:srgbClr val="E0A040"/>
          </a:solidFill>
          <a:ln w="12700">
            <a:solidFill>
              <a:srgbClr val="E0A040"/>
            </a:solidFill>
            <a:prstDash val="solid"/>
          </a:ln>
        </p:spPr>
      </p:sp>
      <p:sp>
        <p:nvSpPr>
          <p:cNvPr id="9" name="Shape 6"/>
          <p:cNvSpPr/>
          <p:nvPr/>
        </p:nvSpPr>
        <p:spPr>
          <a:xfrm>
            <a:off x="10826496" y="5989320"/>
            <a:ext cx="201168" cy="201168"/>
          </a:xfrm>
          <a:prstGeom prst="ellipse">
            <a:avLst/>
          </a:prstGeom>
          <a:solidFill>
            <a:srgbClr val="E05555"/>
          </a:solidFill>
          <a:ln w="12700">
            <a:solidFill>
              <a:srgbClr val="E05555"/>
            </a:solidFill>
            <a:prstDash val="solid"/>
          </a:ln>
        </p:spPr>
      </p:sp>
      <p:sp>
        <p:nvSpPr>
          <p:cNvPr id="10" name="Shape 7"/>
          <p:cNvSpPr/>
          <p:nvPr/>
        </p:nvSpPr>
        <p:spPr>
          <a:xfrm>
            <a:off x="11210544" y="5989320"/>
            <a:ext cx="201168" cy="201168"/>
          </a:xfrm>
          <a:prstGeom prst="ellipse">
            <a:avLst/>
          </a:prstGeom>
          <a:solidFill>
            <a:srgbClr val="5B8DEF"/>
          </a:solidFill>
          <a:ln w="12700">
            <a:solidFill>
              <a:srgbClr val="5B8DEF"/>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PROBLEM</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Entities tell you what is broken. A map tells you what it breaks.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Text 4"/>
          <p:cNvSpPr txBox="1"/>
          <p:nvPr/>
        </p:nvSpPr>
        <p:spPr>
          <a:xfrm>
            <a:off x="548640" y="1371600"/>
            <a:ext cx="11064240" cy="548640"/>
          </a:xfrm>
          <a:prstGeom prst="rect">
            <a:avLst/>
          </a:prstGeom>
          <a:noFill/>
          <a:ln/>
        </p:spPr>
        <p:txBody>
          <a:bodyPr wrap="square" lIns="0" tIns="0" rIns="0" bIns="0" rtlCol="0" anchor="t"/>
          <a:lstStyle/>
          <a:p>
            <a:pPr indent="0" marL="0">
              <a:buNone/>
            </a:pPr>
            <a:r>
              <a:rPr lang="en-US" sz="1350" dirty="0">
                <a:solidFill>
                  <a:srgbClr val="9AA3B5"/>
                </a:solidFill>
                <a:latin typeface="Calibri" pitchFamily="34" charset="0"/>
                <a:ea typeface="Calibri" pitchFamily="34" charset="-122"/>
                <a:cs typeface="Calibri" pitchFamily="34" charset="-120"/>
              </a:rPr>
              <a:t>Operators think in services, sites and pipelines. An entity table, however well classified, is a list — and a diagram in a wiki is out of date the day after it is drawn.</a:t>
            </a:r>
            <a:endParaRPr lang="en-US" sz="1350" dirty="0"/>
          </a:p>
        </p:txBody>
      </p:sp>
      <p:sp>
        <p:nvSpPr>
          <p:cNvPr id="8" name="Shape 5"/>
          <p:cNvSpPr/>
          <p:nvPr/>
        </p:nvSpPr>
        <p:spPr>
          <a:xfrm>
            <a:off x="548640" y="2148840"/>
            <a:ext cx="3593592" cy="1828800"/>
          </a:xfrm>
          <a:prstGeom prst="roundRect">
            <a:avLst>
              <a:gd name="adj" fmla="val 4000"/>
            </a:avLst>
          </a:prstGeom>
          <a:solidFill>
            <a:srgbClr val="3B1C1C"/>
          </a:solidFill>
          <a:ln w="12700">
            <a:solidFill>
              <a:srgbClr val="E05555"/>
            </a:solidFill>
            <a:prstDash val="solid"/>
          </a:ln>
        </p:spPr>
      </p:sp>
      <p:sp>
        <p:nvSpPr>
          <p:cNvPr id="9" name="Text 6"/>
          <p:cNvSpPr txBox="1"/>
          <p:nvPr/>
        </p:nvSpPr>
        <p:spPr>
          <a:xfrm>
            <a:off x="777240" y="2286000"/>
            <a:ext cx="3136392" cy="411480"/>
          </a:xfrm>
          <a:prstGeom prst="rect">
            <a:avLst/>
          </a:prstGeom>
          <a:noFill/>
          <a:ln/>
        </p:spPr>
        <p:txBody>
          <a:bodyPr wrap="square" lIns="0" tIns="0" rIns="0" bIns="0" rtlCol="0" anchor="ctr"/>
          <a:lstStyle/>
          <a:p>
            <a:pPr indent="0" marL="0">
              <a:buNone/>
            </a:pPr>
            <a:r>
              <a:rPr lang="en-US" sz="1600" b="1" dirty="0">
                <a:solidFill>
                  <a:srgbClr val="E05555"/>
                </a:solidFill>
                <a:latin typeface="Calibri" pitchFamily="34" charset="0"/>
                <a:ea typeface="Calibri" pitchFamily="34" charset="-122"/>
                <a:cs typeface="Calibri" pitchFamily="34" charset="-120"/>
              </a:rPr>
              <a:t>The service is invisible</a:t>
            </a:r>
            <a:endParaRPr lang="en-US" sz="1600" dirty="0"/>
          </a:p>
        </p:txBody>
      </p:sp>
      <p:sp>
        <p:nvSpPr>
          <p:cNvPr id="10" name="Text 7"/>
          <p:cNvSpPr txBox="1"/>
          <p:nvPr/>
        </p:nvSpPr>
        <p:spPr>
          <a:xfrm>
            <a:off x="777240" y="2743200"/>
            <a:ext cx="3136392" cy="109728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A red feed, three hosts behind it and a search that depends on it: the table shows four rows, not one broken service.</a:t>
            </a:r>
            <a:endParaRPr lang="en-US" sz="1150" dirty="0"/>
          </a:p>
        </p:txBody>
      </p:sp>
      <p:sp>
        <p:nvSpPr>
          <p:cNvPr id="11" name="Shape 8"/>
          <p:cNvSpPr/>
          <p:nvPr/>
        </p:nvSpPr>
        <p:spPr>
          <a:xfrm>
            <a:off x="4297680" y="2148840"/>
            <a:ext cx="3593592" cy="1828800"/>
          </a:xfrm>
          <a:prstGeom prst="roundRect">
            <a:avLst>
              <a:gd name="adj" fmla="val 4000"/>
            </a:avLst>
          </a:prstGeom>
          <a:solidFill>
            <a:srgbClr val="3A2C16"/>
          </a:solidFill>
          <a:ln w="12700">
            <a:solidFill>
              <a:srgbClr val="E0A040"/>
            </a:solidFill>
            <a:prstDash val="solid"/>
          </a:ln>
        </p:spPr>
      </p:sp>
      <p:sp>
        <p:nvSpPr>
          <p:cNvPr id="12" name="Text 9"/>
          <p:cNvSpPr txBox="1"/>
          <p:nvPr/>
        </p:nvSpPr>
        <p:spPr>
          <a:xfrm>
            <a:off x="4526280" y="2286000"/>
            <a:ext cx="3136392" cy="411480"/>
          </a:xfrm>
          <a:prstGeom prst="rect">
            <a:avLst/>
          </a:prstGeom>
          <a:noFill/>
          <a:ln/>
        </p:spPr>
        <p:txBody>
          <a:bodyPr wrap="square" lIns="0" tIns="0" rIns="0" bIns="0" rtlCol="0" anchor="ctr"/>
          <a:lstStyle/>
          <a:p>
            <a:pPr indent="0" marL="0">
              <a:buNone/>
            </a:pPr>
            <a:r>
              <a:rPr lang="en-US" sz="1600" b="1" dirty="0">
                <a:solidFill>
                  <a:srgbClr val="E0A040"/>
                </a:solidFill>
                <a:latin typeface="Calibri" pitchFamily="34" charset="0"/>
                <a:ea typeface="Calibri" pitchFamily="34" charset="-122"/>
                <a:cs typeface="Calibri" pitchFamily="34" charset="-120"/>
              </a:rPr>
              <a:t>Diagrams go stale</a:t>
            </a:r>
            <a:endParaRPr lang="en-US" sz="1600" dirty="0"/>
          </a:p>
        </p:txBody>
      </p:sp>
      <p:sp>
        <p:nvSpPr>
          <p:cNvPr id="13" name="Text 10"/>
          <p:cNvSpPr txBox="1"/>
          <p:nvPr/>
        </p:nvSpPr>
        <p:spPr>
          <a:xfrm>
            <a:off x="4526280" y="2743200"/>
            <a:ext cx="3136392" cy="109728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Hand-drawn maps describe last quarter. New feeds are missing, retired ones are still drawn, and nobody trusts the colours.</a:t>
            </a:r>
            <a:endParaRPr lang="en-US" sz="1150" dirty="0"/>
          </a:p>
        </p:txBody>
      </p:sp>
      <p:sp>
        <p:nvSpPr>
          <p:cNvPr id="14" name="Shape 11"/>
          <p:cNvSpPr/>
          <p:nvPr/>
        </p:nvSpPr>
        <p:spPr>
          <a:xfrm>
            <a:off x="8046720" y="2148840"/>
            <a:ext cx="3593592" cy="1828800"/>
          </a:xfrm>
          <a:prstGeom prst="roundRect">
            <a:avLst>
              <a:gd name="adj" fmla="val 4000"/>
            </a:avLst>
          </a:prstGeom>
          <a:solidFill>
            <a:srgbClr val="2B2245"/>
          </a:solidFill>
          <a:ln w="12700">
            <a:solidFill>
              <a:srgbClr val="9A78F5"/>
            </a:solidFill>
            <a:prstDash val="solid"/>
          </a:ln>
        </p:spPr>
      </p:sp>
      <p:sp>
        <p:nvSpPr>
          <p:cNvPr id="15" name="Text 12"/>
          <p:cNvSpPr txBox="1"/>
          <p:nvPr/>
        </p:nvSpPr>
        <p:spPr>
          <a:xfrm>
            <a:off x="8275320" y="2286000"/>
            <a:ext cx="3136392" cy="411480"/>
          </a:xfrm>
          <a:prstGeom prst="rect">
            <a:avLst/>
          </a:prstGeom>
          <a:noFill/>
          <a:ln/>
        </p:spPr>
        <p:txBody>
          <a:bodyPr wrap="square" lIns="0" tIns="0" rIns="0" bIns="0" rtlCol="0" anchor="ctr"/>
          <a:lstStyle/>
          <a:p>
            <a:pPr indent="0" marL="0">
              <a:buNone/>
            </a:pPr>
            <a:r>
              <a:rPr lang="en-US" sz="1600" b="1" dirty="0">
                <a:solidFill>
                  <a:srgbClr val="9A78F5"/>
                </a:solidFill>
                <a:latin typeface="Calibri" pitchFamily="34" charset="0"/>
                <a:ea typeface="Calibri" pitchFamily="34" charset="-122"/>
                <a:cs typeface="Calibri" pitchFamily="34" charset="-120"/>
              </a:rPr>
              <a:t>Owners want one signal</a:t>
            </a:r>
            <a:endParaRPr lang="en-US" sz="1600" dirty="0"/>
          </a:p>
        </p:txBody>
      </p:sp>
      <p:sp>
        <p:nvSpPr>
          <p:cNvPr id="16" name="Text 13"/>
          <p:cNvSpPr txBox="1"/>
          <p:nvPr/>
        </p:nvSpPr>
        <p:spPr>
          <a:xfrm>
            <a:off x="8275320" y="2743200"/>
            <a:ext cx="3136392" cy="109728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A service owner wants to know when the service degrades — not one alert per entity, and not a colour they have to interpret.</a:t>
            </a:r>
            <a:endParaRPr lang="en-US" sz="1150" dirty="0"/>
          </a:p>
        </p:txBody>
      </p:sp>
      <p:sp>
        <p:nvSpPr>
          <p:cNvPr id="17" name="Shape 14"/>
          <p:cNvSpPr/>
          <p:nvPr/>
        </p:nvSpPr>
        <p:spPr>
          <a:xfrm>
            <a:off x="548640" y="4251960"/>
            <a:ext cx="11091672" cy="1325880"/>
          </a:xfrm>
          <a:prstGeom prst="roundRect">
            <a:avLst>
              <a:gd name="adj" fmla="val 5517"/>
            </a:avLst>
          </a:prstGeom>
          <a:solidFill>
            <a:srgbClr val="1F242F"/>
          </a:solidFill>
          <a:ln w="9525">
            <a:solidFill>
              <a:srgbClr val="8B6CF6"/>
            </a:solidFill>
            <a:prstDash val="solid"/>
          </a:ln>
        </p:spPr>
      </p:sp>
      <p:sp>
        <p:nvSpPr>
          <p:cNvPr id="18" name="Text 15"/>
          <p:cNvSpPr txBox="1"/>
          <p:nvPr/>
        </p:nvSpPr>
        <p:spPr>
          <a:xfrm>
            <a:off x="731520" y="4389120"/>
            <a:ext cx="107259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What Topology Studio does</a:t>
            </a:r>
            <a:endParaRPr lang="en-US" sz="1150" dirty="0"/>
          </a:p>
        </p:txBody>
      </p:sp>
      <p:sp>
        <p:nvSpPr>
          <p:cNvPr id="19" name="Text 16"/>
          <p:cNvSpPr txBox="1"/>
          <p:nvPr/>
        </p:nvSpPr>
        <p:spPr>
          <a:xfrm>
            <a:off x="731520" y="4709160"/>
            <a:ext cx="10725912" cy="75895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Topology Studio is a canvas for YOUR view of the environment: a payment flow, a data centre, an ingestion pipeline, a business service. Every node is a real TrackMe entity from any tenant and any component, a live aggregate of many entities, or another saved view. The map colours itself with live health, is shared under RBAC, and can alert on the service it draws.</a:t>
            </a:r>
            <a:endParaRPr lang="en-US" sz="1050" dirty="0"/>
          </a:p>
        </p:txBody>
      </p:sp>
      <p:sp>
        <p:nvSpPr>
          <p:cNvPr id="20" name="Text 17"/>
          <p:cNvSpPr txBox="1"/>
          <p:nvPr/>
        </p:nvSpPr>
        <p:spPr>
          <a:xfrm>
            <a:off x="548640" y="5760720"/>
            <a:ext cx="11064240" cy="365760"/>
          </a:xfrm>
          <a:prstGeom prst="rect">
            <a:avLst/>
          </a:prstGeom>
          <a:noFill/>
          <a:ln/>
        </p:spPr>
        <p:txBody>
          <a:bodyPr wrap="square" lIns="0" tIns="0" rIns="0" bIns="0" rtlCol="0" anchor="t"/>
          <a:lstStyle/>
          <a:p>
            <a:pPr indent="0" marL="0">
              <a:buNone/>
            </a:pPr>
            <a:r>
              <a:rPr lang="en-US" sz="1200" i="1" dirty="0">
                <a:solidFill>
                  <a:srgbClr val="9AA3B5"/>
                </a:solidFill>
                <a:latin typeface="Calibri" pitchFamily="34" charset="0"/>
                <a:ea typeface="Calibri" pitchFamily="34" charset="-122"/>
                <a:cs typeface="Calibri" pitchFamily="34" charset="-120"/>
              </a:rPr>
              <a:t>Available in every edition — Foundation, Enterprise, Unlimited and trials — including authoring and Topology Alerts.</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MODEL</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view, its nodes, its links — and live health on every one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17320"/>
            <a:ext cx="2103120" cy="2240280"/>
          </a:xfrm>
          <a:prstGeom prst="roundRect">
            <a:avLst>
              <a:gd name="adj" fmla="val 3478"/>
            </a:avLst>
          </a:prstGeom>
          <a:solidFill>
            <a:srgbClr val="1C2A48"/>
          </a:solidFill>
          <a:ln w="12700">
            <a:solidFill>
              <a:srgbClr val="5B8DEF"/>
            </a:solidFill>
            <a:prstDash val="solid"/>
          </a:ln>
        </p:spPr>
      </p:sp>
      <p:sp>
        <p:nvSpPr>
          <p:cNvPr id="8" name="Text 5"/>
          <p:cNvSpPr txBox="1"/>
          <p:nvPr/>
        </p:nvSpPr>
        <p:spPr>
          <a:xfrm>
            <a:off x="777240" y="1554480"/>
            <a:ext cx="1645920" cy="411480"/>
          </a:xfrm>
          <a:prstGeom prst="rect">
            <a:avLst/>
          </a:prstGeom>
          <a:noFill/>
          <a:ln/>
        </p:spPr>
        <p:txBody>
          <a:bodyPr wrap="square" lIns="0" tIns="0" rIns="0" bIns="0" rtlCol="0" anchor="ctr"/>
          <a:lstStyle/>
          <a:p>
            <a:pPr indent="0" marL="0">
              <a:buNone/>
            </a:pPr>
            <a:r>
              <a:rPr lang="en-US" sz="1400" b="1" dirty="0">
                <a:solidFill>
                  <a:srgbClr val="5B8DEF"/>
                </a:solidFill>
                <a:latin typeface="Calibri" pitchFamily="34" charset="0"/>
                <a:ea typeface="Calibri" pitchFamily="34" charset="-122"/>
                <a:cs typeface="Calibri" pitchFamily="34" charset="-120"/>
              </a:rPr>
              <a:t>Entity</a:t>
            </a:r>
            <a:endParaRPr lang="en-US" sz="1400" dirty="0"/>
          </a:p>
        </p:txBody>
      </p:sp>
      <p:sp>
        <p:nvSpPr>
          <p:cNvPr id="9" name="Text 6"/>
          <p:cNvSpPr txBox="1"/>
          <p:nvPr/>
        </p:nvSpPr>
        <p:spPr>
          <a:xfrm>
            <a:off x="777240" y="2011680"/>
            <a:ext cx="1645920" cy="150876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One monitored entity — any tenant, any of the seven components — with its live colour and up to five KPIs.</a:t>
            </a:r>
            <a:endParaRPr lang="en-US" sz="1100" dirty="0"/>
          </a:p>
        </p:txBody>
      </p:sp>
      <p:sp>
        <p:nvSpPr>
          <p:cNvPr id="10" name="Shape 7"/>
          <p:cNvSpPr/>
          <p:nvPr/>
        </p:nvSpPr>
        <p:spPr>
          <a:xfrm>
            <a:off x="2788920" y="1417320"/>
            <a:ext cx="2103120" cy="2240280"/>
          </a:xfrm>
          <a:prstGeom prst="roundRect">
            <a:avLst>
              <a:gd name="adj" fmla="val 3478"/>
            </a:avLst>
          </a:prstGeom>
          <a:solidFill>
            <a:srgbClr val="16302E"/>
          </a:solidFill>
          <a:ln w="12700">
            <a:solidFill>
              <a:srgbClr val="2FB8B0"/>
            </a:solidFill>
            <a:prstDash val="solid"/>
          </a:ln>
        </p:spPr>
      </p:sp>
      <p:sp>
        <p:nvSpPr>
          <p:cNvPr id="11" name="Text 8"/>
          <p:cNvSpPr txBox="1"/>
          <p:nvPr/>
        </p:nvSpPr>
        <p:spPr>
          <a:xfrm>
            <a:off x="3017520" y="1554480"/>
            <a:ext cx="1645920" cy="411480"/>
          </a:xfrm>
          <a:prstGeom prst="rect">
            <a:avLst/>
          </a:prstGeom>
          <a:noFill/>
          <a:ln/>
        </p:spPr>
        <p:txBody>
          <a:bodyPr wrap="square" lIns="0" tIns="0" rIns="0" bIns="0" rtlCol="0" anchor="ctr"/>
          <a:lstStyle/>
          <a:p>
            <a:pPr indent="0" marL="0">
              <a:buNone/>
            </a:pPr>
            <a:r>
              <a:rPr lang="en-US" sz="1400" b="1" dirty="0">
                <a:solidFill>
                  <a:srgbClr val="2FB8B0"/>
                </a:solidFill>
                <a:latin typeface="Calibri" pitchFamily="34" charset="0"/>
                <a:ea typeface="Calibri" pitchFamily="34" charset="-122"/>
                <a:cs typeface="Calibri" pitchFamily="34" charset="-120"/>
              </a:rPr>
              <a:t>Scoped aggregate</a:t>
            </a:r>
            <a:endParaRPr lang="en-US" sz="1400" dirty="0"/>
          </a:p>
        </p:txBody>
      </p:sp>
      <p:sp>
        <p:nvSpPr>
          <p:cNvPr id="12" name="Text 9"/>
          <p:cNvSpPr txBox="1"/>
          <p:nvPr/>
        </p:nvSpPr>
        <p:spPr>
          <a:xfrm>
            <a:off x="3017520" y="2011680"/>
            <a:ext cx="1645920" cy="150876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Tenants × components + an optional filter. Worst member or healthy %. Dynamic membership; can draw its members.</a:t>
            </a:r>
            <a:endParaRPr lang="en-US" sz="1100" dirty="0"/>
          </a:p>
        </p:txBody>
      </p:sp>
      <p:sp>
        <p:nvSpPr>
          <p:cNvPr id="13" name="Shape 10"/>
          <p:cNvSpPr/>
          <p:nvPr/>
        </p:nvSpPr>
        <p:spPr>
          <a:xfrm>
            <a:off x="5029200" y="1417320"/>
            <a:ext cx="2103120" cy="2240280"/>
          </a:xfrm>
          <a:prstGeom prst="roundRect">
            <a:avLst>
              <a:gd name="adj" fmla="val 3478"/>
            </a:avLst>
          </a:prstGeom>
          <a:solidFill>
            <a:srgbClr val="16302A"/>
          </a:solidFill>
          <a:ln w="12700">
            <a:solidFill>
              <a:srgbClr val="3DBE7A"/>
            </a:solidFill>
            <a:prstDash val="solid"/>
          </a:ln>
        </p:spPr>
      </p:sp>
      <p:sp>
        <p:nvSpPr>
          <p:cNvPr id="14" name="Text 11"/>
          <p:cNvSpPr txBox="1"/>
          <p:nvPr/>
        </p:nvSpPr>
        <p:spPr>
          <a:xfrm>
            <a:off x="5257800" y="1554480"/>
            <a:ext cx="1645920" cy="411480"/>
          </a:xfrm>
          <a:prstGeom prst="rect">
            <a:avLst/>
          </a:prstGeom>
          <a:noFill/>
          <a:ln/>
        </p:spPr>
        <p:txBody>
          <a:bodyPr wrap="square" lIns="0" tIns="0" rIns="0" bIns="0" rtlCol="0" anchor="ctr"/>
          <a:lstStyle/>
          <a:p>
            <a:pPr indent="0" marL="0">
              <a:buNone/>
            </a:pPr>
            <a:r>
              <a:rPr lang="en-US" sz="1400" b="1" dirty="0">
                <a:solidFill>
                  <a:srgbClr val="3DBE7A"/>
                </a:solidFill>
                <a:latin typeface="Calibri" pitchFamily="34" charset="0"/>
                <a:ea typeface="Calibri" pitchFamily="34" charset="-122"/>
                <a:cs typeface="Calibri" pitchFamily="34" charset="-120"/>
              </a:rPr>
              <a:t>Auto aggregate</a:t>
            </a:r>
            <a:endParaRPr lang="en-US" sz="1400" dirty="0"/>
          </a:p>
        </p:txBody>
      </p:sp>
      <p:sp>
        <p:nvSpPr>
          <p:cNvPr id="15" name="Text 12"/>
          <p:cNvSpPr txBox="1"/>
          <p:nvPr/>
        </p:nvSpPr>
        <p:spPr>
          <a:xfrm>
            <a:off x="5257800" y="2011680"/>
            <a:ext cx="1645920" cy="150876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A parent whose members are the nodes linked to it: a service built from existing blocks.</a:t>
            </a:r>
            <a:endParaRPr lang="en-US" sz="1100" dirty="0"/>
          </a:p>
        </p:txBody>
      </p:sp>
      <p:sp>
        <p:nvSpPr>
          <p:cNvPr id="16" name="Shape 13"/>
          <p:cNvSpPr/>
          <p:nvPr/>
        </p:nvSpPr>
        <p:spPr>
          <a:xfrm>
            <a:off x="7269480" y="1417320"/>
            <a:ext cx="2103120" cy="2240280"/>
          </a:xfrm>
          <a:prstGeom prst="roundRect">
            <a:avLst>
              <a:gd name="adj" fmla="val 3478"/>
            </a:avLst>
          </a:prstGeom>
          <a:solidFill>
            <a:srgbClr val="3A2C16"/>
          </a:solidFill>
          <a:ln w="12700">
            <a:solidFill>
              <a:srgbClr val="E0A040"/>
            </a:solidFill>
            <a:prstDash val="solid"/>
          </a:ln>
        </p:spPr>
      </p:sp>
      <p:sp>
        <p:nvSpPr>
          <p:cNvPr id="17" name="Text 14"/>
          <p:cNvSpPr txBox="1"/>
          <p:nvPr/>
        </p:nvSpPr>
        <p:spPr>
          <a:xfrm>
            <a:off x="7498080" y="1554480"/>
            <a:ext cx="1645920" cy="411480"/>
          </a:xfrm>
          <a:prstGeom prst="rect">
            <a:avLst/>
          </a:prstGeom>
          <a:noFill/>
          <a:ln/>
        </p:spPr>
        <p:txBody>
          <a:bodyPr wrap="square" lIns="0" tIns="0" rIns="0" bIns="0" rtlCol="0" anchor="ctr"/>
          <a:lstStyle/>
          <a:p>
            <a:pPr indent="0" marL="0">
              <a:buNone/>
            </a:pPr>
            <a:r>
              <a:rPr lang="en-US" sz="1400" b="1" dirty="0">
                <a:solidFill>
                  <a:srgbClr val="E0A040"/>
                </a:solidFill>
                <a:latin typeface="Calibri" pitchFamily="34" charset="0"/>
                <a:ea typeface="Calibri" pitchFamily="34" charset="-122"/>
                <a:cs typeface="Calibri" pitchFamily="34" charset="-120"/>
              </a:rPr>
              <a:t>View node</a:t>
            </a:r>
            <a:endParaRPr lang="en-US" sz="1400" dirty="0"/>
          </a:p>
        </p:txBody>
      </p:sp>
      <p:sp>
        <p:nvSpPr>
          <p:cNvPr id="18" name="Text 15"/>
          <p:cNvSpPr txBox="1"/>
          <p:nvPr/>
        </p:nvSpPr>
        <p:spPr>
          <a:xfrm>
            <a:off x="7498080" y="2011680"/>
            <a:ext cx="1645920" cy="150876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Another saved view folded into one health node — a map of maps you can drill into.</a:t>
            </a:r>
            <a:endParaRPr lang="en-US" sz="1100" dirty="0"/>
          </a:p>
        </p:txBody>
      </p:sp>
      <p:sp>
        <p:nvSpPr>
          <p:cNvPr id="19" name="Shape 16"/>
          <p:cNvSpPr/>
          <p:nvPr/>
        </p:nvSpPr>
        <p:spPr>
          <a:xfrm>
            <a:off x="9509760" y="1417320"/>
            <a:ext cx="2103120" cy="2240280"/>
          </a:xfrm>
          <a:prstGeom prst="roundRect">
            <a:avLst>
              <a:gd name="adj" fmla="val 3478"/>
            </a:avLst>
          </a:prstGeom>
          <a:solidFill>
            <a:srgbClr val="2B2245"/>
          </a:solidFill>
          <a:ln w="12700">
            <a:solidFill>
              <a:srgbClr val="9A78F5"/>
            </a:solidFill>
            <a:prstDash val="solid"/>
          </a:ln>
        </p:spPr>
      </p:sp>
      <p:sp>
        <p:nvSpPr>
          <p:cNvPr id="20" name="Text 17"/>
          <p:cNvSpPr txBox="1"/>
          <p:nvPr/>
        </p:nvSpPr>
        <p:spPr>
          <a:xfrm>
            <a:off x="9738360" y="1554480"/>
            <a:ext cx="1645920" cy="411480"/>
          </a:xfrm>
          <a:prstGeom prst="rect">
            <a:avLst/>
          </a:prstGeom>
          <a:noFill/>
          <a:ln/>
        </p:spPr>
        <p:txBody>
          <a:bodyPr wrap="square" lIns="0" tIns="0" rIns="0" bIns="0" rtlCol="0" anchor="ctr"/>
          <a:lstStyle/>
          <a:p>
            <a:pPr indent="0" marL="0">
              <a:buNone/>
            </a:pPr>
            <a:r>
              <a:rPr lang="en-US" sz="1400" b="1" dirty="0">
                <a:solidFill>
                  <a:srgbClr val="9A78F5"/>
                </a:solidFill>
                <a:latin typeface="Calibri" pitchFamily="34" charset="0"/>
                <a:ea typeface="Calibri" pitchFamily="34" charset="-122"/>
                <a:cs typeface="Calibri" pitchFamily="34" charset="-120"/>
              </a:rPr>
              <a:t>Labels &amp; decorations</a:t>
            </a:r>
            <a:endParaRPr lang="en-US" sz="1400" dirty="0"/>
          </a:p>
        </p:txBody>
      </p:sp>
      <p:sp>
        <p:nvSpPr>
          <p:cNvPr id="21" name="Text 18"/>
          <p:cNvSpPr txBox="1"/>
          <p:nvPr/>
        </p:nvSpPr>
        <p:spPr>
          <a:xfrm>
            <a:off x="9738360" y="2011680"/>
            <a:ext cx="1645920" cy="150876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Text, shapes and images to annotate zones, tiers and flows. No health of their own.</a:t>
            </a:r>
            <a:endParaRPr lang="en-US" sz="1100" dirty="0"/>
          </a:p>
        </p:txBody>
      </p:sp>
      <p:sp>
        <p:nvSpPr>
          <p:cNvPr id="22" name="Shape 19"/>
          <p:cNvSpPr/>
          <p:nvPr/>
        </p:nvSpPr>
        <p:spPr>
          <a:xfrm>
            <a:off x="548640" y="3931920"/>
            <a:ext cx="11091672" cy="2240280"/>
          </a:xfrm>
          <a:prstGeom prst="roundRect">
            <a:avLst>
              <a:gd name="adj" fmla="val 3265"/>
            </a:avLst>
          </a:prstGeom>
          <a:solidFill>
            <a:srgbClr val="181C25"/>
          </a:solidFill>
          <a:ln w="9525">
            <a:solidFill>
              <a:srgbClr val="2A3140"/>
            </a:solidFill>
            <a:prstDash val="solid"/>
          </a:ln>
        </p:spPr>
      </p:sp>
      <p:sp>
        <p:nvSpPr>
          <p:cNvPr id="23" name="Shape 20"/>
          <p:cNvSpPr/>
          <p:nvPr/>
        </p:nvSpPr>
        <p:spPr>
          <a:xfrm>
            <a:off x="777240" y="4224528"/>
            <a:ext cx="146304" cy="146304"/>
          </a:xfrm>
          <a:prstGeom prst="ellipse">
            <a:avLst/>
          </a:prstGeom>
          <a:solidFill>
            <a:srgbClr val="5B8DEF"/>
          </a:solidFill>
          <a:ln w="12700">
            <a:solidFill>
              <a:srgbClr val="5B8DEF"/>
            </a:solidFill>
            <a:prstDash val="solid"/>
          </a:ln>
        </p:spPr>
      </p:sp>
      <p:sp>
        <p:nvSpPr>
          <p:cNvPr id="24" name="Text 21"/>
          <p:cNvSpPr txBox="1"/>
          <p:nvPr/>
        </p:nvSpPr>
        <p:spPr>
          <a:xfrm>
            <a:off x="1033272" y="4133088"/>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Live</a:t>
            </a:r>
            <a:endParaRPr lang="en-US" sz="1400" dirty="0"/>
          </a:p>
        </p:txBody>
      </p:sp>
      <p:sp>
        <p:nvSpPr>
          <p:cNvPr id="25" name="Text 22"/>
          <p:cNvSpPr txBox="1"/>
          <p:nvPr/>
        </p:nvSpPr>
        <p:spPr>
          <a:xfrm>
            <a:off x="777240" y="4572000"/>
            <a:ext cx="2514600" cy="146304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every node polls on a 60-second cadence, with a countdown, manual refresh and pause</a:t>
            </a:r>
            <a:endParaRPr lang="en-US" sz="1100" dirty="0"/>
          </a:p>
        </p:txBody>
      </p:sp>
      <p:sp>
        <p:nvSpPr>
          <p:cNvPr id="26" name="Shape 23"/>
          <p:cNvSpPr/>
          <p:nvPr/>
        </p:nvSpPr>
        <p:spPr>
          <a:xfrm>
            <a:off x="3520440" y="4224528"/>
            <a:ext cx="146304" cy="146304"/>
          </a:xfrm>
          <a:prstGeom prst="ellipse">
            <a:avLst/>
          </a:prstGeom>
          <a:solidFill>
            <a:srgbClr val="E0A040"/>
          </a:solidFill>
          <a:ln w="12700">
            <a:solidFill>
              <a:srgbClr val="E0A040"/>
            </a:solidFill>
            <a:prstDash val="solid"/>
          </a:ln>
        </p:spPr>
      </p:sp>
      <p:sp>
        <p:nvSpPr>
          <p:cNvPr id="27" name="Text 24"/>
          <p:cNvSpPr txBox="1"/>
          <p:nvPr/>
        </p:nvSpPr>
        <p:spPr>
          <a:xfrm>
            <a:off x="3776472" y="4133088"/>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Honest</a:t>
            </a:r>
            <a:endParaRPr lang="en-US" sz="1400" dirty="0"/>
          </a:p>
        </p:txBody>
      </p:sp>
      <p:sp>
        <p:nvSpPr>
          <p:cNvPr id="28" name="Text 25"/>
          <p:cNvSpPr txBox="1"/>
          <p:nvPr/>
        </p:nvSpPr>
        <p:spPr>
          <a:xfrm>
            <a:off x="3520440" y="4572000"/>
            <a:ext cx="2514600" cy="146304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incomplete data reads unavailable, deleted entities read missing — never green by default</a:t>
            </a:r>
            <a:endParaRPr lang="en-US" sz="1100" dirty="0"/>
          </a:p>
        </p:txBody>
      </p:sp>
      <p:sp>
        <p:nvSpPr>
          <p:cNvPr id="29" name="Shape 26"/>
          <p:cNvSpPr/>
          <p:nvPr/>
        </p:nvSpPr>
        <p:spPr>
          <a:xfrm>
            <a:off x="6263640" y="4224528"/>
            <a:ext cx="146304" cy="146304"/>
          </a:xfrm>
          <a:prstGeom prst="ellipse">
            <a:avLst/>
          </a:prstGeom>
          <a:solidFill>
            <a:srgbClr val="3DBE7A"/>
          </a:solidFill>
          <a:ln w="12700">
            <a:solidFill>
              <a:srgbClr val="3DBE7A"/>
            </a:solidFill>
            <a:prstDash val="solid"/>
          </a:ln>
        </p:spPr>
      </p:sp>
      <p:sp>
        <p:nvSpPr>
          <p:cNvPr id="30" name="Text 27"/>
          <p:cNvSpPr txBox="1"/>
          <p:nvPr/>
        </p:nvSpPr>
        <p:spPr>
          <a:xfrm>
            <a:off x="6519672" y="4133088"/>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Shared</a:t>
            </a:r>
            <a:endParaRPr lang="en-US" sz="1400" dirty="0"/>
          </a:p>
        </p:txBody>
      </p:sp>
      <p:sp>
        <p:nvSpPr>
          <p:cNvPr id="31" name="Text 28"/>
          <p:cNvSpPr txBox="1"/>
          <p:nvPr/>
        </p:nvSpPr>
        <p:spPr>
          <a:xfrm>
            <a:off x="6263640" y="4572000"/>
            <a:ext cx="2514600" cy="146304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 view has Can view / Can edit role lists; tenant masking is enforced per node on the server</a:t>
            </a:r>
            <a:endParaRPr lang="en-US" sz="1100" dirty="0"/>
          </a:p>
        </p:txBody>
      </p:sp>
      <p:sp>
        <p:nvSpPr>
          <p:cNvPr id="32" name="Shape 29"/>
          <p:cNvSpPr/>
          <p:nvPr/>
        </p:nvSpPr>
        <p:spPr>
          <a:xfrm>
            <a:off x="9006840" y="4224528"/>
            <a:ext cx="146304" cy="146304"/>
          </a:xfrm>
          <a:prstGeom prst="ellipse">
            <a:avLst/>
          </a:prstGeom>
          <a:solidFill>
            <a:srgbClr val="9A78F5"/>
          </a:solidFill>
          <a:ln w="12700">
            <a:solidFill>
              <a:srgbClr val="9A78F5"/>
            </a:solidFill>
            <a:prstDash val="solid"/>
          </a:ln>
        </p:spPr>
      </p:sp>
      <p:sp>
        <p:nvSpPr>
          <p:cNvPr id="33" name="Text 30"/>
          <p:cNvSpPr txBox="1"/>
          <p:nvPr/>
        </p:nvSpPr>
        <p:spPr>
          <a:xfrm>
            <a:off x="9262872" y="4133088"/>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Versioned</a:t>
            </a:r>
            <a:endParaRPr lang="en-US" sz="1400" dirty="0"/>
          </a:p>
        </p:txBody>
      </p:sp>
      <p:sp>
        <p:nvSpPr>
          <p:cNvPr id="34" name="Text 31"/>
          <p:cNvSpPr txBox="1"/>
          <p:nvPr/>
        </p:nvSpPr>
        <p:spPr>
          <a:xfrm>
            <a:off x="9006840" y="4572000"/>
            <a:ext cx="2514600" cy="146304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every save is a version with non-destructive restore; views export and import between instances</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PLAN</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Four ways to a map — one live view in the end</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17320"/>
            <a:ext cx="2679192" cy="4206240"/>
          </a:xfrm>
          <a:prstGeom prst="roundRect">
            <a:avLst>
              <a:gd name="adj" fmla="val 2730"/>
            </a:avLst>
          </a:prstGeom>
          <a:solidFill>
            <a:srgbClr val="1C2A48"/>
          </a:solidFill>
          <a:ln w="12700">
            <a:solidFill>
              <a:srgbClr val="5B8DEF"/>
            </a:solidFill>
            <a:prstDash val="solid"/>
          </a:ln>
        </p:spPr>
      </p:sp>
      <p:sp>
        <p:nvSpPr>
          <p:cNvPr id="8" name="Text 5"/>
          <p:cNvSpPr txBox="1"/>
          <p:nvPr/>
        </p:nvSpPr>
        <p:spPr>
          <a:xfrm>
            <a:off x="749808" y="1554480"/>
            <a:ext cx="2286000" cy="411480"/>
          </a:xfrm>
          <a:prstGeom prst="rect">
            <a:avLst/>
          </a:prstGeom>
          <a:noFill/>
          <a:ln/>
        </p:spPr>
        <p:txBody>
          <a:bodyPr wrap="square" lIns="0" tIns="0" rIns="0" bIns="0" rtlCol="0" anchor="ctr"/>
          <a:lstStyle/>
          <a:p>
            <a:pPr indent="0" marL="0">
              <a:buNone/>
            </a:pPr>
            <a:r>
              <a:rPr lang="en-US" sz="1600" b="1" dirty="0">
                <a:solidFill>
                  <a:srgbClr val="5B8DEF"/>
                </a:solidFill>
                <a:latin typeface="Calibri" pitchFamily="34" charset="0"/>
                <a:ea typeface="Calibri" pitchFamily="34" charset="-122"/>
                <a:cs typeface="Calibri" pitchFamily="34" charset="-120"/>
              </a:rPr>
              <a:t>Part 1 · Generate</a:t>
            </a:r>
            <a:endParaRPr lang="en-US" sz="1600" dirty="0"/>
          </a:p>
        </p:txBody>
      </p:sp>
      <p:sp>
        <p:nvSpPr>
          <p:cNvPr id="9" name="Shape 6"/>
          <p:cNvSpPr/>
          <p:nvPr/>
        </p:nvSpPr>
        <p:spPr>
          <a:xfrm>
            <a:off x="777240" y="2258568"/>
            <a:ext cx="109728" cy="109728"/>
          </a:xfrm>
          <a:prstGeom prst="ellipse">
            <a:avLst/>
          </a:prstGeom>
          <a:solidFill>
            <a:srgbClr val="5B8DEF"/>
          </a:solidFill>
          <a:ln w="12700">
            <a:solidFill>
              <a:srgbClr val="5B8DEF"/>
            </a:solidFill>
            <a:prstDash val="solid"/>
          </a:ln>
        </p:spPr>
      </p:sp>
      <p:sp>
        <p:nvSpPr>
          <p:cNvPr id="10" name="Text 7"/>
          <p:cNvSpPr txBox="1"/>
          <p:nvPr/>
        </p:nvSpPr>
        <p:spPr>
          <a:xfrm>
            <a:off x="978408" y="2148840"/>
            <a:ext cx="2103120" cy="731520"/>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From Tenant Home, one click: a live map of the tenant</a:t>
            </a:r>
            <a:endParaRPr lang="en-US" sz="1200" dirty="0"/>
          </a:p>
        </p:txBody>
      </p:sp>
      <p:sp>
        <p:nvSpPr>
          <p:cNvPr id="11" name="Shape 8"/>
          <p:cNvSpPr/>
          <p:nvPr/>
        </p:nvSpPr>
        <p:spPr>
          <a:xfrm>
            <a:off x="777240" y="3081528"/>
            <a:ext cx="109728" cy="109728"/>
          </a:xfrm>
          <a:prstGeom prst="ellipse">
            <a:avLst/>
          </a:prstGeom>
          <a:solidFill>
            <a:srgbClr val="5B8DEF"/>
          </a:solidFill>
          <a:ln w="12700">
            <a:solidFill>
              <a:srgbClr val="5B8DEF"/>
            </a:solidFill>
            <a:prstDash val="solid"/>
          </a:ln>
        </p:spPr>
      </p:sp>
      <p:sp>
        <p:nvSpPr>
          <p:cNvPr id="12" name="Text 9"/>
          <p:cNvSpPr txBox="1"/>
          <p:nvPr/>
        </p:nvSpPr>
        <p:spPr>
          <a:xfrm>
            <a:off x="978408" y="2971800"/>
            <a:ext cx="2103120" cy="731520"/>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Hierarchy presets or a custom sequence of fields</a:t>
            </a:r>
            <a:endParaRPr lang="en-US" sz="1200" dirty="0"/>
          </a:p>
        </p:txBody>
      </p:sp>
      <p:sp>
        <p:nvSpPr>
          <p:cNvPr id="13" name="Shape 10"/>
          <p:cNvSpPr/>
          <p:nvPr/>
        </p:nvSpPr>
        <p:spPr>
          <a:xfrm>
            <a:off x="777240" y="3904488"/>
            <a:ext cx="109728" cy="109728"/>
          </a:xfrm>
          <a:prstGeom prst="ellipse">
            <a:avLst/>
          </a:prstGeom>
          <a:solidFill>
            <a:srgbClr val="5B8DEF"/>
          </a:solidFill>
          <a:ln w="12700">
            <a:solidFill>
              <a:srgbClr val="5B8DEF"/>
            </a:solidFill>
            <a:prstDash val="solid"/>
          </a:ln>
        </p:spPr>
      </p:sp>
      <p:sp>
        <p:nvSpPr>
          <p:cNvPr id="14" name="Text 11"/>
          <p:cNvSpPr txBox="1"/>
          <p:nvPr/>
        </p:nvSpPr>
        <p:spPr>
          <a:xfrm>
            <a:off x="978408" y="3794760"/>
            <a:ext cx="2103120" cy="731520"/>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A condition such as high and critical only</a:t>
            </a:r>
            <a:endParaRPr lang="en-US" sz="1200" dirty="0"/>
          </a:p>
        </p:txBody>
      </p:sp>
      <p:sp>
        <p:nvSpPr>
          <p:cNvPr id="15" name="Shape 12"/>
          <p:cNvSpPr/>
          <p:nvPr/>
        </p:nvSpPr>
        <p:spPr>
          <a:xfrm>
            <a:off x="777240" y="4727448"/>
            <a:ext cx="109728" cy="109728"/>
          </a:xfrm>
          <a:prstGeom prst="ellipse">
            <a:avLst/>
          </a:prstGeom>
          <a:solidFill>
            <a:srgbClr val="5B8DEF"/>
          </a:solidFill>
          <a:ln w="12700">
            <a:solidFill>
              <a:srgbClr val="5B8DEF"/>
            </a:solidFill>
            <a:prstDash val="solid"/>
          </a:ln>
        </p:spPr>
      </p:sp>
      <p:sp>
        <p:nvSpPr>
          <p:cNvPr id="16" name="Text 13"/>
          <p:cNvSpPr txBox="1"/>
          <p:nvPr/>
        </p:nvSpPr>
        <p:spPr>
          <a:xfrm>
            <a:off x="978408" y="4617720"/>
            <a:ext cx="2103120" cy="731520"/>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Save it as a view</a:t>
            </a:r>
            <a:endParaRPr lang="en-US" sz="1200" dirty="0"/>
          </a:p>
        </p:txBody>
      </p:sp>
      <p:sp>
        <p:nvSpPr>
          <p:cNvPr id="17" name="Shape 14"/>
          <p:cNvSpPr/>
          <p:nvPr/>
        </p:nvSpPr>
        <p:spPr>
          <a:xfrm>
            <a:off x="3364992" y="1417320"/>
            <a:ext cx="2679192" cy="4206240"/>
          </a:xfrm>
          <a:prstGeom prst="roundRect">
            <a:avLst>
              <a:gd name="adj" fmla="val 2730"/>
            </a:avLst>
          </a:prstGeom>
          <a:solidFill>
            <a:srgbClr val="16302A"/>
          </a:solidFill>
          <a:ln w="12700">
            <a:solidFill>
              <a:srgbClr val="3DBE7A"/>
            </a:solidFill>
            <a:prstDash val="solid"/>
          </a:ln>
        </p:spPr>
      </p:sp>
      <p:sp>
        <p:nvSpPr>
          <p:cNvPr id="18" name="Text 15"/>
          <p:cNvSpPr txBox="1"/>
          <p:nvPr/>
        </p:nvSpPr>
        <p:spPr>
          <a:xfrm>
            <a:off x="3566160" y="1554480"/>
            <a:ext cx="2286000" cy="411480"/>
          </a:xfrm>
          <a:prstGeom prst="rect">
            <a:avLst/>
          </a:prstGeom>
          <a:noFill/>
          <a:ln/>
        </p:spPr>
        <p:txBody>
          <a:bodyPr wrap="square" lIns="0" tIns="0" rIns="0" bIns="0" rtlCol="0" anchor="ctr"/>
          <a:lstStyle/>
          <a:p>
            <a:pPr indent="0" marL="0">
              <a:buNone/>
            </a:pPr>
            <a:r>
              <a:rPr lang="en-US" sz="1600" b="1" dirty="0">
                <a:solidFill>
                  <a:srgbClr val="3DBE7A"/>
                </a:solidFill>
                <a:latin typeface="Calibri" pitchFamily="34" charset="0"/>
                <a:ea typeface="Calibri" pitchFamily="34" charset="-122"/>
                <a:cs typeface="Calibri" pitchFamily="34" charset="-120"/>
              </a:rPr>
              <a:t>Part 2 · Author</a:t>
            </a:r>
            <a:endParaRPr lang="en-US" sz="1600" dirty="0"/>
          </a:p>
        </p:txBody>
      </p:sp>
      <p:sp>
        <p:nvSpPr>
          <p:cNvPr id="19" name="Shape 16"/>
          <p:cNvSpPr/>
          <p:nvPr/>
        </p:nvSpPr>
        <p:spPr>
          <a:xfrm>
            <a:off x="3593592" y="2258568"/>
            <a:ext cx="109728" cy="109728"/>
          </a:xfrm>
          <a:prstGeom prst="ellipse">
            <a:avLst/>
          </a:prstGeom>
          <a:solidFill>
            <a:srgbClr val="3DBE7A"/>
          </a:solidFill>
          <a:ln w="12700">
            <a:solidFill>
              <a:srgbClr val="3DBE7A"/>
            </a:solidFill>
            <a:prstDash val="solid"/>
          </a:ln>
        </p:spPr>
      </p:sp>
      <p:sp>
        <p:nvSpPr>
          <p:cNvPr id="20" name="Text 17"/>
          <p:cNvSpPr txBox="1"/>
          <p:nvPr/>
        </p:nvSpPr>
        <p:spPr>
          <a:xfrm>
            <a:off x="3794760" y="2148840"/>
            <a:ext cx="2103120" cy="731520"/>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An empty canvas and a root aggregate</a:t>
            </a:r>
            <a:endParaRPr lang="en-US" sz="1200" dirty="0"/>
          </a:p>
        </p:txBody>
      </p:sp>
      <p:sp>
        <p:nvSpPr>
          <p:cNvPr id="21" name="Shape 18"/>
          <p:cNvSpPr/>
          <p:nvPr/>
        </p:nvSpPr>
        <p:spPr>
          <a:xfrm>
            <a:off x="3593592" y="3081528"/>
            <a:ext cx="109728" cy="109728"/>
          </a:xfrm>
          <a:prstGeom prst="ellipse">
            <a:avLst/>
          </a:prstGeom>
          <a:solidFill>
            <a:srgbClr val="3DBE7A"/>
          </a:solidFill>
          <a:ln w="12700">
            <a:solidFill>
              <a:srgbClr val="3DBE7A"/>
            </a:solidFill>
            <a:prstDash val="solid"/>
          </a:ln>
        </p:spPr>
      </p:sp>
      <p:sp>
        <p:nvSpPr>
          <p:cNvPr id="22" name="Text 19"/>
          <p:cNvSpPr txBox="1"/>
          <p:nvPr/>
        </p:nvSpPr>
        <p:spPr>
          <a:xfrm>
            <a:off x="3794760" y="2971800"/>
            <a:ext cx="2103120" cy="731520"/>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Two child aggregates from priority and labels</a:t>
            </a:r>
            <a:endParaRPr lang="en-US" sz="1200" dirty="0"/>
          </a:p>
        </p:txBody>
      </p:sp>
      <p:sp>
        <p:nvSpPr>
          <p:cNvPr id="23" name="Shape 20"/>
          <p:cNvSpPr/>
          <p:nvPr/>
        </p:nvSpPr>
        <p:spPr>
          <a:xfrm>
            <a:off x="3593592" y="3904488"/>
            <a:ext cx="109728" cy="109728"/>
          </a:xfrm>
          <a:prstGeom prst="ellipse">
            <a:avLst/>
          </a:prstGeom>
          <a:solidFill>
            <a:srgbClr val="3DBE7A"/>
          </a:solidFill>
          <a:ln w="12700">
            <a:solidFill>
              <a:srgbClr val="3DBE7A"/>
            </a:solidFill>
            <a:prstDash val="solid"/>
          </a:ln>
        </p:spPr>
      </p:sp>
      <p:sp>
        <p:nvSpPr>
          <p:cNvPr id="24" name="Text 21"/>
          <p:cNvSpPr txBox="1"/>
          <p:nvPr/>
        </p:nvSpPr>
        <p:spPr>
          <a:xfrm>
            <a:off x="3794760" y="3794760"/>
            <a:ext cx="2103120" cy="731520"/>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Members drawn automatically, with KPIs and sparklines</a:t>
            </a:r>
            <a:endParaRPr lang="en-US" sz="1200" dirty="0"/>
          </a:p>
        </p:txBody>
      </p:sp>
      <p:sp>
        <p:nvSpPr>
          <p:cNvPr id="25" name="Shape 22"/>
          <p:cNvSpPr/>
          <p:nvPr/>
        </p:nvSpPr>
        <p:spPr>
          <a:xfrm>
            <a:off x="3593592" y="4727448"/>
            <a:ext cx="109728" cy="109728"/>
          </a:xfrm>
          <a:prstGeom prst="ellipse">
            <a:avLst/>
          </a:prstGeom>
          <a:solidFill>
            <a:srgbClr val="3DBE7A"/>
          </a:solidFill>
          <a:ln w="12700">
            <a:solidFill>
              <a:srgbClr val="3DBE7A"/>
            </a:solidFill>
            <a:prstDash val="solid"/>
          </a:ln>
        </p:spPr>
      </p:sp>
      <p:sp>
        <p:nvSpPr>
          <p:cNvPr id="26" name="Text 23"/>
          <p:cNvSpPr txBox="1"/>
          <p:nvPr/>
        </p:nvSpPr>
        <p:spPr>
          <a:xfrm>
            <a:off x="3794760" y="4617720"/>
            <a:ext cx="2103120" cy="731520"/>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Links, auto-arrange, save</a:t>
            </a:r>
            <a:endParaRPr lang="en-US" sz="1200" dirty="0"/>
          </a:p>
        </p:txBody>
      </p:sp>
      <p:sp>
        <p:nvSpPr>
          <p:cNvPr id="27" name="Shape 24"/>
          <p:cNvSpPr/>
          <p:nvPr/>
        </p:nvSpPr>
        <p:spPr>
          <a:xfrm>
            <a:off x="6181344" y="1417320"/>
            <a:ext cx="2679192" cy="4206240"/>
          </a:xfrm>
          <a:prstGeom prst="roundRect">
            <a:avLst>
              <a:gd name="adj" fmla="val 2730"/>
            </a:avLst>
          </a:prstGeom>
          <a:solidFill>
            <a:srgbClr val="3A2C16"/>
          </a:solidFill>
          <a:ln w="12700">
            <a:solidFill>
              <a:srgbClr val="E0A040"/>
            </a:solidFill>
            <a:prstDash val="solid"/>
          </a:ln>
        </p:spPr>
      </p:sp>
      <p:sp>
        <p:nvSpPr>
          <p:cNvPr id="28" name="Text 25"/>
          <p:cNvSpPr txBox="1"/>
          <p:nvPr/>
        </p:nvSpPr>
        <p:spPr>
          <a:xfrm>
            <a:off x="6382512" y="1554480"/>
            <a:ext cx="2286000" cy="411480"/>
          </a:xfrm>
          <a:prstGeom prst="rect">
            <a:avLst/>
          </a:prstGeom>
          <a:noFill/>
          <a:ln/>
        </p:spPr>
        <p:txBody>
          <a:bodyPr wrap="square" lIns="0" tIns="0" rIns="0" bIns="0" rtlCol="0" anchor="ctr"/>
          <a:lstStyle/>
          <a:p>
            <a:pPr indent="0" marL="0">
              <a:buNone/>
            </a:pPr>
            <a:r>
              <a:rPr lang="en-US" sz="1600" b="1" dirty="0">
                <a:solidFill>
                  <a:srgbClr val="E0A040"/>
                </a:solidFill>
                <a:latin typeface="Calibri" pitchFamily="34" charset="0"/>
                <a:ea typeface="Calibri" pitchFamily="34" charset="-122"/>
                <a:cs typeface="Calibri" pitchFamily="34" charset="-120"/>
              </a:rPr>
              <a:t>Part 3 · Alert</a:t>
            </a:r>
            <a:endParaRPr lang="en-US" sz="1600" dirty="0"/>
          </a:p>
        </p:txBody>
      </p:sp>
      <p:sp>
        <p:nvSpPr>
          <p:cNvPr id="29" name="Shape 26"/>
          <p:cNvSpPr/>
          <p:nvPr/>
        </p:nvSpPr>
        <p:spPr>
          <a:xfrm>
            <a:off x="6409944" y="2258568"/>
            <a:ext cx="109728" cy="109728"/>
          </a:xfrm>
          <a:prstGeom prst="ellipse">
            <a:avLst/>
          </a:prstGeom>
          <a:solidFill>
            <a:srgbClr val="E0A040"/>
          </a:solidFill>
          <a:ln w="12700">
            <a:solidFill>
              <a:srgbClr val="E0A040"/>
            </a:solidFill>
            <a:prstDash val="solid"/>
          </a:ln>
        </p:spPr>
      </p:sp>
      <p:sp>
        <p:nvSpPr>
          <p:cNvPr id="30" name="Text 27"/>
          <p:cNvSpPr txBox="1"/>
          <p:nvPr/>
        </p:nvSpPr>
        <p:spPr>
          <a:xfrm>
            <a:off x="6611112" y="2148840"/>
            <a:ext cx="2103120" cy="731520"/>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A Topology Alert on the view</a:t>
            </a:r>
            <a:endParaRPr lang="en-US" sz="1200" dirty="0"/>
          </a:p>
        </p:txBody>
      </p:sp>
      <p:sp>
        <p:nvSpPr>
          <p:cNvPr id="31" name="Shape 28"/>
          <p:cNvSpPr/>
          <p:nvPr/>
        </p:nvSpPr>
        <p:spPr>
          <a:xfrm>
            <a:off x="6409944" y="3081528"/>
            <a:ext cx="109728" cy="109728"/>
          </a:xfrm>
          <a:prstGeom prst="ellipse">
            <a:avLst/>
          </a:prstGeom>
          <a:solidFill>
            <a:srgbClr val="E0A040"/>
          </a:solidFill>
          <a:ln w="12700">
            <a:solidFill>
              <a:srgbClr val="E0A040"/>
            </a:solidFill>
            <a:prstDash val="solid"/>
          </a:ln>
        </p:spPr>
      </p:sp>
      <p:sp>
        <p:nvSpPr>
          <p:cNvPr id="32" name="Text 29"/>
          <p:cNvSpPr txBox="1"/>
          <p:nvPr/>
        </p:nvSpPr>
        <p:spPr>
          <a:xfrm>
            <a:off x="6611112" y="2971800"/>
            <a:ext cx="2103120" cy="731520"/>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Transitions only: open, update, resolve</a:t>
            </a:r>
            <a:endParaRPr lang="en-US" sz="1200" dirty="0"/>
          </a:p>
        </p:txBody>
      </p:sp>
      <p:sp>
        <p:nvSpPr>
          <p:cNvPr id="33" name="Shape 30"/>
          <p:cNvSpPr/>
          <p:nvPr/>
        </p:nvSpPr>
        <p:spPr>
          <a:xfrm>
            <a:off x="6409944" y="3904488"/>
            <a:ext cx="109728" cy="109728"/>
          </a:xfrm>
          <a:prstGeom prst="ellipse">
            <a:avLst/>
          </a:prstGeom>
          <a:solidFill>
            <a:srgbClr val="E0A040"/>
          </a:solidFill>
          <a:ln w="12700">
            <a:solidFill>
              <a:srgbClr val="E0A040"/>
            </a:solidFill>
            <a:prstDash val="solid"/>
          </a:ln>
        </p:spPr>
      </p:sp>
      <p:sp>
        <p:nvSpPr>
          <p:cNvPr id="34" name="Text 31"/>
          <p:cNvSpPr txBox="1"/>
          <p:nvPr/>
        </p:nvSpPr>
        <p:spPr>
          <a:xfrm>
            <a:off x="6611112" y="3794760"/>
            <a:ext cx="2103120" cy="731520"/>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The rendered map in the email</a:t>
            </a:r>
            <a:endParaRPr lang="en-US" sz="1200" dirty="0"/>
          </a:p>
        </p:txBody>
      </p:sp>
      <p:sp>
        <p:nvSpPr>
          <p:cNvPr id="35" name="Shape 32"/>
          <p:cNvSpPr/>
          <p:nvPr/>
        </p:nvSpPr>
        <p:spPr>
          <a:xfrm>
            <a:off x="6409944" y="4727448"/>
            <a:ext cx="109728" cy="109728"/>
          </a:xfrm>
          <a:prstGeom prst="ellipse">
            <a:avLst/>
          </a:prstGeom>
          <a:solidFill>
            <a:srgbClr val="E0A040"/>
          </a:solidFill>
          <a:ln w="12700">
            <a:solidFill>
              <a:srgbClr val="E0A040"/>
            </a:solidFill>
            <a:prstDash val="solid"/>
          </a:ln>
        </p:spPr>
      </p:sp>
      <p:sp>
        <p:nvSpPr>
          <p:cNvPr id="36" name="Text 33"/>
          <p:cNvSpPr txBox="1"/>
          <p:nvPr/>
        </p:nvSpPr>
        <p:spPr>
          <a:xfrm>
            <a:off x="6611112" y="4617720"/>
            <a:ext cx="2103120" cy="731520"/>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Run history and events</a:t>
            </a:r>
            <a:endParaRPr lang="en-US" sz="1200" dirty="0"/>
          </a:p>
        </p:txBody>
      </p:sp>
      <p:sp>
        <p:nvSpPr>
          <p:cNvPr id="37" name="Shape 34"/>
          <p:cNvSpPr/>
          <p:nvPr/>
        </p:nvSpPr>
        <p:spPr>
          <a:xfrm>
            <a:off x="8997696" y="1417320"/>
            <a:ext cx="2679192" cy="4206240"/>
          </a:xfrm>
          <a:prstGeom prst="roundRect">
            <a:avLst>
              <a:gd name="adj" fmla="val 2730"/>
            </a:avLst>
          </a:prstGeom>
          <a:solidFill>
            <a:srgbClr val="2B2245"/>
          </a:solidFill>
          <a:ln w="12700">
            <a:solidFill>
              <a:srgbClr val="9A78F5"/>
            </a:solidFill>
            <a:prstDash val="solid"/>
          </a:ln>
        </p:spPr>
      </p:sp>
      <p:sp>
        <p:nvSpPr>
          <p:cNvPr id="38" name="Text 35"/>
          <p:cNvSpPr txBox="1"/>
          <p:nvPr/>
        </p:nvSpPr>
        <p:spPr>
          <a:xfrm>
            <a:off x="9198864" y="1554480"/>
            <a:ext cx="2286000" cy="411480"/>
          </a:xfrm>
          <a:prstGeom prst="rect">
            <a:avLst/>
          </a:prstGeom>
          <a:noFill/>
          <a:ln/>
        </p:spPr>
        <p:txBody>
          <a:bodyPr wrap="square" lIns="0" tIns="0" rIns="0" bIns="0" rtlCol="0" anchor="ctr"/>
          <a:lstStyle/>
          <a:p>
            <a:pPr indent="0" marL="0">
              <a:buNone/>
            </a:pPr>
            <a:r>
              <a:rPr lang="en-US" sz="1600" b="1" dirty="0">
                <a:solidFill>
                  <a:srgbClr val="9A78F5"/>
                </a:solidFill>
                <a:latin typeface="Calibri" pitchFamily="34" charset="0"/>
                <a:ea typeface="Calibri" pitchFamily="34" charset="-122"/>
                <a:cs typeface="Calibri" pitchFamily="34" charset="-120"/>
              </a:rPr>
              <a:t>Part 4 · AI</a:t>
            </a:r>
            <a:endParaRPr lang="en-US" sz="1600" dirty="0"/>
          </a:p>
        </p:txBody>
      </p:sp>
      <p:sp>
        <p:nvSpPr>
          <p:cNvPr id="39" name="Shape 36"/>
          <p:cNvSpPr/>
          <p:nvPr/>
        </p:nvSpPr>
        <p:spPr>
          <a:xfrm>
            <a:off x="9226296" y="2258568"/>
            <a:ext cx="109728" cy="109728"/>
          </a:xfrm>
          <a:prstGeom prst="ellipse">
            <a:avLst/>
          </a:prstGeom>
          <a:solidFill>
            <a:srgbClr val="9A78F5"/>
          </a:solidFill>
          <a:ln w="12700">
            <a:solidFill>
              <a:srgbClr val="9A78F5"/>
            </a:solidFill>
            <a:prstDash val="solid"/>
          </a:ln>
        </p:spPr>
      </p:sp>
      <p:sp>
        <p:nvSpPr>
          <p:cNvPr id="40" name="Text 37"/>
          <p:cNvSpPr txBox="1"/>
          <p:nvPr/>
        </p:nvSpPr>
        <p:spPr>
          <a:xfrm>
            <a:off x="9427464" y="2148840"/>
            <a:ext cx="2103120" cy="731520"/>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Build with AI from one sentence</a:t>
            </a:r>
            <a:endParaRPr lang="en-US" sz="1200" dirty="0"/>
          </a:p>
        </p:txBody>
      </p:sp>
      <p:sp>
        <p:nvSpPr>
          <p:cNvPr id="41" name="Shape 38"/>
          <p:cNvSpPr/>
          <p:nvPr/>
        </p:nvSpPr>
        <p:spPr>
          <a:xfrm>
            <a:off x="9226296" y="3081528"/>
            <a:ext cx="109728" cy="109728"/>
          </a:xfrm>
          <a:prstGeom prst="ellipse">
            <a:avLst/>
          </a:prstGeom>
          <a:solidFill>
            <a:srgbClr val="9A78F5"/>
          </a:solidFill>
          <a:ln w="12700">
            <a:solidFill>
              <a:srgbClr val="9A78F5"/>
            </a:solidFill>
            <a:prstDash val="solid"/>
          </a:ln>
        </p:spPr>
      </p:sp>
      <p:sp>
        <p:nvSpPr>
          <p:cNvPr id="42" name="Text 39"/>
          <p:cNvSpPr txBox="1"/>
          <p:nvPr/>
        </p:nvSpPr>
        <p:spPr>
          <a:xfrm>
            <a:off x="9427464" y="2971800"/>
            <a:ext cx="2103120" cy="731520"/>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A live preview with health</a:t>
            </a:r>
            <a:endParaRPr lang="en-US" sz="1200" dirty="0"/>
          </a:p>
        </p:txBody>
      </p:sp>
      <p:sp>
        <p:nvSpPr>
          <p:cNvPr id="43" name="Shape 40"/>
          <p:cNvSpPr/>
          <p:nvPr/>
        </p:nvSpPr>
        <p:spPr>
          <a:xfrm>
            <a:off x="9226296" y="3904488"/>
            <a:ext cx="109728" cy="109728"/>
          </a:xfrm>
          <a:prstGeom prst="ellipse">
            <a:avLst/>
          </a:prstGeom>
          <a:solidFill>
            <a:srgbClr val="9A78F5"/>
          </a:solidFill>
          <a:ln w="12700">
            <a:solidFill>
              <a:srgbClr val="9A78F5"/>
            </a:solidFill>
            <a:prstDash val="solid"/>
          </a:ln>
        </p:spPr>
      </p:sp>
      <p:sp>
        <p:nvSpPr>
          <p:cNvPr id="44" name="Text 41"/>
          <p:cNvSpPr txBox="1"/>
          <p:nvPr/>
        </p:nvSpPr>
        <p:spPr>
          <a:xfrm>
            <a:off x="9427464" y="3794760"/>
            <a:ext cx="2103120" cy="731520"/>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Refine the draft in plain words</a:t>
            </a:r>
            <a:endParaRPr lang="en-US" sz="1200" dirty="0"/>
          </a:p>
        </p:txBody>
      </p:sp>
      <p:sp>
        <p:nvSpPr>
          <p:cNvPr id="45" name="Shape 42"/>
          <p:cNvSpPr/>
          <p:nvPr/>
        </p:nvSpPr>
        <p:spPr>
          <a:xfrm>
            <a:off x="9226296" y="4727448"/>
            <a:ext cx="109728" cy="109728"/>
          </a:xfrm>
          <a:prstGeom prst="ellipse">
            <a:avLst/>
          </a:prstGeom>
          <a:solidFill>
            <a:srgbClr val="9A78F5"/>
          </a:solidFill>
          <a:ln w="12700">
            <a:solidFill>
              <a:srgbClr val="9A78F5"/>
            </a:solidFill>
            <a:prstDash val="solid"/>
          </a:ln>
        </p:spPr>
      </p:sp>
      <p:sp>
        <p:nvSpPr>
          <p:cNvPr id="46" name="Text 43"/>
          <p:cNvSpPr txBox="1"/>
          <p:nvPr/>
        </p:nvSpPr>
        <p:spPr>
          <a:xfrm>
            <a:off x="9427464" y="4617720"/>
            <a:ext cx="2103120" cy="731520"/>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Create the view</a:t>
            </a:r>
            <a:endParaRPr lang="en-US" sz="1200" dirty="0"/>
          </a:p>
        </p:txBody>
      </p:sp>
      <p:sp>
        <p:nvSpPr>
          <p:cNvPr id="47" name="Text 44"/>
          <p:cNvSpPr txBox="1"/>
          <p:nvPr/>
        </p:nvSpPr>
        <p:spPr>
          <a:xfrm>
            <a:off x="548640" y="5806440"/>
            <a:ext cx="11064240" cy="365760"/>
          </a:xfrm>
          <a:prstGeom prst="rect">
            <a:avLst/>
          </a:prstGeom>
          <a:noFill/>
          <a:ln/>
        </p:spPr>
        <p:txBody>
          <a:bodyPr wrap="square" lIns="0" tIns="0" rIns="0" bIns="0" rtlCol="0" anchor="t"/>
          <a:lstStyle/>
          <a:p>
            <a:pPr indent="0" marL="0">
              <a:buNone/>
            </a:pPr>
            <a:r>
              <a:rPr lang="en-US" sz="1200" i="1" dirty="0">
                <a:solidFill>
                  <a:srgbClr val="9AA3B5"/>
                </a:solidFill>
                <a:latin typeface="Calibri" pitchFamily="34" charset="0"/>
                <a:ea typeface="Calibri" pitchFamily="34" charset="-122"/>
                <a:cs typeface="Calibri" pitchFamily="34" charset="-120"/>
              </a:rPr>
              <a:t>Then a few maps that run in production: a Cribl pipeline, a public web estate, and a map of maps over the Splunk infrastructure.</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5B8DEF"/>
                </a:solidFill>
                <a:latin typeface="Calibri" pitchFamily="34" charset="0"/>
                <a:ea typeface="Calibri" pitchFamily="34" charset="-122"/>
                <a:cs typeface="Calibri" pitchFamily="34" charset="-120"/>
              </a:rPr>
              <a:t>01</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1  ·  GENERATE</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A live map of a tenant, in a few clicks</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Tenant Home turns any tenant into a structured topology: a root aggregate, one live aggregate per group, any hierarchy you like — then save it as a view.</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GENERATE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Tenant Home — the topology icon</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a01_tenant_home.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7124200" y="1750176"/>
            <a:ext cx="274320" cy="274320"/>
          </a:xfrm>
          <a:prstGeom prst="ellipse">
            <a:avLst/>
          </a:prstGeom>
          <a:solidFill>
            <a:srgbClr val="5B8DEF"/>
          </a:solidFill>
          <a:ln w="12700">
            <a:solidFill>
              <a:srgbClr val="FFFFFF"/>
            </a:solidFill>
            <a:prstDash val="solid"/>
          </a:ln>
        </p:spPr>
      </p:sp>
      <p:sp>
        <p:nvSpPr>
          <p:cNvPr id="10" name="Text 6"/>
          <p:cNvSpPr txBox="1"/>
          <p:nvPr/>
        </p:nvSpPr>
        <p:spPr>
          <a:xfrm>
            <a:off x="7124200" y="175017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929616" y="2157472"/>
            <a:ext cx="274320" cy="274320"/>
          </a:xfrm>
          <a:prstGeom prst="ellipse">
            <a:avLst/>
          </a:prstGeom>
          <a:solidFill>
            <a:srgbClr val="E0A040"/>
          </a:solidFill>
          <a:ln w="12700">
            <a:solidFill>
              <a:srgbClr val="FFFFFF"/>
            </a:solidFill>
            <a:prstDash val="solid"/>
          </a:ln>
        </p:spPr>
      </p:sp>
      <p:sp>
        <p:nvSpPr>
          <p:cNvPr id="12" name="Text 8"/>
          <p:cNvSpPr txBox="1"/>
          <p:nvPr/>
        </p:nvSpPr>
        <p:spPr>
          <a:xfrm>
            <a:off x="929616" y="215747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8092440" y="1426464"/>
            <a:ext cx="274320" cy="274320"/>
          </a:xfrm>
          <a:prstGeom prst="ellipse">
            <a:avLst/>
          </a:prstGeom>
          <a:solidFill>
            <a:srgbClr val="5B8DEF"/>
          </a:solidFill>
          <a:ln w="12700">
            <a:solidFill>
              <a:srgbClr val="FFFFFF"/>
            </a:solidFill>
            <a:prstDash val="solid"/>
          </a:ln>
        </p:spPr>
      </p:sp>
      <p:sp>
        <p:nvSpPr>
          <p:cNvPr id="14" name="Text 10"/>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5" name="Text 11"/>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Open the tenant topology</a:t>
            </a:r>
            <a:endParaRPr lang="en-US" sz="1250" dirty="0"/>
          </a:p>
        </p:txBody>
      </p:sp>
      <p:sp>
        <p:nvSpPr>
          <p:cNvPr id="16" name="Text 12"/>
          <p:cNvSpPr txBox="1"/>
          <p:nvPr/>
        </p:nvSpPr>
        <p:spPr>
          <a:xfrm>
            <a:off x="8476488" y="170992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icon at the top right of Tenant Home generates a topology of the component you are looking at.</a:t>
            </a:r>
            <a:endParaRPr lang="en-US" sz="1050" dirty="0"/>
          </a:p>
        </p:txBody>
      </p:sp>
      <p:sp>
        <p:nvSpPr>
          <p:cNvPr id="17" name="Shape 13"/>
          <p:cNvSpPr/>
          <p:nvPr/>
        </p:nvSpPr>
        <p:spPr>
          <a:xfrm>
            <a:off x="8092440" y="2478024"/>
            <a:ext cx="274320" cy="274320"/>
          </a:xfrm>
          <a:prstGeom prst="ellipse">
            <a:avLst/>
          </a:prstGeom>
          <a:solidFill>
            <a:srgbClr val="E0A040"/>
          </a:solidFill>
          <a:ln w="12700">
            <a:solidFill>
              <a:srgbClr val="FFFFFF"/>
            </a:solidFill>
            <a:prstDash val="solid"/>
          </a:ln>
        </p:spPr>
      </p:sp>
      <p:sp>
        <p:nvSpPr>
          <p:cNvPr id="18" name="Text 14"/>
          <p:cNvSpPr txBox="1"/>
          <p:nvPr/>
        </p:nvSpPr>
        <p:spPr>
          <a:xfrm>
            <a:off x="8092440" y="2478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9" name="Text 15"/>
          <p:cNvSpPr txBox="1"/>
          <p:nvPr/>
        </p:nvSpPr>
        <p:spPr>
          <a:xfrm>
            <a:off x="8476488" y="24688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component in view</a:t>
            </a:r>
            <a:endParaRPr lang="en-US" sz="1250" dirty="0"/>
          </a:p>
        </p:txBody>
      </p:sp>
      <p:sp>
        <p:nvSpPr>
          <p:cNvPr id="20" name="Text 16"/>
          <p:cNvSpPr txBox="1"/>
          <p:nvPr/>
        </p:nvSpPr>
        <p:spPr>
          <a:xfrm>
            <a:off x="8476488" y="276148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Here the data sources (DSM) of a SecOps tenant. The same works for DHM, MHM, FLX, WLK, FQM and VOL.</a:t>
            </a:r>
            <a:endParaRPr lang="en-US" sz="1050" dirty="0"/>
          </a:p>
        </p:txBody>
      </p:sp>
      <p:sp>
        <p:nvSpPr>
          <p:cNvPr id="21" name="Shape 17"/>
          <p:cNvSpPr/>
          <p:nvPr/>
        </p:nvSpPr>
        <p:spPr>
          <a:xfrm>
            <a:off x="8092440" y="4572000"/>
            <a:ext cx="3547872" cy="1645920"/>
          </a:xfrm>
          <a:prstGeom prst="roundRect">
            <a:avLst>
              <a:gd name="adj" fmla="val 4444"/>
            </a:avLst>
          </a:prstGeom>
          <a:solidFill>
            <a:srgbClr val="1F242F"/>
          </a:solidFill>
          <a:ln w="9525">
            <a:solidFill>
              <a:srgbClr val="2A3140"/>
            </a:solidFill>
            <a:prstDash val="solid"/>
          </a:ln>
        </p:spPr>
      </p:sp>
      <p:sp>
        <p:nvSpPr>
          <p:cNvPr id="22" name="Text 18"/>
          <p:cNvSpPr txBox="1"/>
          <p:nvPr/>
        </p:nvSpPr>
        <p:spPr>
          <a:xfrm>
            <a:off x="8275320" y="4709160"/>
            <a:ext cx="31821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Nothing to prepare</a:t>
            </a:r>
            <a:endParaRPr lang="en-US" sz="1150" dirty="0"/>
          </a:p>
        </p:txBody>
      </p:sp>
      <p:sp>
        <p:nvSpPr>
          <p:cNvPr id="23" name="Text 19"/>
          <p:cNvSpPr txBox="1"/>
          <p:nvPr/>
        </p:nvSpPr>
        <p:spPr>
          <a:xfrm>
            <a:off x="8275320" y="5029200"/>
            <a:ext cx="3182112" cy="107899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 view to create, no node to place: the tenant already carries the structure — indexes, tags, priorities, labels. The generated map is temporary until you save it.</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GENERATE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default map — one aggregate per index</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a02_default_by_index.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3313786" y="1698338"/>
            <a:ext cx="274320" cy="274320"/>
          </a:xfrm>
          <a:prstGeom prst="ellipse">
            <a:avLst/>
          </a:prstGeom>
          <a:solidFill>
            <a:srgbClr val="5B8DEF"/>
          </a:solidFill>
          <a:ln w="12700">
            <a:solidFill>
              <a:srgbClr val="FFFFFF"/>
            </a:solidFill>
            <a:prstDash val="solid"/>
          </a:ln>
        </p:spPr>
      </p:sp>
      <p:sp>
        <p:nvSpPr>
          <p:cNvPr id="10" name="Text 6"/>
          <p:cNvSpPr txBox="1"/>
          <p:nvPr/>
        </p:nvSpPr>
        <p:spPr>
          <a:xfrm>
            <a:off x="3313786" y="169833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4363956" y="1839040"/>
            <a:ext cx="274320" cy="274320"/>
          </a:xfrm>
          <a:prstGeom prst="ellipse">
            <a:avLst/>
          </a:prstGeom>
          <a:solidFill>
            <a:srgbClr val="E0A040"/>
          </a:solidFill>
          <a:ln w="12700">
            <a:solidFill>
              <a:srgbClr val="FFFFFF"/>
            </a:solidFill>
            <a:prstDash val="solid"/>
          </a:ln>
        </p:spPr>
      </p:sp>
      <p:sp>
        <p:nvSpPr>
          <p:cNvPr id="12" name="Text 8"/>
          <p:cNvSpPr txBox="1"/>
          <p:nvPr/>
        </p:nvSpPr>
        <p:spPr>
          <a:xfrm>
            <a:off x="4363956" y="183904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5477988" y="1990851"/>
            <a:ext cx="274320" cy="274320"/>
          </a:xfrm>
          <a:prstGeom prst="ellipse">
            <a:avLst/>
          </a:prstGeom>
          <a:solidFill>
            <a:srgbClr val="3DBE7A"/>
          </a:solidFill>
          <a:ln w="12700">
            <a:solidFill>
              <a:srgbClr val="FFFFFF"/>
            </a:solidFill>
            <a:prstDash val="solid"/>
          </a:ln>
        </p:spPr>
      </p:sp>
      <p:sp>
        <p:nvSpPr>
          <p:cNvPr id="14" name="Text 10"/>
          <p:cNvSpPr txBox="1"/>
          <p:nvPr/>
        </p:nvSpPr>
        <p:spPr>
          <a:xfrm>
            <a:off x="5477988" y="199085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2731935" y="2009364"/>
            <a:ext cx="274320" cy="274320"/>
          </a:xfrm>
          <a:prstGeom prst="ellipse">
            <a:avLst/>
          </a:prstGeom>
          <a:solidFill>
            <a:srgbClr val="9A78F5"/>
          </a:solidFill>
          <a:ln w="12700">
            <a:solidFill>
              <a:srgbClr val="FFFFFF"/>
            </a:solidFill>
            <a:prstDash val="solid"/>
          </a:ln>
        </p:spPr>
      </p:sp>
      <p:sp>
        <p:nvSpPr>
          <p:cNvPr id="16" name="Text 12"/>
          <p:cNvSpPr txBox="1"/>
          <p:nvPr/>
        </p:nvSpPr>
        <p:spPr>
          <a:xfrm>
            <a:off x="2731935" y="20093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730935" y="3501547"/>
            <a:ext cx="274320" cy="274320"/>
          </a:xfrm>
          <a:prstGeom prst="ellipse">
            <a:avLst/>
          </a:prstGeom>
          <a:solidFill>
            <a:srgbClr val="E05555"/>
          </a:solidFill>
          <a:ln w="12700">
            <a:solidFill>
              <a:srgbClr val="FFFFFF"/>
            </a:solidFill>
            <a:prstDash val="solid"/>
          </a:ln>
        </p:spPr>
      </p:sp>
      <p:sp>
        <p:nvSpPr>
          <p:cNvPr id="18" name="Text 14"/>
          <p:cNvSpPr txBox="1"/>
          <p:nvPr/>
        </p:nvSpPr>
        <p:spPr>
          <a:xfrm>
            <a:off x="730935" y="350154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6755221" y="1839040"/>
            <a:ext cx="274320" cy="274320"/>
          </a:xfrm>
          <a:prstGeom prst="ellipse">
            <a:avLst/>
          </a:prstGeom>
          <a:solidFill>
            <a:srgbClr val="2FB8B0"/>
          </a:solidFill>
          <a:ln w="12700">
            <a:solidFill>
              <a:srgbClr val="FFFFFF"/>
            </a:solidFill>
            <a:prstDash val="solid"/>
          </a:ln>
        </p:spPr>
      </p:sp>
      <p:sp>
        <p:nvSpPr>
          <p:cNvPr id="20" name="Text 16"/>
          <p:cNvSpPr txBox="1"/>
          <p:nvPr/>
        </p:nvSpPr>
        <p:spPr>
          <a:xfrm>
            <a:off x="6755221" y="183904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1" name="Shape 17"/>
          <p:cNvSpPr/>
          <p:nvPr/>
        </p:nvSpPr>
        <p:spPr>
          <a:xfrm>
            <a:off x="8092440" y="1426464"/>
            <a:ext cx="274320" cy="274320"/>
          </a:xfrm>
          <a:prstGeom prst="ellipse">
            <a:avLst/>
          </a:prstGeom>
          <a:solidFill>
            <a:srgbClr val="5B8DEF"/>
          </a:solidFill>
          <a:ln w="12700">
            <a:solidFill>
              <a:srgbClr val="FFFFFF"/>
            </a:solidFill>
            <a:prstDash val="solid"/>
          </a:ln>
        </p:spPr>
      </p:sp>
      <p:sp>
        <p:nvSpPr>
          <p:cNvPr id="22" name="Text 18"/>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3" name="Text 19"/>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Temporary topology</a:t>
            </a:r>
            <a:endParaRPr lang="en-US" sz="1250" dirty="0"/>
          </a:p>
        </p:txBody>
      </p:sp>
      <p:sp>
        <p:nvSpPr>
          <p:cNvPr id="24" name="Text 20"/>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Nothing is saved yet; the banner says how many entities are represented.</a:t>
            </a:r>
            <a:endParaRPr lang="en-US" sz="1050" dirty="0"/>
          </a:p>
        </p:txBody>
      </p:sp>
      <p:sp>
        <p:nvSpPr>
          <p:cNvPr id="25" name="Shape 21"/>
          <p:cNvSpPr/>
          <p:nvPr/>
        </p:nvSpPr>
        <p:spPr>
          <a:xfrm>
            <a:off x="8092440" y="2221992"/>
            <a:ext cx="274320" cy="274320"/>
          </a:xfrm>
          <a:prstGeom prst="ellipse">
            <a:avLst/>
          </a:prstGeom>
          <a:solidFill>
            <a:srgbClr val="E0A040"/>
          </a:solidFill>
          <a:ln w="12700">
            <a:solidFill>
              <a:srgbClr val="FFFFFF"/>
            </a:solidFill>
            <a:prstDash val="solid"/>
          </a:ln>
        </p:spPr>
      </p:sp>
      <p:sp>
        <p:nvSpPr>
          <p:cNvPr id="26" name="Text 22"/>
          <p:cNvSpPr txBox="1"/>
          <p:nvPr/>
        </p:nvSpPr>
        <p:spPr>
          <a:xfrm>
            <a:off x="8092440" y="22219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7" name="Text 23"/>
          <p:cNvSpPr txBox="1"/>
          <p:nvPr/>
        </p:nvSpPr>
        <p:spPr>
          <a:xfrm>
            <a:off x="8476488" y="2212848"/>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Hierarchy</a:t>
            </a:r>
            <a:endParaRPr lang="en-US" sz="1250" dirty="0"/>
          </a:p>
        </p:txBody>
      </p:sp>
      <p:sp>
        <p:nvSpPr>
          <p:cNvPr id="28" name="Text 24"/>
          <p:cNvSpPr txBox="1"/>
          <p:nvPr/>
        </p:nvSpPr>
        <p:spPr>
          <a:xfrm>
            <a:off x="8476488" y="2505456"/>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Default for DSM is per index — change it with one selector.</a:t>
            </a:r>
            <a:endParaRPr lang="en-US" sz="1050" dirty="0"/>
          </a:p>
        </p:txBody>
      </p:sp>
      <p:sp>
        <p:nvSpPr>
          <p:cNvPr id="29" name="Shape 25"/>
          <p:cNvSpPr/>
          <p:nvPr/>
        </p:nvSpPr>
        <p:spPr>
          <a:xfrm>
            <a:off x="8092440" y="3017520"/>
            <a:ext cx="274320" cy="274320"/>
          </a:xfrm>
          <a:prstGeom prst="ellipse">
            <a:avLst/>
          </a:prstGeom>
          <a:solidFill>
            <a:srgbClr val="3DBE7A"/>
          </a:solidFill>
          <a:ln w="12700">
            <a:solidFill>
              <a:srgbClr val="FFFFFF"/>
            </a:solidFill>
            <a:prstDash val="solid"/>
          </a:ln>
        </p:spPr>
      </p:sp>
      <p:sp>
        <p:nvSpPr>
          <p:cNvPr id="30" name="Text 26"/>
          <p:cNvSpPr txBox="1"/>
          <p:nvPr/>
        </p:nvSpPr>
        <p:spPr>
          <a:xfrm>
            <a:off x="8092440" y="301752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1" name="Text 27"/>
          <p:cNvSpPr txBox="1"/>
          <p:nvPr/>
        </p:nvSpPr>
        <p:spPr>
          <a:xfrm>
            <a:off x="8476488" y="3008376"/>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Include entities · Entity limit</a:t>
            </a:r>
            <a:endParaRPr lang="en-US" sz="1250" dirty="0"/>
          </a:p>
        </p:txBody>
      </p:sp>
      <p:sp>
        <p:nvSpPr>
          <p:cNvPr id="32" name="Text 28"/>
          <p:cNvSpPr txBox="1"/>
          <p:nvPr/>
        </p:nvSpPr>
        <p:spPr>
          <a:xfrm>
            <a:off x="8476488" y="3300984"/>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Aggregates only by default; entity nodes on demand, within a limit.</a:t>
            </a:r>
            <a:endParaRPr lang="en-US" sz="1050" dirty="0"/>
          </a:p>
        </p:txBody>
      </p:sp>
      <p:sp>
        <p:nvSpPr>
          <p:cNvPr id="33" name="Shape 29"/>
          <p:cNvSpPr/>
          <p:nvPr/>
        </p:nvSpPr>
        <p:spPr>
          <a:xfrm>
            <a:off x="8092440" y="3813048"/>
            <a:ext cx="274320" cy="274320"/>
          </a:xfrm>
          <a:prstGeom prst="ellipse">
            <a:avLst/>
          </a:prstGeom>
          <a:solidFill>
            <a:srgbClr val="9A78F5"/>
          </a:solidFill>
          <a:ln w="12700">
            <a:solidFill>
              <a:srgbClr val="FFFFFF"/>
            </a:solidFill>
            <a:prstDash val="solid"/>
          </a:ln>
        </p:spPr>
      </p:sp>
      <p:sp>
        <p:nvSpPr>
          <p:cNvPr id="34" name="Text 30"/>
          <p:cNvSpPr txBox="1"/>
          <p:nvPr/>
        </p:nvSpPr>
        <p:spPr>
          <a:xfrm>
            <a:off x="8092440" y="381304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5" name="Text 31"/>
          <p:cNvSpPr txBox="1"/>
          <p:nvPr/>
        </p:nvSpPr>
        <p:spPr>
          <a:xfrm>
            <a:off x="8476488" y="3803904"/>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Condition</a:t>
            </a:r>
            <a:endParaRPr lang="en-US" sz="1250" dirty="0"/>
          </a:p>
        </p:txBody>
      </p:sp>
      <p:sp>
        <p:nvSpPr>
          <p:cNvPr id="36" name="Text 32"/>
          <p:cNvSpPr txBox="1"/>
          <p:nvPr/>
        </p:nvSpPr>
        <p:spPr>
          <a:xfrm>
            <a:off x="8476488" y="4096512"/>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 optional filter applied to every generated aggregate.</a:t>
            </a:r>
            <a:endParaRPr lang="en-US" sz="1050" dirty="0"/>
          </a:p>
        </p:txBody>
      </p:sp>
      <p:sp>
        <p:nvSpPr>
          <p:cNvPr id="37" name="Shape 33"/>
          <p:cNvSpPr/>
          <p:nvPr/>
        </p:nvSpPr>
        <p:spPr>
          <a:xfrm>
            <a:off x="8092440" y="4608576"/>
            <a:ext cx="274320" cy="274320"/>
          </a:xfrm>
          <a:prstGeom prst="ellipse">
            <a:avLst/>
          </a:prstGeom>
          <a:solidFill>
            <a:srgbClr val="E05555"/>
          </a:solidFill>
          <a:ln w="12700">
            <a:solidFill>
              <a:srgbClr val="FFFFFF"/>
            </a:solidFill>
            <a:prstDash val="solid"/>
          </a:ln>
        </p:spPr>
      </p:sp>
      <p:sp>
        <p:nvSpPr>
          <p:cNvPr id="38" name="Text 34"/>
          <p:cNvSpPr txBox="1"/>
          <p:nvPr/>
        </p:nvSpPr>
        <p:spPr>
          <a:xfrm>
            <a:off x="8092440" y="460857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9" name="Text 35"/>
          <p:cNvSpPr txBox="1"/>
          <p:nvPr/>
        </p:nvSpPr>
        <p:spPr>
          <a:xfrm>
            <a:off x="8476488" y="4599432"/>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Root aggregate</a:t>
            </a:r>
            <a:endParaRPr lang="en-US" sz="1250" dirty="0"/>
          </a:p>
        </p:txBody>
      </p:sp>
      <p:sp>
        <p:nvSpPr>
          <p:cNvPr id="40" name="Text 36"/>
          <p:cNvSpPr txBox="1"/>
          <p:nvPr/>
        </p:nvSpPr>
        <p:spPr>
          <a:xfrm>
            <a:off x="8476488" y="4892040"/>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tenant itself, with its live healthy percentage.</a:t>
            </a:r>
            <a:endParaRPr lang="en-US" sz="1050" dirty="0"/>
          </a:p>
        </p:txBody>
      </p:sp>
      <p:sp>
        <p:nvSpPr>
          <p:cNvPr id="41" name="Shape 37"/>
          <p:cNvSpPr/>
          <p:nvPr/>
        </p:nvSpPr>
        <p:spPr>
          <a:xfrm>
            <a:off x="8092440" y="5404104"/>
            <a:ext cx="274320" cy="274320"/>
          </a:xfrm>
          <a:prstGeom prst="ellipse">
            <a:avLst/>
          </a:prstGeom>
          <a:solidFill>
            <a:srgbClr val="2FB8B0"/>
          </a:solidFill>
          <a:ln w="12700">
            <a:solidFill>
              <a:srgbClr val="FFFFFF"/>
            </a:solidFill>
            <a:prstDash val="solid"/>
          </a:ln>
        </p:spPr>
      </p:sp>
      <p:sp>
        <p:nvSpPr>
          <p:cNvPr id="42" name="Text 38"/>
          <p:cNvSpPr txBox="1"/>
          <p:nvPr/>
        </p:nvSpPr>
        <p:spPr>
          <a:xfrm>
            <a:off x="8092440" y="54041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3" name="Text 39"/>
          <p:cNvSpPr txBox="1"/>
          <p:nvPr/>
        </p:nvSpPr>
        <p:spPr>
          <a:xfrm>
            <a:off x="8476488" y="53949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Save as topology view</a:t>
            </a:r>
            <a:endParaRPr lang="en-US" sz="1250" dirty="0"/>
          </a:p>
        </p:txBody>
      </p:sp>
      <p:sp>
        <p:nvSpPr>
          <p:cNvPr id="44" name="Text 40"/>
          <p:cNvSpPr txBox="1"/>
          <p:nvPr/>
        </p:nvSpPr>
        <p:spPr>
          <a:xfrm>
            <a:off x="8476488" y="568756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Freezes membership and layout; health stays live.</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GENERATE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Hierarchy — presets, or your own sequence of fields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4166730"/>
          </a:xfrm>
          <a:prstGeom prst="roundRect">
            <a:avLst>
              <a:gd name="adj" fmla="val 1097"/>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a03z_hierarchy_menu.jpg">    </p:cNvPr>
          <p:cNvPicPr>
            <a:picLocks noChangeAspect="1"/>
          </p:cNvPicPr>
          <p:nvPr/>
        </p:nvPicPr>
        <p:blipFill>
          <a:blip r:embed="rId1"/>
          <a:stretch>
            <a:fillRect/>
          </a:stretch>
        </p:blipFill>
        <p:spPr>
          <a:xfrm>
            <a:off x="612648" y="1435608"/>
            <a:ext cx="7095744" cy="4038714"/>
          </a:xfrm>
          <a:prstGeom prst="rect">
            <a:avLst/>
          </a:prstGeom>
        </p:spPr>
      </p:pic>
      <p:sp>
        <p:nvSpPr>
          <p:cNvPr id="9" name="Shape 5"/>
          <p:cNvSpPr/>
          <p:nvPr/>
        </p:nvSpPr>
        <p:spPr>
          <a:xfrm>
            <a:off x="3633094" y="2598914"/>
            <a:ext cx="274320" cy="274320"/>
          </a:xfrm>
          <a:prstGeom prst="ellipse">
            <a:avLst/>
          </a:prstGeom>
          <a:solidFill>
            <a:srgbClr val="5B8DEF"/>
          </a:solidFill>
          <a:ln w="12700">
            <a:solidFill>
              <a:srgbClr val="FFFFFF"/>
            </a:solidFill>
            <a:prstDash val="solid"/>
          </a:ln>
        </p:spPr>
      </p:sp>
      <p:sp>
        <p:nvSpPr>
          <p:cNvPr id="10" name="Text 6"/>
          <p:cNvSpPr txBox="1"/>
          <p:nvPr/>
        </p:nvSpPr>
        <p:spPr>
          <a:xfrm>
            <a:off x="3633094" y="259891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3633094" y="3842838"/>
            <a:ext cx="274320" cy="274320"/>
          </a:xfrm>
          <a:prstGeom prst="ellipse">
            <a:avLst/>
          </a:prstGeom>
          <a:solidFill>
            <a:srgbClr val="E0A040"/>
          </a:solidFill>
          <a:ln w="12700">
            <a:solidFill>
              <a:srgbClr val="FFFFFF"/>
            </a:solidFill>
            <a:prstDash val="solid"/>
          </a:ln>
        </p:spPr>
      </p:sp>
      <p:sp>
        <p:nvSpPr>
          <p:cNvPr id="12" name="Text 8"/>
          <p:cNvSpPr txBox="1"/>
          <p:nvPr/>
        </p:nvSpPr>
        <p:spPr>
          <a:xfrm>
            <a:off x="3633094" y="384283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3633094" y="4480955"/>
            <a:ext cx="274320" cy="274320"/>
          </a:xfrm>
          <a:prstGeom prst="ellipse">
            <a:avLst/>
          </a:prstGeom>
          <a:solidFill>
            <a:srgbClr val="3DBE7A"/>
          </a:solidFill>
          <a:ln w="12700">
            <a:solidFill>
              <a:srgbClr val="FFFFFF"/>
            </a:solidFill>
            <a:prstDash val="solid"/>
          </a:ln>
        </p:spPr>
      </p:sp>
      <p:sp>
        <p:nvSpPr>
          <p:cNvPr id="14" name="Text 10"/>
          <p:cNvSpPr txBox="1"/>
          <p:nvPr/>
        </p:nvSpPr>
        <p:spPr>
          <a:xfrm>
            <a:off x="3633094" y="448095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8092440" y="1426464"/>
            <a:ext cx="274320" cy="274320"/>
          </a:xfrm>
          <a:prstGeom prst="ellipse">
            <a:avLst/>
          </a:prstGeom>
          <a:solidFill>
            <a:srgbClr val="5B8DEF"/>
          </a:solidFill>
          <a:ln w="12700">
            <a:solidFill>
              <a:srgbClr val="FFFFFF"/>
            </a:solidFill>
            <a:prstDash val="solid"/>
          </a:ln>
        </p:spPr>
      </p:sp>
      <p:sp>
        <p:nvSpPr>
          <p:cNvPr id="16" name="Text 12"/>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7" name="Text 13"/>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Presets</a:t>
            </a:r>
            <a:endParaRPr lang="en-US" sz="1250" dirty="0"/>
          </a:p>
        </p:txBody>
      </p:sp>
      <p:sp>
        <p:nvSpPr>
          <p:cNvPr id="18" name="Text 14"/>
          <p:cNvSpPr txBox="1"/>
          <p:nvPr/>
        </p:nvSpPr>
        <p:spPr>
          <a:xfrm>
            <a:off x="8476488" y="1709928"/>
            <a:ext cx="3163824"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Default, tenant only, index, state, priority, sourcetype, tags, labels, anomaly reason — the groupings of Tenant Home.</a:t>
            </a:r>
            <a:endParaRPr lang="en-US" sz="1050" dirty="0"/>
          </a:p>
        </p:txBody>
      </p:sp>
      <p:sp>
        <p:nvSpPr>
          <p:cNvPr id="19" name="Shape 15"/>
          <p:cNvSpPr/>
          <p:nvPr/>
        </p:nvSpPr>
        <p:spPr>
          <a:xfrm>
            <a:off x="8092440" y="2478024"/>
            <a:ext cx="274320" cy="274320"/>
          </a:xfrm>
          <a:prstGeom prst="ellipse">
            <a:avLst/>
          </a:prstGeom>
          <a:solidFill>
            <a:srgbClr val="E0A040"/>
          </a:solidFill>
          <a:ln w="12700">
            <a:solidFill>
              <a:srgbClr val="FFFFFF"/>
            </a:solidFill>
            <a:prstDash val="solid"/>
          </a:ln>
        </p:spPr>
      </p:sp>
      <p:sp>
        <p:nvSpPr>
          <p:cNvPr id="20" name="Text 16"/>
          <p:cNvSpPr txBox="1"/>
          <p:nvPr/>
        </p:nvSpPr>
        <p:spPr>
          <a:xfrm>
            <a:off x="8092440" y="2478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1" name="Text 17"/>
          <p:cNvSpPr txBox="1"/>
          <p:nvPr/>
        </p:nvSpPr>
        <p:spPr>
          <a:xfrm>
            <a:off x="8476488" y="24688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Tags</a:t>
            </a:r>
            <a:endParaRPr lang="en-US" sz="1250" dirty="0"/>
          </a:p>
        </p:txBody>
      </p:sp>
      <p:sp>
        <p:nvSpPr>
          <p:cNvPr id="22" name="Text 18"/>
          <p:cNvSpPr txBox="1"/>
          <p:nvPr/>
        </p:nvSpPr>
        <p:spPr>
          <a:xfrm>
            <a:off x="8476488" y="276148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aggregate per tag value — the ownership view as a map.</a:t>
            </a:r>
            <a:endParaRPr lang="en-US" sz="1050" dirty="0"/>
          </a:p>
        </p:txBody>
      </p:sp>
      <p:sp>
        <p:nvSpPr>
          <p:cNvPr id="23" name="Shape 19"/>
          <p:cNvSpPr/>
          <p:nvPr/>
        </p:nvSpPr>
        <p:spPr>
          <a:xfrm>
            <a:off x="8092440" y="3346704"/>
            <a:ext cx="274320" cy="274320"/>
          </a:xfrm>
          <a:prstGeom prst="ellipse">
            <a:avLst/>
          </a:prstGeom>
          <a:solidFill>
            <a:srgbClr val="3DBE7A"/>
          </a:solidFill>
          <a:ln w="12700">
            <a:solidFill>
              <a:srgbClr val="FFFFFF"/>
            </a:solidFill>
            <a:prstDash val="solid"/>
          </a:ln>
        </p:spPr>
      </p:sp>
      <p:sp>
        <p:nvSpPr>
          <p:cNvPr id="24" name="Text 20"/>
          <p:cNvSpPr txBox="1"/>
          <p:nvPr/>
        </p:nvSpPr>
        <p:spPr>
          <a:xfrm>
            <a:off x="8092440" y="3346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5" name="Text 21"/>
          <p:cNvSpPr txBox="1"/>
          <p:nvPr/>
        </p:nvSpPr>
        <p:spPr>
          <a:xfrm>
            <a:off x="8476488" y="33375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Custom…</a:t>
            </a:r>
            <a:endParaRPr lang="en-US" sz="1250" dirty="0"/>
          </a:p>
        </p:txBody>
      </p:sp>
      <p:sp>
        <p:nvSpPr>
          <p:cNvPr id="26" name="Text 22"/>
          <p:cNvSpPr txBox="1"/>
          <p:nvPr/>
        </p:nvSpPr>
        <p:spPr>
          <a:xfrm>
            <a:off x="8476488" y="363016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Any sequence of entity fields, from top to bottom beneath the root.</a:t>
            </a:r>
            <a:endParaRPr lang="en-US" sz="1050" dirty="0"/>
          </a:p>
        </p:txBody>
      </p:sp>
      <p:sp>
        <p:nvSpPr>
          <p:cNvPr id="27" name="Shape 23"/>
          <p:cNvSpPr/>
          <p:nvPr/>
        </p:nvSpPr>
        <p:spPr>
          <a:xfrm>
            <a:off x="8092440" y="4572000"/>
            <a:ext cx="3547872" cy="1645920"/>
          </a:xfrm>
          <a:prstGeom prst="roundRect">
            <a:avLst>
              <a:gd name="adj" fmla="val 4444"/>
            </a:avLst>
          </a:prstGeom>
          <a:solidFill>
            <a:srgbClr val="1F242F"/>
          </a:solidFill>
          <a:ln w="9525">
            <a:solidFill>
              <a:srgbClr val="2A3140"/>
            </a:solidFill>
            <a:prstDash val="solid"/>
          </a:ln>
        </p:spPr>
      </p:sp>
      <p:sp>
        <p:nvSpPr>
          <p:cNvPr id="28" name="Text 24"/>
          <p:cNvSpPr txBox="1"/>
          <p:nvPr/>
        </p:nvSpPr>
        <p:spPr>
          <a:xfrm>
            <a:off x="8275320" y="4709160"/>
            <a:ext cx="31821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Per component</a:t>
            </a:r>
            <a:endParaRPr lang="en-US" sz="1150" dirty="0"/>
          </a:p>
        </p:txBody>
      </p:sp>
      <p:sp>
        <p:nvSpPr>
          <p:cNvPr id="29" name="Text 25"/>
          <p:cNvSpPr txBox="1"/>
          <p:nvPr/>
        </p:nvSpPr>
        <p:spPr>
          <a:xfrm>
            <a:off x="8275320" y="5029200"/>
            <a:ext cx="3182112" cy="107899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FLX offers group and subgroup, WLK overgroup and subgroup, FQM datamodel, VOL licence pool and detection direction — the presets follow the component.</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GENERATE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Custom hierarchy — any entity field, level by level</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3635474" cy="4892040"/>
          </a:xfrm>
          <a:prstGeom prst="roundRect">
            <a:avLst>
              <a:gd name="adj" fmla="val 1258"/>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a04_custom_fields.jpg">    </p:cNvPr>
          <p:cNvPicPr>
            <a:picLocks noChangeAspect="1"/>
          </p:cNvPicPr>
          <p:nvPr/>
        </p:nvPicPr>
        <p:blipFill>
          <a:blip r:embed="rId1"/>
          <a:stretch>
            <a:fillRect/>
          </a:stretch>
        </p:blipFill>
        <p:spPr>
          <a:xfrm>
            <a:off x="612648" y="1435608"/>
            <a:ext cx="3507458" cy="4764024"/>
          </a:xfrm>
          <a:prstGeom prst="rect">
            <a:avLst/>
          </a:prstGeom>
        </p:spPr>
      </p:pic>
      <p:sp>
        <p:nvSpPr>
          <p:cNvPr id="9" name="Shape 5"/>
          <p:cNvSpPr/>
          <p:nvPr/>
        </p:nvSpPr>
        <p:spPr>
          <a:xfrm>
            <a:off x="3825110" y="2203613"/>
            <a:ext cx="274320" cy="274320"/>
          </a:xfrm>
          <a:prstGeom prst="ellipse">
            <a:avLst/>
          </a:prstGeom>
          <a:solidFill>
            <a:srgbClr val="5B8DEF"/>
          </a:solidFill>
          <a:ln w="12700">
            <a:solidFill>
              <a:srgbClr val="FFFFFF"/>
            </a:solidFill>
            <a:prstDash val="solid"/>
          </a:ln>
        </p:spPr>
      </p:sp>
      <p:sp>
        <p:nvSpPr>
          <p:cNvPr id="10" name="Text 6"/>
          <p:cNvSpPr txBox="1"/>
          <p:nvPr/>
        </p:nvSpPr>
        <p:spPr>
          <a:xfrm>
            <a:off x="3825110" y="220361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3860185" y="2965856"/>
            <a:ext cx="274320" cy="274320"/>
          </a:xfrm>
          <a:prstGeom prst="ellipse">
            <a:avLst/>
          </a:prstGeom>
          <a:solidFill>
            <a:srgbClr val="E0A040"/>
          </a:solidFill>
          <a:ln w="12700">
            <a:solidFill>
              <a:srgbClr val="FFFFFF"/>
            </a:solidFill>
            <a:prstDash val="solid"/>
          </a:ln>
        </p:spPr>
      </p:sp>
      <p:sp>
        <p:nvSpPr>
          <p:cNvPr id="12" name="Text 8"/>
          <p:cNvSpPr txBox="1"/>
          <p:nvPr/>
        </p:nvSpPr>
        <p:spPr>
          <a:xfrm>
            <a:off x="3860185" y="29658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4458434" y="1371600"/>
            <a:ext cx="6030860" cy="2743200"/>
          </a:xfrm>
          <a:prstGeom prst="roundRect">
            <a:avLst>
              <a:gd name="adj" fmla="val 1667"/>
            </a:avLst>
          </a:prstGeom>
          <a:solidFill>
            <a:srgbClr val="1F242F"/>
          </a:solidFill>
          <a:ln w="9525">
            <a:solidFill>
              <a:srgbClr val="2A3140"/>
            </a:solidFill>
            <a:prstDash val="solid"/>
          </a:ln>
        </p:spPr>
      </p:sp>
      <p:pic>
        <p:nvPicPr>
          <p:cNvPr id="14" name="Image 1" descr="/private/tmp/claude-501/-Users-guilhem-DocsOffsync-trackme-limited-trackme-app--claude-worktrees-epic-gagarin-82d13a/9ec03285-0a2f-45a5-b2f6-367d48201f3e/scratchpad/deck_topo/img/a05_custom_tags.jpg">    </p:cNvPr>
          <p:cNvPicPr>
            <a:picLocks noChangeAspect="1"/>
          </p:cNvPicPr>
          <p:nvPr/>
        </p:nvPicPr>
        <p:blipFill>
          <a:blip r:embed="rId2"/>
          <a:stretch>
            <a:fillRect/>
          </a:stretch>
        </p:blipFill>
        <p:spPr>
          <a:xfrm>
            <a:off x="4522442" y="1435608"/>
            <a:ext cx="5902844" cy="2615184"/>
          </a:xfrm>
          <a:prstGeom prst="rect">
            <a:avLst/>
          </a:prstGeom>
        </p:spPr>
      </p:pic>
      <p:sp>
        <p:nvSpPr>
          <p:cNvPr id="15" name="Shape 10"/>
          <p:cNvSpPr/>
          <p:nvPr/>
        </p:nvSpPr>
        <p:spPr>
          <a:xfrm>
            <a:off x="10140555" y="2810024"/>
            <a:ext cx="274320" cy="274320"/>
          </a:xfrm>
          <a:prstGeom prst="ellipse">
            <a:avLst/>
          </a:prstGeom>
          <a:solidFill>
            <a:srgbClr val="3DBE7A"/>
          </a:solidFill>
          <a:ln w="12700">
            <a:solidFill>
              <a:srgbClr val="FFFFFF"/>
            </a:solidFill>
            <a:prstDash val="solid"/>
          </a:ln>
        </p:spPr>
      </p:sp>
      <p:sp>
        <p:nvSpPr>
          <p:cNvPr id="16" name="Text 11"/>
          <p:cNvSpPr txBox="1"/>
          <p:nvPr/>
        </p:nvSpPr>
        <p:spPr>
          <a:xfrm>
            <a:off x="10140555" y="2810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7" name="Shape 12"/>
          <p:cNvSpPr/>
          <p:nvPr/>
        </p:nvSpPr>
        <p:spPr>
          <a:xfrm>
            <a:off x="5506822" y="3181380"/>
            <a:ext cx="274320" cy="274320"/>
          </a:xfrm>
          <a:prstGeom prst="ellipse">
            <a:avLst/>
          </a:prstGeom>
          <a:solidFill>
            <a:srgbClr val="9A78F5"/>
          </a:solidFill>
          <a:ln w="12700">
            <a:solidFill>
              <a:srgbClr val="FFFFFF"/>
            </a:solidFill>
            <a:prstDash val="solid"/>
          </a:ln>
        </p:spPr>
      </p:sp>
      <p:sp>
        <p:nvSpPr>
          <p:cNvPr id="18" name="Text 13"/>
          <p:cNvSpPr txBox="1"/>
          <p:nvPr/>
        </p:nvSpPr>
        <p:spPr>
          <a:xfrm>
            <a:off x="5506822" y="318138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Shape 14"/>
          <p:cNvSpPr/>
          <p:nvPr/>
        </p:nvSpPr>
        <p:spPr>
          <a:xfrm>
            <a:off x="4458434" y="4352544"/>
            <a:ext cx="274320" cy="274320"/>
          </a:xfrm>
          <a:prstGeom prst="ellipse">
            <a:avLst/>
          </a:prstGeom>
          <a:solidFill>
            <a:srgbClr val="5B8DEF"/>
          </a:solidFill>
          <a:ln w="12700">
            <a:solidFill>
              <a:srgbClr val="FFFFFF"/>
            </a:solidFill>
            <a:prstDash val="solid"/>
          </a:ln>
        </p:spPr>
      </p:sp>
      <p:sp>
        <p:nvSpPr>
          <p:cNvPr id="20" name="Text 15"/>
          <p:cNvSpPr txBox="1"/>
          <p:nvPr/>
        </p:nvSpPr>
        <p:spPr>
          <a:xfrm>
            <a:off x="4458434" y="43525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6"/>
          <p:cNvSpPr txBox="1"/>
          <p:nvPr/>
        </p:nvSpPr>
        <p:spPr>
          <a:xfrm>
            <a:off x="4842482" y="4343400"/>
            <a:ext cx="3069731"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Level 1</a:t>
            </a:r>
            <a:endParaRPr lang="en-US" sz="1250" dirty="0"/>
          </a:p>
        </p:txBody>
      </p:sp>
      <p:sp>
        <p:nvSpPr>
          <p:cNvPr id="22" name="Text 17"/>
          <p:cNvSpPr txBox="1"/>
          <p:nvPr/>
        </p:nvSpPr>
        <p:spPr>
          <a:xfrm>
            <a:off x="4842482" y="4636008"/>
            <a:ext cx="3069731"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Each level picks one field of the entity records.</a:t>
            </a:r>
            <a:endParaRPr lang="en-US" sz="1050" dirty="0"/>
          </a:p>
        </p:txBody>
      </p:sp>
      <p:sp>
        <p:nvSpPr>
          <p:cNvPr id="23" name="Shape 18"/>
          <p:cNvSpPr/>
          <p:nvPr/>
        </p:nvSpPr>
        <p:spPr>
          <a:xfrm>
            <a:off x="4458434" y="5166360"/>
            <a:ext cx="274320" cy="274320"/>
          </a:xfrm>
          <a:prstGeom prst="ellipse">
            <a:avLst/>
          </a:prstGeom>
          <a:solidFill>
            <a:srgbClr val="E0A040"/>
          </a:solidFill>
          <a:ln w="12700">
            <a:solidFill>
              <a:srgbClr val="FFFFFF"/>
            </a:solidFill>
            <a:prstDash val="solid"/>
          </a:ln>
        </p:spPr>
      </p:sp>
      <p:sp>
        <p:nvSpPr>
          <p:cNvPr id="24" name="Text 19"/>
          <p:cNvSpPr txBox="1"/>
          <p:nvPr/>
        </p:nvSpPr>
        <p:spPr>
          <a:xfrm>
            <a:off x="4458434" y="516636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0"/>
          <p:cNvSpPr txBox="1"/>
          <p:nvPr/>
        </p:nvSpPr>
        <p:spPr>
          <a:xfrm>
            <a:off x="4842482" y="5157216"/>
            <a:ext cx="3069731"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Every field</a:t>
            </a:r>
            <a:endParaRPr lang="en-US" sz="1250" dirty="0"/>
          </a:p>
        </p:txBody>
      </p:sp>
      <p:sp>
        <p:nvSpPr>
          <p:cNvPr id="26" name="Text 21"/>
          <p:cNvSpPr txBox="1"/>
          <p:nvPr/>
        </p:nvSpPr>
        <p:spPr>
          <a:xfrm>
            <a:off x="4842482" y="5449824"/>
            <a:ext cx="3069731"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Tags, labels, priority, state, index, sourcetype — and the component’s own fields.</a:t>
            </a:r>
            <a:endParaRPr lang="en-US" sz="1050" dirty="0"/>
          </a:p>
        </p:txBody>
      </p:sp>
      <p:sp>
        <p:nvSpPr>
          <p:cNvPr id="27" name="Shape 22"/>
          <p:cNvSpPr/>
          <p:nvPr/>
        </p:nvSpPr>
        <p:spPr>
          <a:xfrm>
            <a:off x="8186533" y="4352544"/>
            <a:ext cx="274320" cy="274320"/>
          </a:xfrm>
          <a:prstGeom prst="ellipse">
            <a:avLst/>
          </a:prstGeom>
          <a:solidFill>
            <a:srgbClr val="3DBE7A"/>
          </a:solidFill>
          <a:ln w="12700">
            <a:solidFill>
              <a:srgbClr val="FFFFFF"/>
            </a:solidFill>
            <a:prstDash val="solid"/>
          </a:ln>
        </p:spPr>
      </p:sp>
      <p:sp>
        <p:nvSpPr>
          <p:cNvPr id="28" name="Text 23"/>
          <p:cNvSpPr txBox="1"/>
          <p:nvPr/>
        </p:nvSpPr>
        <p:spPr>
          <a:xfrm>
            <a:off x="8186533" y="43525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4"/>
          <p:cNvSpPr txBox="1"/>
          <p:nvPr/>
        </p:nvSpPr>
        <p:spPr>
          <a:xfrm>
            <a:off x="8570581" y="4343400"/>
            <a:ext cx="3069731"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Tags as level 1</a:t>
            </a:r>
            <a:endParaRPr lang="en-US" sz="1250" dirty="0"/>
          </a:p>
        </p:txBody>
      </p:sp>
      <p:sp>
        <p:nvSpPr>
          <p:cNvPr id="30" name="Text 25"/>
          <p:cNvSpPr txBox="1"/>
          <p:nvPr/>
        </p:nvSpPr>
        <p:spPr>
          <a:xfrm>
            <a:off x="8570581" y="4636008"/>
            <a:ext cx="3069731"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 entity with several tags appears under each of them; parent health counts it once.</a:t>
            </a:r>
            <a:endParaRPr lang="en-US" sz="1050" dirty="0"/>
          </a:p>
        </p:txBody>
      </p:sp>
      <p:sp>
        <p:nvSpPr>
          <p:cNvPr id="31" name="Shape 26"/>
          <p:cNvSpPr/>
          <p:nvPr/>
        </p:nvSpPr>
        <p:spPr>
          <a:xfrm>
            <a:off x="8186533" y="5166360"/>
            <a:ext cx="274320" cy="274320"/>
          </a:xfrm>
          <a:prstGeom prst="ellipse">
            <a:avLst/>
          </a:prstGeom>
          <a:solidFill>
            <a:srgbClr val="9A78F5"/>
          </a:solidFill>
          <a:ln w="12700">
            <a:solidFill>
              <a:srgbClr val="FFFFFF"/>
            </a:solidFill>
            <a:prstDash val="solid"/>
          </a:ln>
        </p:spPr>
      </p:sp>
      <p:sp>
        <p:nvSpPr>
          <p:cNvPr id="32" name="Text 27"/>
          <p:cNvSpPr txBox="1"/>
          <p:nvPr/>
        </p:nvSpPr>
        <p:spPr>
          <a:xfrm>
            <a:off x="8186533" y="516636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8"/>
          <p:cNvSpPr txBox="1"/>
          <p:nvPr/>
        </p:nvSpPr>
        <p:spPr>
          <a:xfrm>
            <a:off x="8570581" y="5157216"/>
            <a:ext cx="3069731"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Add level</a:t>
            </a:r>
            <a:endParaRPr lang="en-US" sz="1250" dirty="0"/>
          </a:p>
        </p:txBody>
      </p:sp>
      <p:sp>
        <p:nvSpPr>
          <p:cNvPr id="34" name="Text 29"/>
          <p:cNvSpPr txBox="1"/>
          <p:nvPr/>
        </p:nvSpPr>
        <p:spPr>
          <a:xfrm>
            <a:off x="8570581" y="5449824"/>
            <a:ext cx="3069731"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Up to ten levels — for example Tags, then Priority beneath.</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GENERATE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Grouped by tag — the ownership view, as a map</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a06_by_tags.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1915924" y="3427494"/>
            <a:ext cx="274320" cy="274320"/>
          </a:xfrm>
          <a:prstGeom prst="ellipse">
            <a:avLst/>
          </a:prstGeom>
          <a:solidFill>
            <a:srgbClr val="5B8DEF"/>
          </a:solidFill>
          <a:ln w="12700">
            <a:solidFill>
              <a:srgbClr val="FFFFFF"/>
            </a:solidFill>
            <a:prstDash val="solid"/>
          </a:ln>
        </p:spPr>
      </p:sp>
      <p:sp>
        <p:nvSpPr>
          <p:cNvPr id="10" name="Text 6"/>
          <p:cNvSpPr txBox="1"/>
          <p:nvPr/>
        </p:nvSpPr>
        <p:spPr>
          <a:xfrm>
            <a:off x="1915924" y="342749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3597615" y="2668443"/>
            <a:ext cx="274320" cy="274320"/>
          </a:xfrm>
          <a:prstGeom prst="ellipse">
            <a:avLst/>
          </a:prstGeom>
          <a:solidFill>
            <a:srgbClr val="E0A040"/>
          </a:solidFill>
          <a:ln w="12700">
            <a:solidFill>
              <a:srgbClr val="FFFFFF"/>
            </a:solidFill>
            <a:prstDash val="solid"/>
          </a:ln>
        </p:spPr>
      </p:sp>
      <p:sp>
        <p:nvSpPr>
          <p:cNvPr id="12" name="Text 8"/>
          <p:cNvSpPr txBox="1"/>
          <p:nvPr/>
        </p:nvSpPr>
        <p:spPr>
          <a:xfrm>
            <a:off x="3597615" y="266844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2355860" y="2727686"/>
            <a:ext cx="274320" cy="274320"/>
          </a:xfrm>
          <a:prstGeom prst="ellipse">
            <a:avLst/>
          </a:prstGeom>
          <a:solidFill>
            <a:srgbClr val="3DBE7A"/>
          </a:solidFill>
          <a:ln w="12700">
            <a:solidFill>
              <a:srgbClr val="FFFFFF"/>
            </a:solidFill>
            <a:prstDash val="solid"/>
          </a:ln>
        </p:spPr>
      </p:sp>
      <p:sp>
        <p:nvSpPr>
          <p:cNvPr id="14" name="Text 10"/>
          <p:cNvSpPr txBox="1"/>
          <p:nvPr/>
        </p:nvSpPr>
        <p:spPr>
          <a:xfrm>
            <a:off x="2355860" y="272768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2142988" y="4056951"/>
            <a:ext cx="274320" cy="274320"/>
          </a:xfrm>
          <a:prstGeom prst="ellipse">
            <a:avLst/>
          </a:prstGeom>
          <a:solidFill>
            <a:srgbClr val="9A78F5"/>
          </a:solidFill>
          <a:ln w="12700">
            <a:solidFill>
              <a:srgbClr val="FFFFFF"/>
            </a:solidFill>
            <a:prstDash val="solid"/>
          </a:ln>
        </p:spPr>
      </p:sp>
      <p:sp>
        <p:nvSpPr>
          <p:cNvPr id="16" name="Text 12"/>
          <p:cNvSpPr txBox="1"/>
          <p:nvPr/>
        </p:nvSpPr>
        <p:spPr>
          <a:xfrm>
            <a:off x="2142988" y="405695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8092440"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tenant</a:t>
            </a:r>
            <a:endParaRPr lang="en-US" sz="1250" dirty="0"/>
          </a:p>
        </p:txBody>
      </p:sp>
      <p:sp>
        <p:nvSpPr>
          <p:cNvPr id="20" name="Text 16"/>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root aggregate over every monitored entity of the tenant.</a:t>
            </a:r>
            <a:endParaRPr lang="en-US" sz="1050" dirty="0"/>
          </a:p>
        </p:txBody>
      </p:sp>
      <p:sp>
        <p:nvSpPr>
          <p:cNvPr id="21" name="Shape 17"/>
          <p:cNvSpPr/>
          <p:nvPr/>
        </p:nvSpPr>
        <p:spPr>
          <a:xfrm>
            <a:off x="8092440" y="2295144"/>
            <a:ext cx="274320" cy="274320"/>
          </a:xfrm>
          <a:prstGeom prst="ellipse">
            <a:avLst/>
          </a:prstGeom>
          <a:solidFill>
            <a:srgbClr val="E0A040"/>
          </a:solidFill>
          <a:ln w="12700">
            <a:solidFill>
              <a:srgbClr val="FFFFFF"/>
            </a:solidFill>
            <a:prstDash val="solid"/>
          </a:ln>
        </p:spPr>
      </p:sp>
      <p:sp>
        <p:nvSpPr>
          <p:cNvPr id="22" name="Text 18"/>
          <p:cNvSpPr txBox="1"/>
          <p:nvPr/>
        </p:nvSpPr>
        <p:spPr>
          <a:xfrm>
            <a:off x="80924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8476488" y="22860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One aggregate per tag</a:t>
            </a:r>
            <a:endParaRPr lang="en-US" sz="1250" dirty="0"/>
          </a:p>
        </p:txBody>
      </p:sp>
      <p:sp>
        <p:nvSpPr>
          <p:cNvPr id="24" name="Text 20"/>
          <p:cNvSpPr txBox="1"/>
          <p:nvPr/>
        </p:nvSpPr>
        <p:spPr>
          <a:xfrm>
            <a:off x="8476488" y="257860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cloud, firewall, identity, net, web… each a live aggregate with its own colour.</a:t>
            </a:r>
            <a:endParaRPr lang="en-US" sz="1050" dirty="0"/>
          </a:p>
        </p:txBody>
      </p:sp>
      <p:sp>
        <p:nvSpPr>
          <p:cNvPr id="25" name="Shape 21"/>
          <p:cNvSpPr/>
          <p:nvPr/>
        </p:nvSpPr>
        <p:spPr>
          <a:xfrm>
            <a:off x="8092440" y="3163824"/>
            <a:ext cx="274320" cy="274320"/>
          </a:xfrm>
          <a:prstGeom prst="ellipse">
            <a:avLst/>
          </a:prstGeom>
          <a:solidFill>
            <a:srgbClr val="3DBE7A"/>
          </a:solidFill>
          <a:ln w="12700">
            <a:solidFill>
              <a:srgbClr val="FFFFFF"/>
            </a:solidFill>
            <a:prstDash val="solid"/>
          </a:ln>
        </p:spPr>
      </p:sp>
      <p:sp>
        <p:nvSpPr>
          <p:cNvPr id="26" name="Text 22"/>
          <p:cNvSpPr txBox="1"/>
          <p:nvPr/>
        </p:nvSpPr>
        <p:spPr>
          <a:xfrm>
            <a:off x="809244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8476488" y="31546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(ungrouped)</a:t>
            </a:r>
            <a:endParaRPr lang="en-US" sz="1250" dirty="0"/>
          </a:p>
        </p:txBody>
      </p:sp>
      <p:sp>
        <p:nvSpPr>
          <p:cNvPr id="28" name="Text 24"/>
          <p:cNvSpPr txBox="1"/>
          <p:nvPr/>
        </p:nvSpPr>
        <p:spPr>
          <a:xfrm>
            <a:off x="8476488" y="344728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Entities without a tag are not lost: they are grouped explicitly.</a:t>
            </a:r>
            <a:endParaRPr lang="en-US" sz="1050" dirty="0"/>
          </a:p>
        </p:txBody>
      </p:sp>
      <p:sp>
        <p:nvSpPr>
          <p:cNvPr id="29" name="Shape 25"/>
          <p:cNvSpPr/>
          <p:nvPr/>
        </p:nvSpPr>
        <p:spPr>
          <a:xfrm>
            <a:off x="8092440" y="4032504"/>
            <a:ext cx="274320" cy="274320"/>
          </a:xfrm>
          <a:prstGeom prst="ellipse">
            <a:avLst/>
          </a:prstGeom>
          <a:solidFill>
            <a:srgbClr val="9A78F5"/>
          </a:solidFill>
          <a:ln w="12700">
            <a:solidFill>
              <a:srgbClr val="FFFFFF"/>
            </a:solidFill>
            <a:prstDash val="solid"/>
          </a:ln>
        </p:spPr>
      </p:sp>
      <p:sp>
        <p:nvSpPr>
          <p:cNvPr id="30" name="Text 26"/>
          <p:cNvSpPr txBox="1"/>
          <p:nvPr/>
        </p:nvSpPr>
        <p:spPr>
          <a:xfrm>
            <a:off x="8092440" y="4032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8476488" y="40233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Healthy percentage</a:t>
            </a:r>
            <a:endParaRPr lang="en-US" sz="1250" dirty="0"/>
          </a:p>
        </p:txBody>
      </p:sp>
      <p:sp>
        <p:nvSpPr>
          <p:cNvPr id="32" name="Text 28"/>
          <p:cNvSpPr txBox="1"/>
          <p:nvPr/>
        </p:nvSpPr>
        <p:spPr>
          <a:xfrm>
            <a:off x="8476488" y="431596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KPI of each aggregate — hide or show KPIs from the toolbar.</a:t>
            </a:r>
            <a:endParaRPr lang="en-US" sz="1050" dirty="0"/>
          </a:p>
        </p:txBody>
      </p:sp>
      <p:sp>
        <p:nvSpPr>
          <p:cNvPr id="33" name="Shape 29"/>
          <p:cNvSpPr/>
          <p:nvPr/>
        </p:nvSpPr>
        <p:spPr>
          <a:xfrm>
            <a:off x="8092440" y="4937760"/>
            <a:ext cx="3547872" cy="1325880"/>
          </a:xfrm>
          <a:prstGeom prst="roundRect">
            <a:avLst>
              <a:gd name="adj" fmla="val 5517"/>
            </a:avLst>
          </a:prstGeom>
          <a:solidFill>
            <a:srgbClr val="1F242F"/>
          </a:solidFill>
          <a:ln w="9525">
            <a:solidFill>
              <a:srgbClr val="2A3140"/>
            </a:solidFill>
            <a:prstDash val="solid"/>
          </a:ln>
        </p:spPr>
      </p:sp>
      <p:sp>
        <p:nvSpPr>
          <p:cNvPr id="34" name="Text 30"/>
          <p:cNvSpPr txBox="1"/>
          <p:nvPr/>
        </p:nvSpPr>
        <p:spPr>
          <a:xfrm>
            <a:off x="8275320" y="5074920"/>
            <a:ext cx="31821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Auto-arrange</a:t>
            </a:r>
            <a:endParaRPr lang="en-US" sz="1150" dirty="0"/>
          </a:p>
        </p:txBody>
      </p:sp>
      <p:sp>
        <p:nvSpPr>
          <p:cNvPr id="35" name="Text 31"/>
          <p:cNvSpPr txBox="1"/>
          <p:nvPr/>
        </p:nvSpPr>
        <p:spPr>
          <a:xfrm>
            <a:off x="8275320" y="5394960"/>
            <a:ext cx="3182112" cy="75895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Direction, spacing and canvas size in one popover; the arrangement is a single undo step.</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GENERATE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condition — high and critical only, and the map is ready</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a08_priority_condition.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3845966" y="20093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3845966" y="20093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4129796" y="1839040"/>
            <a:ext cx="274320" cy="274320"/>
          </a:xfrm>
          <a:prstGeom prst="ellipse">
            <a:avLst/>
          </a:prstGeom>
          <a:solidFill>
            <a:srgbClr val="E0A040"/>
          </a:solidFill>
          <a:ln w="12700">
            <a:solidFill>
              <a:srgbClr val="FFFFFF"/>
            </a:solidFill>
            <a:prstDash val="solid"/>
          </a:ln>
        </p:spPr>
      </p:sp>
      <p:sp>
        <p:nvSpPr>
          <p:cNvPr id="12" name="Text 8"/>
          <p:cNvSpPr txBox="1"/>
          <p:nvPr/>
        </p:nvSpPr>
        <p:spPr>
          <a:xfrm>
            <a:off x="4129796" y="183904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3455700" y="4556814"/>
            <a:ext cx="274320" cy="274320"/>
          </a:xfrm>
          <a:prstGeom prst="ellipse">
            <a:avLst/>
          </a:prstGeom>
          <a:solidFill>
            <a:srgbClr val="3DBE7A"/>
          </a:solidFill>
          <a:ln w="12700">
            <a:solidFill>
              <a:srgbClr val="FFFFFF"/>
            </a:solidFill>
            <a:prstDash val="solid"/>
          </a:ln>
        </p:spPr>
      </p:sp>
      <p:sp>
        <p:nvSpPr>
          <p:cNvPr id="14" name="Text 10"/>
          <p:cNvSpPr txBox="1"/>
          <p:nvPr/>
        </p:nvSpPr>
        <p:spPr>
          <a:xfrm>
            <a:off x="3455700" y="455681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8092440" y="1426464"/>
            <a:ext cx="274320" cy="274320"/>
          </a:xfrm>
          <a:prstGeom prst="ellipse">
            <a:avLst/>
          </a:prstGeom>
          <a:solidFill>
            <a:srgbClr val="5B8DEF"/>
          </a:solidFill>
          <a:ln w="12700">
            <a:solidFill>
              <a:srgbClr val="FFFFFF"/>
            </a:solidFill>
            <a:prstDash val="solid"/>
          </a:ln>
        </p:spPr>
      </p:sp>
      <p:sp>
        <p:nvSpPr>
          <p:cNvPr id="16" name="Text 12"/>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7" name="Text 13"/>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priority IN ("high", "critical")</a:t>
            </a:r>
            <a:endParaRPr lang="en-US" sz="1250" dirty="0"/>
          </a:p>
        </p:txBody>
      </p:sp>
      <p:sp>
        <p:nvSpPr>
          <p:cNvPr id="18" name="Text 14"/>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filter syntax of Virtual Groups, applied to every aggregate including the root.</a:t>
            </a:r>
            <a:endParaRPr lang="en-US" sz="1050" dirty="0"/>
          </a:p>
        </p:txBody>
      </p:sp>
      <p:sp>
        <p:nvSpPr>
          <p:cNvPr id="19" name="Shape 15"/>
          <p:cNvSpPr/>
          <p:nvPr/>
        </p:nvSpPr>
        <p:spPr>
          <a:xfrm>
            <a:off x="8092440" y="2295144"/>
            <a:ext cx="274320" cy="274320"/>
          </a:xfrm>
          <a:prstGeom prst="ellipse">
            <a:avLst/>
          </a:prstGeom>
          <a:solidFill>
            <a:srgbClr val="E0A040"/>
          </a:solidFill>
          <a:ln w="12700">
            <a:solidFill>
              <a:srgbClr val="FFFFFF"/>
            </a:solidFill>
            <a:prstDash val="solid"/>
          </a:ln>
        </p:spPr>
      </p:sp>
      <p:sp>
        <p:nvSpPr>
          <p:cNvPr id="20" name="Text 16"/>
          <p:cNvSpPr txBox="1"/>
          <p:nvPr/>
        </p:nvSpPr>
        <p:spPr>
          <a:xfrm>
            <a:off x="80924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1" name="Text 17"/>
          <p:cNvSpPr txBox="1"/>
          <p:nvPr/>
        </p:nvSpPr>
        <p:spPr>
          <a:xfrm>
            <a:off x="8476488" y="22860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Matching entities</a:t>
            </a:r>
            <a:endParaRPr lang="en-US" sz="1250" dirty="0"/>
          </a:p>
        </p:txBody>
      </p:sp>
      <p:sp>
        <p:nvSpPr>
          <p:cNvPr id="22" name="Text 18"/>
          <p:cNvSpPr txBox="1"/>
          <p:nvPr/>
        </p:nvSpPr>
        <p:spPr>
          <a:xfrm>
            <a:off x="8476488" y="257860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banner counts the entities the condition keeps.</a:t>
            </a:r>
            <a:endParaRPr lang="en-US" sz="1050" dirty="0"/>
          </a:p>
        </p:txBody>
      </p:sp>
      <p:sp>
        <p:nvSpPr>
          <p:cNvPr id="23" name="Shape 19"/>
          <p:cNvSpPr/>
          <p:nvPr/>
        </p:nvSpPr>
        <p:spPr>
          <a:xfrm>
            <a:off x="8092440" y="3163824"/>
            <a:ext cx="274320" cy="274320"/>
          </a:xfrm>
          <a:prstGeom prst="ellipse">
            <a:avLst/>
          </a:prstGeom>
          <a:solidFill>
            <a:srgbClr val="3DBE7A"/>
          </a:solidFill>
          <a:ln w="12700">
            <a:solidFill>
              <a:srgbClr val="FFFFFF"/>
            </a:solidFill>
            <a:prstDash val="solid"/>
          </a:ln>
        </p:spPr>
      </p:sp>
      <p:sp>
        <p:nvSpPr>
          <p:cNvPr id="24" name="Text 20"/>
          <p:cNvSpPr txBox="1"/>
          <p:nvPr/>
        </p:nvSpPr>
        <p:spPr>
          <a:xfrm>
            <a:off x="809244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5" name="Text 21"/>
          <p:cNvSpPr txBox="1"/>
          <p:nvPr/>
        </p:nvSpPr>
        <p:spPr>
          <a:xfrm>
            <a:off x="8476488" y="31546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What matters, by owner</a:t>
            </a:r>
            <a:endParaRPr lang="en-US" sz="1250" dirty="0"/>
          </a:p>
        </p:txBody>
      </p:sp>
      <p:sp>
        <p:nvSpPr>
          <p:cNvPr id="26" name="Text 22"/>
          <p:cNvSpPr txBox="1"/>
          <p:nvPr/>
        </p:nvSpPr>
        <p:spPr>
          <a:xfrm>
            <a:off x="8476488" y="344728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low-priority noise is gone; (ungrouped) disappears with it.</a:t>
            </a:r>
            <a:endParaRPr lang="en-US" sz="1050" dirty="0"/>
          </a:p>
        </p:txBody>
      </p:sp>
      <p:sp>
        <p:nvSpPr>
          <p:cNvPr id="27" name="Shape 23"/>
          <p:cNvSpPr/>
          <p:nvPr/>
        </p:nvSpPr>
        <p:spPr>
          <a:xfrm>
            <a:off x="8092440" y="4572000"/>
            <a:ext cx="3547872" cy="1645920"/>
          </a:xfrm>
          <a:prstGeom prst="roundRect">
            <a:avLst>
              <a:gd name="adj" fmla="val 4444"/>
            </a:avLst>
          </a:prstGeom>
          <a:solidFill>
            <a:srgbClr val="1F242F"/>
          </a:solidFill>
          <a:ln w="9525">
            <a:solidFill>
              <a:srgbClr val="2A3140"/>
            </a:solidFill>
            <a:prstDash val="solid"/>
          </a:ln>
        </p:spPr>
      </p:sp>
      <p:sp>
        <p:nvSpPr>
          <p:cNvPr id="28" name="Text 24"/>
          <p:cNvSpPr txBox="1"/>
          <p:nvPr/>
        </p:nvSpPr>
        <p:spPr>
          <a:xfrm>
            <a:off x="8275320" y="4709160"/>
            <a:ext cx="31821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The same syntax everywhere</a:t>
            </a:r>
            <a:endParaRPr lang="en-US" sz="1150" dirty="0"/>
          </a:p>
        </p:txBody>
      </p:sp>
      <p:sp>
        <p:nvSpPr>
          <p:cNvPr id="29" name="Text 25"/>
          <p:cNvSpPr txBox="1"/>
          <p:nvPr/>
        </p:nvSpPr>
        <p:spPr>
          <a:xfrm>
            <a:off x="8275320" y="5029200"/>
            <a:ext cx="3182112" cy="107899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field=value with wildcards, AND / OR, parentheses, IN lists — the language of Virtual Groups, ML scopes and aggregate filters.</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GENERATE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Save as topology view — a map anyone can open</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3761378" cy="4892040"/>
          </a:xfrm>
          <a:prstGeom prst="roundRect">
            <a:avLst>
              <a:gd name="adj" fmla="val 1216"/>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a09_save_view.jpg">    </p:cNvPr>
          <p:cNvPicPr>
            <a:picLocks noChangeAspect="1"/>
          </p:cNvPicPr>
          <p:nvPr/>
        </p:nvPicPr>
        <p:blipFill>
          <a:blip r:embed="rId1"/>
          <a:stretch>
            <a:fillRect/>
          </a:stretch>
        </p:blipFill>
        <p:spPr>
          <a:xfrm>
            <a:off x="612648" y="1435608"/>
            <a:ext cx="3633362" cy="4764024"/>
          </a:xfrm>
          <a:prstGeom prst="rect">
            <a:avLst/>
          </a:prstGeom>
        </p:spPr>
      </p:pic>
      <p:sp>
        <p:nvSpPr>
          <p:cNvPr id="9" name="Shape 5"/>
          <p:cNvSpPr/>
          <p:nvPr/>
        </p:nvSpPr>
        <p:spPr>
          <a:xfrm>
            <a:off x="3854515" y="2036872"/>
            <a:ext cx="274320" cy="274320"/>
          </a:xfrm>
          <a:prstGeom prst="ellipse">
            <a:avLst/>
          </a:prstGeom>
          <a:solidFill>
            <a:srgbClr val="5B8DEF"/>
          </a:solidFill>
          <a:ln w="12700">
            <a:solidFill>
              <a:srgbClr val="FFFFFF"/>
            </a:solidFill>
            <a:prstDash val="solid"/>
          </a:ln>
        </p:spPr>
      </p:sp>
      <p:sp>
        <p:nvSpPr>
          <p:cNvPr id="10" name="Text 6"/>
          <p:cNvSpPr txBox="1"/>
          <p:nvPr/>
        </p:nvSpPr>
        <p:spPr>
          <a:xfrm>
            <a:off x="3854515" y="203687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3854515" y="3585180"/>
            <a:ext cx="274320" cy="274320"/>
          </a:xfrm>
          <a:prstGeom prst="ellipse">
            <a:avLst/>
          </a:prstGeom>
          <a:solidFill>
            <a:srgbClr val="E0A040"/>
          </a:solidFill>
          <a:ln w="12700">
            <a:solidFill>
              <a:srgbClr val="FFFFFF"/>
            </a:solidFill>
            <a:prstDash val="solid"/>
          </a:ln>
        </p:spPr>
      </p:sp>
      <p:sp>
        <p:nvSpPr>
          <p:cNvPr id="12" name="Text 8"/>
          <p:cNvSpPr txBox="1"/>
          <p:nvPr/>
        </p:nvSpPr>
        <p:spPr>
          <a:xfrm>
            <a:off x="3854515" y="358518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3382178" y="4252143"/>
            <a:ext cx="274320" cy="274320"/>
          </a:xfrm>
          <a:prstGeom prst="ellipse">
            <a:avLst/>
          </a:prstGeom>
          <a:solidFill>
            <a:srgbClr val="3DBE7A"/>
          </a:solidFill>
          <a:ln w="12700">
            <a:solidFill>
              <a:srgbClr val="FFFFFF"/>
            </a:solidFill>
            <a:prstDash val="solid"/>
          </a:ln>
        </p:spPr>
      </p:sp>
      <p:sp>
        <p:nvSpPr>
          <p:cNvPr id="14" name="Text 10"/>
          <p:cNvSpPr txBox="1"/>
          <p:nvPr/>
        </p:nvSpPr>
        <p:spPr>
          <a:xfrm>
            <a:off x="3382178" y="425214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3382178" y="5085847"/>
            <a:ext cx="274320" cy="274320"/>
          </a:xfrm>
          <a:prstGeom prst="ellipse">
            <a:avLst/>
          </a:prstGeom>
          <a:solidFill>
            <a:srgbClr val="9A78F5"/>
          </a:solidFill>
          <a:ln w="12700">
            <a:solidFill>
              <a:srgbClr val="FFFFFF"/>
            </a:solidFill>
            <a:prstDash val="solid"/>
          </a:ln>
        </p:spPr>
      </p:sp>
      <p:sp>
        <p:nvSpPr>
          <p:cNvPr id="16" name="Text 12"/>
          <p:cNvSpPr txBox="1"/>
          <p:nvPr/>
        </p:nvSpPr>
        <p:spPr>
          <a:xfrm>
            <a:off x="3382178" y="508584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4630058"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4630058"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5014106" y="1417320"/>
            <a:ext cx="662620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View id and display name</a:t>
            </a:r>
            <a:endParaRPr lang="en-US" sz="1250" dirty="0"/>
          </a:p>
        </p:txBody>
      </p:sp>
      <p:sp>
        <p:nvSpPr>
          <p:cNvPr id="20" name="Text 16"/>
          <p:cNvSpPr txBox="1"/>
          <p:nvPr/>
        </p:nvSpPr>
        <p:spPr>
          <a:xfrm>
            <a:off x="5014106" y="1709928"/>
            <a:ext cx="6626206"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id is derived from what you type and cannot change later; the name can.</a:t>
            </a:r>
            <a:endParaRPr lang="en-US" sz="1050" dirty="0"/>
          </a:p>
        </p:txBody>
      </p:sp>
      <p:sp>
        <p:nvSpPr>
          <p:cNvPr id="21" name="Shape 17"/>
          <p:cNvSpPr/>
          <p:nvPr/>
        </p:nvSpPr>
        <p:spPr>
          <a:xfrm>
            <a:off x="4630058" y="2112264"/>
            <a:ext cx="274320" cy="274320"/>
          </a:xfrm>
          <a:prstGeom prst="ellipse">
            <a:avLst/>
          </a:prstGeom>
          <a:solidFill>
            <a:srgbClr val="E0A040"/>
          </a:solidFill>
          <a:ln w="12700">
            <a:solidFill>
              <a:srgbClr val="FFFFFF"/>
            </a:solidFill>
            <a:prstDash val="solid"/>
          </a:ln>
        </p:spPr>
      </p:sp>
      <p:sp>
        <p:nvSpPr>
          <p:cNvPr id="22" name="Text 18"/>
          <p:cNvSpPr txBox="1"/>
          <p:nvPr/>
        </p:nvSpPr>
        <p:spPr>
          <a:xfrm>
            <a:off x="4630058" y="2112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5014106" y="2103120"/>
            <a:ext cx="662620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Category</a:t>
            </a:r>
            <a:endParaRPr lang="en-US" sz="1250" dirty="0"/>
          </a:p>
        </p:txBody>
      </p:sp>
      <p:sp>
        <p:nvSpPr>
          <p:cNvPr id="24" name="Text 20"/>
          <p:cNvSpPr txBox="1"/>
          <p:nvPr/>
        </p:nvSpPr>
        <p:spPr>
          <a:xfrm>
            <a:off x="5014106" y="2395728"/>
            <a:ext cx="6626206"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Pick an existing one or type a new one; the views browser groups by category.</a:t>
            </a:r>
            <a:endParaRPr lang="en-US" sz="1050" dirty="0"/>
          </a:p>
        </p:txBody>
      </p:sp>
      <p:sp>
        <p:nvSpPr>
          <p:cNvPr id="25" name="Shape 21"/>
          <p:cNvSpPr/>
          <p:nvPr/>
        </p:nvSpPr>
        <p:spPr>
          <a:xfrm>
            <a:off x="4630058" y="2798064"/>
            <a:ext cx="274320" cy="274320"/>
          </a:xfrm>
          <a:prstGeom prst="ellipse">
            <a:avLst/>
          </a:prstGeom>
          <a:solidFill>
            <a:srgbClr val="3DBE7A"/>
          </a:solidFill>
          <a:ln w="12700">
            <a:solidFill>
              <a:srgbClr val="FFFFFF"/>
            </a:solidFill>
            <a:prstDash val="solid"/>
          </a:ln>
        </p:spPr>
      </p:sp>
      <p:sp>
        <p:nvSpPr>
          <p:cNvPr id="26" name="Text 22"/>
          <p:cNvSpPr txBox="1"/>
          <p:nvPr/>
        </p:nvSpPr>
        <p:spPr>
          <a:xfrm>
            <a:off x="4630058" y="2798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5014106" y="2788920"/>
            <a:ext cx="662620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Can view (roles)</a:t>
            </a:r>
            <a:endParaRPr lang="en-US" sz="1250" dirty="0"/>
          </a:p>
        </p:txBody>
      </p:sp>
      <p:sp>
        <p:nvSpPr>
          <p:cNvPr id="28" name="Text 24"/>
          <p:cNvSpPr txBox="1"/>
          <p:nvPr/>
        </p:nvSpPr>
        <p:spPr>
          <a:xfrm>
            <a:off x="5014106" y="3081528"/>
            <a:ext cx="6626206"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Read access. Administrators always have access.</a:t>
            </a:r>
            <a:endParaRPr lang="en-US" sz="1050" dirty="0"/>
          </a:p>
        </p:txBody>
      </p:sp>
      <p:sp>
        <p:nvSpPr>
          <p:cNvPr id="29" name="Shape 25"/>
          <p:cNvSpPr/>
          <p:nvPr/>
        </p:nvSpPr>
        <p:spPr>
          <a:xfrm>
            <a:off x="4630058" y="3483864"/>
            <a:ext cx="274320" cy="274320"/>
          </a:xfrm>
          <a:prstGeom prst="ellipse">
            <a:avLst/>
          </a:prstGeom>
          <a:solidFill>
            <a:srgbClr val="9A78F5"/>
          </a:solidFill>
          <a:ln w="12700">
            <a:solidFill>
              <a:srgbClr val="FFFFFF"/>
            </a:solidFill>
            <a:prstDash val="solid"/>
          </a:ln>
        </p:spPr>
      </p:sp>
      <p:sp>
        <p:nvSpPr>
          <p:cNvPr id="30" name="Text 26"/>
          <p:cNvSpPr txBox="1"/>
          <p:nvPr/>
        </p:nvSpPr>
        <p:spPr>
          <a:xfrm>
            <a:off x="4630058" y="34838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5014106" y="3474720"/>
            <a:ext cx="662620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Can edit (roles)</a:t>
            </a:r>
            <a:endParaRPr lang="en-US" sz="1250" dirty="0"/>
          </a:p>
        </p:txBody>
      </p:sp>
      <p:sp>
        <p:nvSpPr>
          <p:cNvPr id="32" name="Text 28"/>
          <p:cNvSpPr txBox="1"/>
          <p:nvPr/>
        </p:nvSpPr>
        <p:spPr>
          <a:xfrm>
            <a:off x="5014106" y="3767328"/>
            <a:ext cx="6626206"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Write access. The creator always keeps edit access.</a:t>
            </a:r>
            <a:endParaRPr lang="en-US" sz="1050" dirty="0"/>
          </a:p>
        </p:txBody>
      </p:sp>
      <p:sp>
        <p:nvSpPr>
          <p:cNvPr id="33" name="Shape 29"/>
          <p:cNvSpPr/>
          <p:nvPr/>
        </p:nvSpPr>
        <p:spPr>
          <a:xfrm>
            <a:off x="4630058" y="4572000"/>
            <a:ext cx="7010254" cy="1645920"/>
          </a:xfrm>
          <a:prstGeom prst="roundRect">
            <a:avLst>
              <a:gd name="adj" fmla="val 4444"/>
            </a:avLst>
          </a:prstGeom>
          <a:solidFill>
            <a:srgbClr val="1F242F"/>
          </a:solidFill>
          <a:ln w="9525">
            <a:solidFill>
              <a:srgbClr val="2A3140"/>
            </a:solidFill>
            <a:prstDash val="solid"/>
          </a:ln>
        </p:spPr>
      </p:sp>
      <p:sp>
        <p:nvSpPr>
          <p:cNvPr id="34" name="Text 30"/>
          <p:cNvSpPr txBox="1"/>
          <p:nvPr/>
        </p:nvSpPr>
        <p:spPr>
          <a:xfrm>
            <a:off x="4812938" y="4709160"/>
            <a:ext cx="6644494"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What saving freezes</a:t>
            </a:r>
            <a:endParaRPr lang="en-US" sz="1150" dirty="0"/>
          </a:p>
        </p:txBody>
      </p:sp>
      <p:sp>
        <p:nvSpPr>
          <p:cNvPr id="35" name="Text 31"/>
          <p:cNvSpPr txBox="1"/>
          <p:nvPr/>
        </p:nvSpPr>
        <p:spPr>
          <a:xfrm>
            <a:off x="4812938" y="5029200"/>
            <a:ext cx="6644494" cy="107899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Membership and layout are frozen; health stays live. For membership that follows the tenant, author aggregates (Part 2) — they stay dynamic.</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3DBE7A"/>
                </a:solidFill>
                <a:latin typeface="Calibri" pitchFamily="34" charset="0"/>
                <a:ea typeface="Calibri" pitchFamily="34" charset="-122"/>
                <a:cs typeface="Calibri" pitchFamily="34" charset="-120"/>
              </a:rPr>
              <a:t>02</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2  ·  AUTHOR</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From an empty canvas to a live service map</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A root aggregate, two child aggregates from priority and labels, members drawn automatically with KPIs and sparklines — the way to map a service.</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AUTHOR</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Where we are going — a web platform on one canvas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b00_production_web.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4307190" y="2557362"/>
            <a:ext cx="274320" cy="274320"/>
          </a:xfrm>
          <a:prstGeom prst="ellipse">
            <a:avLst/>
          </a:prstGeom>
          <a:solidFill>
            <a:srgbClr val="5B8DEF"/>
          </a:solidFill>
          <a:ln w="12700">
            <a:solidFill>
              <a:srgbClr val="FFFFFF"/>
            </a:solidFill>
            <a:prstDash val="solid"/>
          </a:ln>
        </p:spPr>
      </p:sp>
      <p:sp>
        <p:nvSpPr>
          <p:cNvPr id="10" name="Text 6"/>
          <p:cNvSpPr txBox="1"/>
          <p:nvPr/>
        </p:nvSpPr>
        <p:spPr>
          <a:xfrm>
            <a:off x="4307190" y="255736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3313786" y="2927631"/>
            <a:ext cx="274320" cy="274320"/>
          </a:xfrm>
          <a:prstGeom prst="ellipse">
            <a:avLst/>
          </a:prstGeom>
          <a:solidFill>
            <a:srgbClr val="E0A040"/>
          </a:solidFill>
          <a:ln w="12700">
            <a:solidFill>
              <a:srgbClr val="FFFFFF"/>
            </a:solidFill>
            <a:prstDash val="solid"/>
          </a:ln>
        </p:spPr>
      </p:sp>
      <p:sp>
        <p:nvSpPr>
          <p:cNvPr id="12" name="Text 8"/>
          <p:cNvSpPr txBox="1"/>
          <p:nvPr/>
        </p:nvSpPr>
        <p:spPr>
          <a:xfrm>
            <a:off x="3313786" y="292763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397935" y="2409254"/>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397935" y="240925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1256020" y="3520061"/>
            <a:ext cx="274320" cy="274320"/>
          </a:xfrm>
          <a:prstGeom prst="ellipse">
            <a:avLst/>
          </a:prstGeom>
          <a:solidFill>
            <a:srgbClr val="9A78F5"/>
          </a:solidFill>
          <a:ln w="12700">
            <a:solidFill>
              <a:srgbClr val="FFFFFF"/>
            </a:solidFill>
            <a:prstDash val="solid"/>
          </a:ln>
        </p:spPr>
      </p:sp>
      <p:sp>
        <p:nvSpPr>
          <p:cNvPr id="16" name="Text 12"/>
          <p:cNvSpPr txBox="1"/>
          <p:nvPr/>
        </p:nvSpPr>
        <p:spPr>
          <a:xfrm>
            <a:off x="1256020" y="352006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3029956" y="4556814"/>
            <a:ext cx="274320" cy="274320"/>
          </a:xfrm>
          <a:prstGeom prst="ellipse">
            <a:avLst/>
          </a:prstGeom>
          <a:solidFill>
            <a:srgbClr val="E05555"/>
          </a:solidFill>
          <a:ln w="12700">
            <a:solidFill>
              <a:srgbClr val="FFFFFF"/>
            </a:solidFill>
            <a:prstDash val="solid"/>
          </a:ln>
        </p:spPr>
      </p:sp>
      <p:sp>
        <p:nvSpPr>
          <p:cNvPr id="18" name="Text 14"/>
          <p:cNvSpPr txBox="1"/>
          <p:nvPr/>
        </p:nvSpPr>
        <p:spPr>
          <a:xfrm>
            <a:off x="3029956" y="455681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09244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service</a:t>
            </a:r>
            <a:endParaRPr lang="en-US" sz="1250" dirty="0"/>
          </a:p>
        </p:txBody>
      </p:sp>
      <p:sp>
        <p:nvSpPr>
          <p:cNvPr id="22" name="Text 18"/>
          <p:cNvSpPr txBox="1"/>
          <p:nvPr/>
        </p:nvSpPr>
        <p:spPr>
          <a:xfrm>
            <a:off x="8476488" y="170992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root aggregate for the whole web platform.</a:t>
            </a:r>
            <a:endParaRPr lang="en-US" sz="1050" dirty="0"/>
          </a:p>
        </p:txBody>
      </p:sp>
      <p:sp>
        <p:nvSpPr>
          <p:cNvPr id="23" name="Shape 19"/>
          <p:cNvSpPr/>
          <p:nvPr/>
        </p:nvSpPr>
        <p:spPr>
          <a:xfrm>
            <a:off x="8092440" y="2057400"/>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092440" y="205740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476488" y="2048256"/>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Public and internal</a:t>
            </a:r>
            <a:endParaRPr lang="en-US" sz="1250" dirty="0"/>
          </a:p>
        </p:txBody>
      </p:sp>
      <p:sp>
        <p:nvSpPr>
          <p:cNvPr id="26" name="Text 22"/>
          <p:cNvSpPr txBox="1"/>
          <p:nvPr/>
        </p:nvSpPr>
        <p:spPr>
          <a:xfrm>
            <a:off x="8476488" y="2340864"/>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Child aggregates by labels, filtered on high and critical priorities.</a:t>
            </a:r>
            <a:endParaRPr lang="en-US" sz="1050" dirty="0"/>
          </a:p>
        </p:txBody>
      </p:sp>
      <p:sp>
        <p:nvSpPr>
          <p:cNvPr id="27" name="Shape 23"/>
          <p:cNvSpPr/>
          <p:nvPr/>
        </p:nvSpPr>
        <p:spPr>
          <a:xfrm>
            <a:off x="8092440" y="2871216"/>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092440" y="28712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476488" y="2862072"/>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Decorations</a:t>
            </a:r>
            <a:endParaRPr lang="en-US" sz="1250" dirty="0"/>
          </a:p>
        </p:txBody>
      </p:sp>
      <p:sp>
        <p:nvSpPr>
          <p:cNvPr id="30" name="Text 26"/>
          <p:cNvSpPr txBox="1"/>
          <p:nvPr/>
        </p:nvSpPr>
        <p:spPr>
          <a:xfrm>
            <a:off x="8476488" y="3154680"/>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logo, text and shapes — purely visual.</a:t>
            </a:r>
            <a:endParaRPr lang="en-US" sz="1050" dirty="0"/>
          </a:p>
        </p:txBody>
      </p:sp>
      <p:sp>
        <p:nvSpPr>
          <p:cNvPr id="31" name="Shape 27"/>
          <p:cNvSpPr/>
          <p:nvPr/>
        </p:nvSpPr>
        <p:spPr>
          <a:xfrm>
            <a:off x="8092440" y="3502152"/>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092440" y="35021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476488" y="3493008"/>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Heartbeat members</a:t>
            </a:r>
            <a:endParaRPr lang="en-US" sz="1250" dirty="0"/>
          </a:p>
        </p:txBody>
      </p:sp>
      <p:sp>
        <p:nvSpPr>
          <p:cNvPr id="34" name="Text 30"/>
          <p:cNvSpPr txBox="1"/>
          <p:nvPr/>
        </p:nvSpPr>
        <p:spPr>
          <a:xfrm>
            <a:off x="8476488" y="3785616"/>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FLX entities with HTTP status and response time KPIs.</a:t>
            </a:r>
            <a:endParaRPr lang="en-US" sz="1050" dirty="0"/>
          </a:p>
        </p:txBody>
      </p:sp>
      <p:sp>
        <p:nvSpPr>
          <p:cNvPr id="35" name="Shape 31"/>
          <p:cNvSpPr/>
          <p:nvPr/>
        </p:nvSpPr>
        <p:spPr>
          <a:xfrm>
            <a:off x="8092440" y="4315968"/>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092440" y="431596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476488" y="4306824"/>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Log feeds</a:t>
            </a:r>
            <a:endParaRPr lang="en-US" sz="1250" dirty="0"/>
          </a:p>
        </p:txBody>
      </p:sp>
      <p:sp>
        <p:nvSpPr>
          <p:cNvPr id="38" name="Text 34"/>
          <p:cNvSpPr txBox="1"/>
          <p:nvPr/>
        </p:nvSpPr>
        <p:spPr>
          <a:xfrm>
            <a:off x="8476488" y="4599432"/>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DSM entities with their delay (lag) — two components on one map.</a:t>
            </a:r>
            <a:endParaRPr lang="en-US"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AUTHOR</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new view — the canvas tells you where to start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b03_start_your_map.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2533254" y="3316413"/>
            <a:ext cx="274320" cy="274320"/>
          </a:xfrm>
          <a:prstGeom prst="ellipse">
            <a:avLst/>
          </a:prstGeom>
          <a:solidFill>
            <a:srgbClr val="5B8DEF"/>
          </a:solidFill>
          <a:ln w="12700">
            <a:solidFill>
              <a:srgbClr val="FFFFFF"/>
            </a:solidFill>
            <a:prstDash val="solid"/>
          </a:ln>
        </p:spPr>
      </p:sp>
      <p:sp>
        <p:nvSpPr>
          <p:cNvPr id="10" name="Text 6"/>
          <p:cNvSpPr txBox="1"/>
          <p:nvPr/>
        </p:nvSpPr>
        <p:spPr>
          <a:xfrm>
            <a:off x="2533254" y="331641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3597615" y="3316413"/>
            <a:ext cx="274320" cy="274320"/>
          </a:xfrm>
          <a:prstGeom prst="ellipse">
            <a:avLst/>
          </a:prstGeom>
          <a:solidFill>
            <a:srgbClr val="E0A040"/>
          </a:solidFill>
          <a:ln w="12700">
            <a:solidFill>
              <a:srgbClr val="FFFFFF"/>
            </a:solidFill>
            <a:prstDash val="solid"/>
          </a:ln>
        </p:spPr>
      </p:sp>
      <p:sp>
        <p:nvSpPr>
          <p:cNvPr id="12" name="Text 8"/>
          <p:cNvSpPr txBox="1"/>
          <p:nvPr/>
        </p:nvSpPr>
        <p:spPr>
          <a:xfrm>
            <a:off x="3597615" y="331641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4640690" y="3316413"/>
            <a:ext cx="274320" cy="274320"/>
          </a:xfrm>
          <a:prstGeom prst="ellipse">
            <a:avLst/>
          </a:prstGeom>
          <a:solidFill>
            <a:srgbClr val="3DBE7A"/>
          </a:solidFill>
          <a:ln w="12700">
            <a:solidFill>
              <a:srgbClr val="FFFFFF"/>
            </a:solidFill>
            <a:prstDash val="solid"/>
          </a:ln>
        </p:spPr>
      </p:sp>
      <p:sp>
        <p:nvSpPr>
          <p:cNvPr id="14" name="Text 10"/>
          <p:cNvSpPr txBox="1"/>
          <p:nvPr/>
        </p:nvSpPr>
        <p:spPr>
          <a:xfrm>
            <a:off x="4640690" y="331641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3597615" y="4186545"/>
            <a:ext cx="274320" cy="274320"/>
          </a:xfrm>
          <a:prstGeom prst="ellipse">
            <a:avLst/>
          </a:prstGeom>
          <a:solidFill>
            <a:srgbClr val="9A78F5"/>
          </a:solidFill>
          <a:ln w="12700">
            <a:solidFill>
              <a:srgbClr val="FFFFFF"/>
            </a:solidFill>
            <a:prstDash val="solid"/>
          </a:ln>
        </p:spPr>
      </p:sp>
      <p:sp>
        <p:nvSpPr>
          <p:cNvPr id="16" name="Text 12"/>
          <p:cNvSpPr txBox="1"/>
          <p:nvPr/>
        </p:nvSpPr>
        <p:spPr>
          <a:xfrm>
            <a:off x="3597615" y="418654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8092440"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Aggregate — start here</a:t>
            </a:r>
            <a:endParaRPr lang="en-US" sz="1250" dirty="0"/>
          </a:p>
        </p:txBody>
      </p:sp>
      <p:sp>
        <p:nvSpPr>
          <p:cNvPr id="20" name="Text 16"/>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node for a whole filtered set of entities: the usual way to map a service.</a:t>
            </a:r>
            <a:endParaRPr lang="en-US" sz="1050" dirty="0"/>
          </a:p>
        </p:txBody>
      </p:sp>
      <p:sp>
        <p:nvSpPr>
          <p:cNvPr id="21" name="Shape 17"/>
          <p:cNvSpPr/>
          <p:nvPr/>
        </p:nvSpPr>
        <p:spPr>
          <a:xfrm>
            <a:off x="8092440" y="2295144"/>
            <a:ext cx="274320" cy="274320"/>
          </a:xfrm>
          <a:prstGeom prst="ellipse">
            <a:avLst/>
          </a:prstGeom>
          <a:solidFill>
            <a:srgbClr val="E0A040"/>
          </a:solidFill>
          <a:ln w="12700">
            <a:solidFill>
              <a:srgbClr val="FFFFFF"/>
            </a:solidFill>
            <a:prstDash val="solid"/>
          </a:ln>
        </p:spPr>
      </p:sp>
      <p:sp>
        <p:nvSpPr>
          <p:cNvPr id="22" name="Text 18"/>
          <p:cNvSpPr txBox="1"/>
          <p:nvPr/>
        </p:nvSpPr>
        <p:spPr>
          <a:xfrm>
            <a:off x="80924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8476488" y="22860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Entities</a:t>
            </a:r>
            <a:endParaRPr lang="en-US" sz="1250" dirty="0"/>
          </a:p>
        </p:txBody>
      </p:sp>
      <p:sp>
        <p:nvSpPr>
          <p:cNvPr id="24" name="Text 20"/>
          <p:cNvSpPr txBox="1"/>
          <p:nvPr/>
        </p:nvSpPr>
        <p:spPr>
          <a:xfrm>
            <a:off x="8476488" y="257860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Individual entities when a specific feed deserves its own node.</a:t>
            </a:r>
            <a:endParaRPr lang="en-US" sz="1050" dirty="0"/>
          </a:p>
        </p:txBody>
      </p:sp>
      <p:sp>
        <p:nvSpPr>
          <p:cNvPr id="25" name="Shape 21"/>
          <p:cNvSpPr/>
          <p:nvPr/>
        </p:nvSpPr>
        <p:spPr>
          <a:xfrm>
            <a:off x="8092440" y="3163824"/>
            <a:ext cx="274320" cy="274320"/>
          </a:xfrm>
          <a:prstGeom prst="ellipse">
            <a:avLst/>
          </a:prstGeom>
          <a:solidFill>
            <a:srgbClr val="3DBE7A"/>
          </a:solidFill>
          <a:ln w="12700">
            <a:solidFill>
              <a:srgbClr val="FFFFFF"/>
            </a:solidFill>
            <a:prstDash val="solid"/>
          </a:ln>
        </p:spPr>
      </p:sp>
      <p:sp>
        <p:nvSpPr>
          <p:cNvPr id="26" name="Text 22"/>
          <p:cNvSpPr txBox="1"/>
          <p:nvPr/>
        </p:nvSpPr>
        <p:spPr>
          <a:xfrm>
            <a:off x="809244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8476488" y="31546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View</a:t>
            </a:r>
            <a:endParaRPr lang="en-US" sz="1250" dirty="0"/>
          </a:p>
        </p:txBody>
      </p:sp>
      <p:sp>
        <p:nvSpPr>
          <p:cNvPr id="28" name="Text 24"/>
          <p:cNvSpPr txBox="1"/>
          <p:nvPr/>
        </p:nvSpPr>
        <p:spPr>
          <a:xfrm>
            <a:off x="8476488" y="344728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Another saved view as one health node.</a:t>
            </a:r>
            <a:endParaRPr lang="en-US" sz="1050" dirty="0"/>
          </a:p>
        </p:txBody>
      </p:sp>
      <p:sp>
        <p:nvSpPr>
          <p:cNvPr id="29" name="Shape 25"/>
          <p:cNvSpPr/>
          <p:nvPr/>
        </p:nvSpPr>
        <p:spPr>
          <a:xfrm>
            <a:off x="8092440" y="3849624"/>
            <a:ext cx="274320" cy="274320"/>
          </a:xfrm>
          <a:prstGeom prst="ellipse">
            <a:avLst/>
          </a:prstGeom>
          <a:solidFill>
            <a:srgbClr val="9A78F5"/>
          </a:solidFill>
          <a:ln w="12700">
            <a:solidFill>
              <a:srgbClr val="FFFFFF"/>
            </a:solidFill>
            <a:prstDash val="solid"/>
          </a:ln>
        </p:spPr>
      </p:sp>
      <p:sp>
        <p:nvSpPr>
          <p:cNvPr id="30" name="Text 26"/>
          <p:cNvSpPr txBox="1"/>
          <p:nvPr/>
        </p:nvSpPr>
        <p:spPr>
          <a:xfrm>
            <a:off x="8092440" y="38496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8476488" y="38404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Label</a:t>
            </a:r>
            <a:endParaRPr lang="en-US" sz="1250" dirty="0"/>
          </a:p>
        </p:txBody>
      </p:sp>
      <p:sp>
        <p:nvSpPr>
          <p:cNvPr id="32" name="Text 28"/>
          <p:cNvSpPr txBox="1"/>
          <p:nvPr/>
        </p:nvSpPr>
        <p:spPr>
          <a:xfrm>
            <a:off x="8476488" y="413308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Free text to title a zone or annotate the map.</a:t>
            </a:r>
            <a:endParaRPr lang="en-US" sz="1050" dirty="0"/>
          </a:p>
        </p:txBody>
      </p:sp>
      <p:sp>
        <p:nvSpPr>
          <p:cNvPr id="33" name="Shape 29"/>
          <p:cNvSpPr/>
          <p:nvPr/>
        </p:nvSpPr>
        <p:spPr>
          <a:xfrm>
            <a:off x="8092440" y="4572000"/>
            <a:ext cx="3547872" cy="1645920"/>
          </a:xfrm>
          <a:prstGeom prst="roundRect">
            <a:avLst>
              <a:gd name="adj" fmla="val 4444"/>
            </a:avLst>
          </a:prstGeom>
          <a:solidFill>
            <a:srgbClr val="1F242F"/>
          </a:solidFill>
          <a:ln w="9525">
            <a:solidFill>
              <a:srgbClr val="2A3140"/>
            </a:solidFill>
            <a:prstDash val="solid"/>
          </a:ln>
        </p:spPr>
      </p:sp>
      <p:sp>
        <p:nvSpPr>
          <p:cNvPr id="34" name="Text 30"/>
          <p:cNvSpPr txBox="1"/>
          <p:nvPr/>
        </p:nvSpPr>
        <p:spPr>
          <a:xfrm>
            <a:off x="8275320" y="4709160"/>
            <a:ext cx="31821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Create topology view</a:t>
            </a:r>
            <a:endParaRPr lang="en-US" sz="1150" dirty="0"/>
          </a:p>
        </p:txBody>
      </p:sp>
      <p:sp>
        <p:nvSpPr>
          <p:cNvPr id="35" name="Text 31"/>
          <p:cNvSpPr txBox="1"/>
          <p:nvPr/>
        </p:nvSpPr>
        <p:spPr>
          <a:xfrm>
            <a:off x="8275320" y="5029200"/>
            <a:ext cx="3182112" cy="107899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Views browser → Create topology view: the same dialog as in Part 1 — id, name, description, category, roles. Here: Web Monitor, category Infrastructure.</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AUTHOR</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root aggregate — scope and filter</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041737" cy="4892040"/>
          </a:xfrm>
          <a:prstGeom prst="roundRect">
            <a:avLst>
              <a:gd name="adj" fmla="val 1131"/>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b04_aggregate_scope.jpg">    </p:cNvPr>
          <p:cNvPicPr>
            <a:picLocks noChangeAspect="1"/>
          </p:cNvPicPr>
          <p:nvPr/>
        </p:nvPicPr>
        <p:blipFill>
          <a:blip r:embed="rId1"/>
          <a:stretch>
            <a:fillRect/>
          </a:stretch>
        </p:blipFill>
        <p:spPr>
          <a:xfrm>
            <a:off x="612648" y="1435608"/>
            <a:ext cx="3913721" cy="4764024"/>
          </a:xfrm>
          <a:prstGeom prst="rect">
            <a:avLst/>
          </a:prstGeom>
        </p:spPr>
      </p:pic>
      <p:sp>
        <p:nvSpPr>
          <p:cNvPr id="9" name="Shape 5"/>
          <p:cNvSpPr/>
          <p:nvPr/>
        </p:nvSpPr>
        <p:spPr>
          <a:xfrm>
            <a:off x="4252229" y="2727655"/>
            <a:ext cx="274320" cy="274320"/>
          </a:xfrm>
          <a:prstGeom prst="ellipse">
            <a:avLst/>
          </a:prstGeom>
          <a:solidFill>
            <a:srgbClr val="5B8DEF"/>
          </a:solidFill>
          <a:ln w="12700">
            <a:solidFill>
              <a:srgbClr val="FFFFFF"/>
            </a:solidFill>
            <a:prstDash val="solid"/>
          </a:ln>
        </p:spPr>
      </p:sp>
      <p:sp>
        <p:nvSpPr>
          <p:cNvPr id="10" name="Text 6"/>
          <p:cNvSpPr txBox="1"/>
          <p:nvPr/>
        </p:nvSpPr>
        <p:spPr>
          <a:xfrm>
            <a:off x="4252229" y="272765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610467" y="3189766"/>
            <a:ext cx="274320" cy="274320"/>
          </a:xfrm>
          <a:prstGeom prst="ellipse">
            <a:avLst/>
          </a:prstGeom>
          <a:solidFill>
            <a:srgbClr val="E0A040"/>
          </a:solidFill>
          <a:ln w="12700">
            <a:solidFill>
              <a:srgbClr val="FFFFFF"/>
            </a:solidFill>
            <a:prstDash val="solid"/>
          </a:ln>
        </p:spPr>
      </p:sp>
      <p:sp>
        <p:nvSpPr>
          <p:cNvPr id="12" name="Text 8"/>
          <p:cNvSpPr txBox="1"/>
          <p:nvPr/>
        </p:nvSpPr>
        <p:spPr>
          <a:xfrm>
            <a:off x="1610467" y="318976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1923565" y="3399383"/>
            <a:ext cx="274320" cy="274320"/>
          </a:xfrm>
          <a:prstGeom prst="ellipse">
            <a:avLst/>
          </a:prstGeom>
          <a:solidFill>
            <a:srgbClr val="3DBE7A"/>
          </a:solidFill>
          <a:ln w="12700">
            <a:solidFill>
              <a:srgbClr val="FFFFFF"/>
            </a:solidFill>
            <a:prstDash val="solid"/>
          </a:ln>
        </p:spPr>
      </p:sp>
      <p:sp>
        <p:nvSpPr>
          <p:cNvPr id="14" name="Text 10"/>
          <p:cNvSpPr txBox="1"/>
          <p:nvPr/>
        </p:nvSpPr>
        <p:spPr>
          <a:xfrm>
            <a:off x="1923565" y="339938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4252229" y="4695197"/>
            <a:ext cx="274320" cy="274320"/>
          </a:xfrm>
          <a:prstGeom prst="ellipse">
            <a:avLst/>
          </a:prstGeom>
          <a:solidFill>
            <a:srgbClr val="9A78F5"/>
          </a:solidFill>
          <a:ln w="12700">
            <a:solidFill>
              <a:srgbClr val="FFFFFF"/>
            </a:solidFill>
            <a:prstDash val="solid"/>
          </a:ln>
        </p:spPr>
      </p:sp>
      <p:sp>
        <p:nvSpPr>
          <p:cNvPr id="16" name="Text 12"/>
          <p:cNvSpPr txBox="1"/>
          <p:nvPr/>
        </p:nvSpPr>
        <p:spPr>
          <a:xfrm>
            <a:off x="4252229" y="469519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2040977" y="5424093"/>
            <a:ext cx="274320" cy="274320"/>
          </a:xfrm>
          <a:prstGeom prst="ellipse">
            <a:avLst/>
          </a:prstGeom>
          <a:solidFill>
            <a:srgbClr val="E05555"/>
          </a:solidFill>
          <a:ln w="12700">
            <a:solidFill>
              <a:srgbClr val="FFFFFF"/>
            </a:solidFill>
            <a:prstDash val="solid"/>
          </a:ln>
        </p:spPr>
      </p:sp>
      <p:sp>
        <p:nvSpPr>
          <p:cNvPr id="18" name="Text 14"/>
          <p:cNvSpPr txBox="1"/>
          <p:nvPr/>
        </p:nvSpPr>
        <p:spPr>
          <a:xfrm>
            <a:off x="2040977" y="542409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4910417"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4910417"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5294465" y="1417320"/>
            <a:ext cx="6345847"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Node label</a:t>
            </a:r>
            <a:endParaRPr lang="en-US" sz="1250" dirty="0"/>
          </a:p>
        </p:txBody>
      </p:sp>
      <p:sp>
        <p:nvSpPr>
          <p:cNvPr id="22" name="Text 18"/>
          <p:cNvSpPr txBox="1"/>
          <p:nvPr/>
        </p:nvSpPr>
        <p:spPr>
          <a:xfrm>
            <a:off x="5294465" y="1709928"/>
            <a:ext cx="6345847"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Web Monitor — the service this map is about.</a:t>
            </a:r>
            <a:endParaRPr lang="en-US" sz="1050" dirty="0"/>
          </a:p>
        </p:txBody>
      </p:sp>
      <p:sp>
        <p:nvSpPr>
          <p:cNvPr id="23" name="Shape 19"/>
          <p:cNvSpPr/>
          <p:nvPr/>
        </p:nvSpPr>
        <p:spPr>
          <a:xfrm>
            <a:off x="4910417" y="2057400"/>
            <a:ext cx="274320" cy="274320"/>
          </a:xfrm>
          <a:prstGeom prst="ellipse">
            <a:avLst/>
          </a:prstGeom>
          <a:solidFill>
            <a:srgbClr val="E0A040"/>
          </a:solidFill>
          <a:ln w="12700">
            <a:solidFill>
              <a:srgbClr val="FFFFFF"/>
            </a:solidFill>
            <a:prstDash val="solid"/>
          </a:ln>
        </p:spPr>
      </p:sp>
      <p:sp>
        <p:nvSpPr>
          <p:cNvPr id="24" name="Text 20"/>
          <p:cNvSpPr txBox="1"/>
          <p:nvPr/>
        </p:nvSpPr>
        <p:spPr>
          <a:xfrm>
            <a:off x="4910417" y="205740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5294465" y="2048256"/>
            <a:ext cx="6345847"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Scope: tenant</a:t>
            </a:r>
            <a:endParaRPr lang="en-US" sz="1250" dirty="0"/>
          </a:p>
        </p:txBody>
      </p:sp>
      <p:sp>
        <p:nvSpPr>
          <p:cNvPr id="26" name="Text 22"/>
          <p:cNvSpPr txBox="1"/>
          <p:nvPr/>
        </p:nvSpPr>
        <p:spPr>
          <a:xfrm>
            <a:off x="5294465" y="2340864"/>
            <a:ext cx="6345847"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Up to eight tenant × component pairs; add tenants for cross-tenant services.</a:t>
            </a:r>
            <a:endParaRPr lang="en-US" sz="1050" dirty="0"/>
          </a:p>
        </p:txBody>
      </p:sp>
      <p:sp>
        <p:nvSpPr>
          <p:cNvPr id="27" name="Shape 23"/>
          <p:cNvSpPr/>
          <p:nvPr/>
        </p:nvSpPr>
        <p:spPr>
          <a:xfrm>
            <a:off x="4910417" y="2688336"/>
            <a:ext cx="274320" cy="274320"/>
          </a:xfrm>
          <a:prstGeom prst="ellipse">
            <a:avLst/>
          </a:prstGeom>
          <a:solidFill>
            <a:srgbClr val="3DBE7A"/>
          </a:solidFill>
          <a:ln w="12700">
            <a:solidFill>
              <a:srgbClr val="FFFFFF"/>
            </a:solidFill>
            <a:prstDash val="solid"/>
          </a:ln>
        </p:spPr>
      </p:sp>
      <p:sp>
        <p:nvSpPr>
          <p:cNvPr id="28" name="Text 24"/>
          <p:cNvSpPr txBox="1"/>
          <p:nvPr/>
        </p:nvSpPr>
        <p:spPr>
          <a:xfrm>
            <a:off x="4910417" y="268833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5294465" y="2679192"/>
            <a:ext cx="6345847"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Components</a:t>
            </a:r>
            <a:endParaRPr lang="en-US" sz="1250" dirty="0"/>
          </a:p>
        </p:txBody>
      </p:sp>
      <p:sp>
        <p:nvSpPr>
          <p:cNvPr id="30" name="Text 26"/>
          <p:cNvSpPr txBox="1"/>
          <p:nvPr/>
        </p:nvSpPr>
        <p:spPr>
          <a:xfrm>
            <a:off x="5294465" y="2971800"/>
            <a:ext cx="6345847"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tenant’s enabled components are pre-ticked: DSM, DHM and FLX here.</a:t>
            </a:r>
            <a:endParaRPr lang="en-US" sz="1050" dirty="0"/>
          </a:p>
        </p:txBody>
      </p:sp>
      <p:sp>
        <p:nvSpPr>
          <p:cNvPr id="31" name="Shape 27"/>
          <p:cNvSpPr/>
          <p:nvPr/>
        </p:nvSpPr>
        <p:spPr>
          <a:xfrm>
            <a:off x="4910417" y="3319272"/>
            <a:ext cx="274320" cy="274320"/>
          </a:xfrm>
          <a:prstGeom prst="ellipse">
            <a:avLst/>
          </a:prstGeom>
          <a:solidFill>
            <a:srgbClr val="9A78F5"/>
          </a:solidFill>
          <a:ln w="12700">
            <a:solidFill>
              <a:srgbClr val="FFFFFF"/>
            </a:solidFill>
            <a:prstDash val="solid"/>
          </a:ln>
        </p:spPr>
      </p:sp>
      <p:sp>
        <p:nvSpPr>
          <p:cNvPr id="32" name="Text 28"/>
          <p:cNvSpPr txBox="1"/>
          <p:nvPr/>
        </p:nvSpPr>
        <p:spPr>
          <a:xfrm>
            <a:off x="4910417" y="331927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5294465" y="3310128"/>
            <a:ext cx="6345847"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Filter</a:t>
            </a:r>
            <a:endParaRPr lang="en-US" sz="1250" dirty="0"/>
          </a:p>
        </p:txBody>
      </p:sp>
      <p:sp>
        <p:nvSpPr>
          <p:cNvPr id="34" name="Text 30"/>
          <p:cNvSpPr txBox="1"/>
          <p:nvPr/>
        </p:nvSpPr>
        <p:spPr>
          <a:xfrm>
            <a:off x="5294465" y="3602736"/>
            <a:ext cx="6345847"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priority IN ("high", "critical") AND labels IN ("public-facing", "internal-tooling") — validated as you type.</a:t>
            </a:r>
            <a:endParaRPr lang="en-US" sz="1050" dirty="0"/>
          </a:p>
        </p:txBody>
      </p:sp>
      <p:sp>
        <p:nvSpPr>
          <p:cNvPr id="35" name="Shape 31"/>
          <p:cNvSpPr/>
          <p:nvPr/>
        </p:nvSpPr>
        <p:spPr>
          <a:xfrm>
            <a:off x="4910417" y="4133088"/>
            <a:ext cx="274320" cy="274320"/>
          </a:xfrm>
          <a:prstGeom prst="ellipse">
            <a:avLst/>
          </a:prstGeom>
          <a:solidFill>
            <a:srgbClr val="E05555"/>
          </a:solidFill>
          <a:ln w="12700">
            <a:solidFill>
              <a:srgbClr val="FFFFFF"/>
            </a:solidFill>
            <a:prstDash val="solid"/>
          </a:ln>
        </p:spPr>
      </p:sp>
      <p:sp>
        <p:nvSpPr>
          <p:cNvPr id="36" name="Text 32"/>
          <p:cNvSpPr txBox="1"/>
          <p:nvPr/>
        </p:nvSpPr>
        <p:spPr>
          <a:xfrm>
            <a:off x="4910417" y="41330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5294465" y="4123944"/>
            <a:ext cx="6345847"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Exact members</a:t>
            </a:r>
            <a:endParaRPr lang="en-US" sz="1250" dirty="0"/>
          </a:p>
        </p:txBody>
      </p:sp>
      <p:sp>
        <p:nvSpPr>
          <p:cNvPr id="38" name="Text 34"/>
          <p:cNvSpPr txBox="1"/>
          <p:nvPr/>
        </p:nvSpPr>
        <p:spPr>
          <a:xfrm>
            <a:off x="5294465" y="4416552"/>
            <a:ext cx="6345847"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Optional. Without it, membership stays dynamic.</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AUTHOR</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Preview before adding — the entities it will roll up</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041737" cy="4892040"/>
          </a:xfrm>
          <a:prstGeom prst="roundRect">
            <a:avLst>
              <a:gd name="adj" fmla="val 1131"/>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b05_aggregate_preview.jpg">    </p:cNvPr>
          <p:cNvPicPr>
            <a:picLocks noChangeAspect="1"/>
          </p:cNvPicPr>
          <p:nvPr/>
        </p:nvPicPr>
        <p:blipFill>
          <a:blip r:embed="rId1"/>
          <a:stretch>
            <a:fillRect/>
          </a:stretch>
        </p:blipFill>
        <p:spPr>
          <a:xfrm>
            <a:off x="612648" y="1435608"/>
            <a:ext cx="3913721" cy="4764024"/>
          </a:xfrm>
          <a:prstGeom prst="rect">
            <a:avLst/>
          </a:prstGeom>
        </p:spPr>
      </p:pic>
      <p:sp>
        <p:nvSpPr>
          <p:cNvPr id="9" name="Shape 5"/>
          <p:cNvSpPr/>
          <p:nvPr/>
        </p:nvSpPr>
        <p:spPr>
          <a:xfrm>
            <a:off x="1512624" y="2537094"/>
            <a:ext cx="274320" cy="274320"/>
          </a:xfrm>
          <a:prstGeom prst="ellipse">
            <a:avLst/>
          </a:prstGeom>
          <a:solidFill>
            <a:srgbClr val="5B8DEF"/>
          </a:solidFill>
          <a:ln w="12700">
            <a:solidFill>
              <a:srgbClr val="FFFFFF"/>
            </a:solidFill>
            <a:prstDash val="solid"/>
          </a:ln>
        </p:spPr>
      </p:sp>
      <p:sp>
        <p:nvSpPr>
          <p:cNvPr id="10" name="Text 6"/>
          <p:cNvSpPr txBox="1"/>
          <p:nvPr/>
        </p:nvSpPr>
        <p:spPr>
          <a:xfrm>
            <a:off x="1512624" y="253709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767016" y="3003969"/>
            <a:ext cx="274320" cy="274320"/>
          </a:xfrm>
          <a:prstGeom prst="ellipse">
            <a:avLst/>
          </a:prstGeom>
          <a:solidFill>
            <a:srgbClr val="E0A040"/>
          </a:solidFill>
          <a:ln w="12700">
            <a:solidFill>
              <a:srgbClr val="FFFFFF"/>
            </a:solidFill>
            <a:prstDash val="solid"/>
          </a:ln>
        </p:spPr>
      </p:sp>
      <p:sp>
        <p:nvSpPr>
          <p:cNvPr id="12" name="Text 8"/>
          <p:cNvSpPr txBox="1"/>
          <p:nvPr/>
        </p:nvSpPr>
        <p:spPr>
          <a:xfrm>
            <a:off x="1767016" y="300396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2628035" y="3470843"/>
            <a:ext cx="274320" cy="274320"/>
          </a:xfrm>
          <a:prstGeom prst="ellipse">
            <a:avLst/>
          </a:prstGeom>
          <a:solidFill>
            <a:srgbClr val="3DBE7A"/>
          </a:solidFill>
          <a:ln w="12700">
            <a:solidFill>
              <a:srgbClr val="FFFFFF"/>
            </a:solidFill>
            <a:prstDash val="solid"/>
          </a:ln>
        </p:spPr>
      </p:sp>
      <p:sp>
        <p:nvSpPr>
          <p:cNvPr id="14" name="Text 10"/>
          <p:cNvSpPr txBox="1"/>
          <p:nvPr/>
        </p:nvSpPr>
        <p:spPr>
          <a:xfrm>
            <a:off x="2628035" y="347084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2432349" y="4194975"/>
            <a:ext cx="274320" cy="274320"/>
          </a:xfrm>
          <a:prstGeom prst="ellipse">
            <a:avLst/>
          </a:prstGeom>
          <a:solidFill>
            <a:srgbClr val="9A78F5"/>
          </a:solidFill>
          <a:ln w="12700">
            <a:solidFill>
              <a:srgbClr val="FFFFFF"/>
            </a:solidFill>
            <a:prstDash val="solid"/>
          </a:ln>
        </p:spPr>
      </p:sp>
      <p:sp>
        <p:nvSpPr>
          <p:cNvPr id="16" name="Text 12"/>
          <p:cNvSpPr txBox="1"/>
          <p:nvPr/>
        </p:nvSpPr>
        <p:spPr>
          <a:xfrm>
            <a:off x="2432349" y="419497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4252229" y="4633265"/>
            <a:ext cx="274320" cy="274320"/>
          </a:xfrm>
          <a:prstGeom prst="ellipse">
            <a:avLst/>
          </a:prstGeom>
          <a:solidFill>
            <a:srgbClr val="E05555"/>
          </a:solidFill>
          <a:ln w="12700">
            <a:solidFill>
              <a:srgbClr val="FFFFFF"/>
            </a:solidFill>
            <a:prstDash val="solid"/>
          </a:ln>
        </p:spPr>
      </p:sp>
      <p:sp>
        <p:nvSpPr>
          <p:cNvPr id="18" name="Text 14"/>
          <p:cNvSpPr txBox="1"/>
          <p:nvPr/>
        </p:nvSpPr>
        <p:spPr>
          <a:xfrm>
            <a:off x="4252229" y="463326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4910417"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4910417"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5294465" y="1417320"/>
            <a:ext cx="6345847"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Health calculation</a:t>
            </a:r>
            <a:endParaRPr lang="en-US" sz="1250" dirty="0"/>
          </a:p>
        </p:txBody>
      </p:sp>
      <p:sp>
        <p:nvSpPr>
          <p:cNvPr id="22" name="Text 18"/>
          <p:cNvSpPr txBox="1"/>
          <p:nvPr/>
        </p:nvSpPr>
        <p:spPr>
          <a:xfrm>
            <a:off x="5294465" y="1709928"/>
            <a:ext cx="6345847"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Worst member (any red member makes it red) or healthy percentage with two thresholds.</a:t>
            </a:r>
            <a:endParaRPr lang="en-US" sz="1050" dirty="0"/>
          </a:p>
        </p:txBody>
      </p:sp>
      <p:sp>
        <p:nvSpPr>
          <p:cNvPr id="23" name="Shape 19"/>
          <p:cNvSpPr/>
          <p:nvPr/>
        </p:nvSpPr>
        <p:spPr>
          <a:xfrm>
            <a:off x="4910417" y="2057400"/>
            <a:ext cx="274320" cy="274320"/>
          </a:xfrm>
          <a:prstGeom prst="ellipse">
            <a:avLst/>
          </a:prstGeom>
          <a:solidFill>
            <a:srgbClr val="E0A040"/>
          </a:solidFill>
          <a:ln w="12700">
            <a:solidFill>
              <a:srgbClr val="FFFFFF"/>
            </a:solidFill>
            <a:prstDash val="solid"/>
          </a:ln>
        </p:spPr>
      </p:sp>
      <p:sp>
        <p:nvSpPr>
          <p:cNvPr id="24" name="Text 20"/>
          <p:cNvSpPr txBox="1"/>
          <p:nvPr/>
        </p:nvSpPr>
        <p:spPr>
          <a:xfrm>
            <a:off x="4910417" y="205740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5294465" y="2048256"/>
            <a:ext cx="6345847"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Show KPI on canvas</a:t>
            </a:r>
            <a:endParaRPr lang="en-US" sz="1250" dirty="0"/>
          </a:p>
        </p:txBody>
      </p:sp>
      <p:sp>
        <p:nvSpPr>
          <p:cNvPr id="26" name="Text 22"/>
          <p:cNvSpPr txBox="1"/>
          <p:nvPr/>
        </p:nvSpPr>
        <p:spPr>
          <a:xfrm>
            <a:off x="5294465" y="2340864"/>
            <a:ext cx="6345847"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healthy-percentage KPI under the node.</a:t>
            </a:r>
            <a:endParaRPr lang="en-US" sz="1050" dirty="0"/>
          </a:p>
        </p:txBody>
      </p:sp>
      <p:sp>
        <p:nvSpPr>
          <p:cNvPr id="27" name="Shape 23"/>
          <p:cNvSpPr/>
          <p:nvPr/>
        </p:nvSpPr>
        <p:spPr>
          <a:xfrm>
            <a:off x="4910417" y="2688336"/>
            <a:ext cx="274320" cy="274320"/>
          </a:xfrm>
          <a:prstGeom prst="ellipse">
            <a:avLst/>
          </a:prstGeom>
          <a:solidFill>
            <a:srgbClr val="3DBE7A"/>
          </a:solidFill>
          <a:ln w="12700">
            <a:solidFill>
              <a:srgbClr val="FFFFFF"/>
            </a:solidFill>
            <a:prstDash val="solid"/>
          </a:ln>
        </p:spPr>
      </p:sp>
      <p:sp>
        <p:nvSpPr>
          <p:cNvPr id="28" name="Text 24"/>
          <p:cNvSpPr txBox="1"/>
          <p:nvPr/>
        </p:nvSpPr>
        <p:spPr>
          <a:xfrm>
            <a:off x="4910417" y="268833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5294465" y="2679192"/>
            <a:ext cx="6345847"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Show and link members</a:t>
            </a:r>
            <a:endParaRPr lang="en-US" sz="1250" dirty="0"/>
          </a:p>
        </p:txBody>
      </p:sp>
      <p:sp>
        <p:nvSpPr>
          <p:cNvPr id="30" name="Text 26"/>
          <p:cNvSpPr txBox="1"/>
          <p:nvPr/>
        </p:nvSpPr>
        <p:spPr>
          <a:xfrm>
            <a:off x="5294465" y="2971800"/>
            <a:ext cx="6345847"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Draw the matching entities around the aggregate — kept off on the root.</a:t>
            </a:r>
            <a:endParaRPr lang="en-US" sz="1050" dirty="0"/>
          </a:p>
        </p:txBody>
      </p:sp>
      <p:sp>
        <p:nvSpPr>
          <p:cNvPr id="31" name="Shape 27"/>
          <p:cNvSpPr/>
          <p:nvPr/>
        </p:nvSpPr>
        <p:spPr>
          <a:xfrm>
            <a:off x="4910417" y="3319272"/>
            <a:ext cx="274320" cy="274320"/>
          </a:xfrm>
          <a:prstGeom prst="ellipse">
            <a:avLst/>
          </a:prstGeom>
          <a:solidFill>
            <a:srgbClr val="9A78F5"/>
          </a:solidFill>
          <a:ln w="12700">
            <a:solidFill>
              <a:srgbClr val="FFFFFF"/>
            </a:solidFill>
            <a:prstDash val="solid"/>
          </a:ln>
        </p:spPr>
      </p:sp>
      <p:sp>
        <p:nvSpPr>
          <p:cNvPr id="32" name="Text 28"/>
          <p:cNvSpPr txBox="1"/>
          <p:nvPr/>
        </p:nvSpPr>
        <p:spPr>
          <a:xfrm>
            <a:off x="4910417" y="331927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5294465" y="3310128"/>
            <a:ext cx="6345847"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Preview</a:t>
            </a:r>
            <a:endParaRPr lang="en-US" sz="1250" dirty="0"/>
          </a:p>
        </p:txBody>
      </p:sp>
      <p:sp>
        <p:nvSpPr>
          <p:cNvPr id="34" name="Text 30"/>
          <p:cNvSpPr txBox="1"/>
          <p:nvPr/>
        </p:nvSpPr>
        <p:spPr>
          <a:xfrm>
            <a:off x="5294465" y="3602736"/>
            <a:ext cx="6345847"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live state and the count of matching entities.</a:t>
            </a:r>
            <a:endParaRPr lang="en-US" sz="1050" dirty="0"/>
          </a:p>
        </p:txBody>
      </p:sp>
      <p:sp>
        <p:nvSpPr>
          <p:cNvPr id="35" name="Shape 31"/>
          <p:cNvSpPr/>
          <p:nvPr/>
        </p:nvSpPr>
        <p:spPr>
          <a:xfrm>
            <a:off x="4910417" y="3950208"/>
            <a:ext cx="274320" cy="274320"/>
          </a:xfrm>
          <a:prstGeom prst="ellipse">
            <a:avLst/>
          </a:prstGeom>
          <a:solidFill>
            <a:srgbClr val="E05555"/>
          </a:solidFill>
          <a:ln w="12700">
            <a:solidFill>
              <a:srgbClr val="FFFFFF"/>
            </a:solidFill>
            <a:prstDash val="solid"/>
          </a:ln>
        </p:spPr>
      </p:sp>
      <p:sp>
        <p:nvSpPr>
          <p:cNvPr id="36" name="Text 32"/>
          <p:cNvSpPr txBox="1"/>
          <p:nvPr/>
        </p:nvSpPr>
        <p:spPr>
          <a:xfrm>
            <a:off x="4910417" y="39502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5294465" y="3941064"/>
            <a:ext cx="6345847"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members</a:t>
            </a:r>
            <a:endParaRPr lang="en-US" sz="1250" dirty="0"/>
          </a:p>
        </p:txBody>
      </p:sp>
      <p:sp>
        <p:nvSpPr>
          <p:cNvPr id="38" name="Text 34"/>
          <p:cNvSpPr txBox="1"/>
          <p:nvPr/>
        </p:nvSpPr>
        <p:spPr>
          <a:xfrm>
            <a:off x="5294465" y="4233672"/>
            <a:ext cx="6345847"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matching entity, with its state, tenant and component.</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AUTHOR</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root is on the canvas — now its two children</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b06_root_added.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3526658" y="2853577"/>
            <a:ext cx="274320" cy="274320"/>
          </a:xfrm>
          <a:prstGeom prst="ellipse">
            <a:avLst/>
          </a:prstGeom>
          <a:solidFill>
            <a:srgbClr val="5B8DEF"/>
          </a:solidFill>
          <a:ln w="12700">
            <a:solidFill>
              <a:srgbClr val="FFFFFF"/>
            </a:solidFill>
            <a:prstDash val="solid"/>
          </a:ln>
        </p:spPr>
      </p:sp>
      <p:sp>
        <p:nvSpPr>
          <p:cNvPr id="10" name="Text 6"/>
          <p:cNvSpPr txBox="1"/>
          <p:nvPr/>
        </p:nvSpPr>
        <p:spPr>
          <a:xfrm>
            <a:off x="3526658" y="285357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4378147" y="4334652"/>
            <a:ext cx="274320" cy="274320"/>
          </a:xfrm>
          <a:prstGeom prst="ellipse">
            <a:avLst/>
          </a:prstGeom>
          <a:solidFill>
            <a:srgbClr val="E0A040"/>
          </a:solidFill>
          <a:ln w="12700">
            <a:solidFill>
              <a:srgbClr val="FFFFFF"/>
            </a:solidFill>
            <a:prstDash val="solid"/>
          </a:ln>
        </p:spPr>
      </p:sp>
      <p:sp>
        <p:nvSpPr>
          <p:cNvPr id="12" name="Text 8"/>
          <p:cNvSpPr txBox="1"/>
          <p:nvPr/>
        </p:nvSpPr>
        <p:spPr>
          <a:xfrm>
            <a:off x="4378147" y="43346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4520062" y="2520335"/>
            <a:ext cx="274320" cy="274320"/>
          </a:xfrm>
          <a:prstGeom prst="ellipse">
            <a:avLst/>
          </a:prstGeom>
          <a:solidFill>
            <a:srgbClr val="3DBE7A"/>
          </a:solidFill>
          <a:ln w="12700">
            <a:solidFill>
              <a:srgbClr val="FFFFFF"/>
            </a:solidFill>
            <a:prstDash val="solid"/>
          </a:ln>
        </p:spPr>
      </p:sp>
      <p:sp>
        <p:nvSpPr>
          <p:cNvPr id="14" name="Text 10"/>
          <p:cNvSpPr txBox="1"/>
          <p:nvPr/>
        </p:nvSpPr>
        <p:spPr>
          <a:xfrm>
            <a:off x="4520062" y="252033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6045647" y="2738794"/>
            <a:ext cx="274320" cy="274320"/>
          </a:xfrm>
          <a:prstGeom prst="ellipse">
            <a:avLst/>
          </a:prstGeom>
          <a:solidFill>
            <a:srgbClr val="9A78F5"/>
          </a:solidFill>
          <a:ln w="12700">
            <a:solidFill>
              <a:srgbClr val="FFFFFF"/>
            </a:solidFill>
            <a:prstDash val="solid"/>
          </a:ln>
        </p:spPr>
      </p:sp>
      <p:sp>
        <p:nvSpPr>
          <p:cNvPr id="16" name="Text 12"/>
          <p:cNvSpPr txBox="1"/>
          <p:nvPr/>
        </p:nvSpPr>
        <p:spPr>
          <a:xfrm>
            <a:off x="6045647" y="273879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8092440"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Web Monitor</a:t>
            </a:r>
            <a:endParaRPr lang="en-US" sz="1250" dirty="0"/>
          </a:p>
        </p:txBody>
      </p:sp>
      <p:sp>
        <p:nvSpPr>
          <p:cNvPr id="20" name="Text 16"/>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root aggregate, green, with its healthy percentage.</a:t>
            </a:r>
            <a:endParaRPr lang="en-US" sz="1050" dirty="0"/>
          </a:p>
        </p:txBody>
      </p:sp>
      <p:sp>
        <p:nvSpPr>
          <p:cNvPr id="21" name="Shape 17"/>
          <p:cNvSpPr/>
          <p:nvPr/>
        </p:nvSpPr>
        <p:spPr>
          <a:xfrm>
            <a:off x="8092440" y="2295144"/>
            <a:ext cx="274320" cy="274320"/>
          </a:xfrm>
          <a:prstGeom prst="ellipse">
            <a:avLst/>
          </a:prstGeom>
          <a:solidFill>
            <a:srgbClr val="E0A040"/>
          </a:solidFill>
          <a:ln w="12700">
            <a:solidFill>
              <a:srgbClr val="FFFFFF"/>
            </a:solidFill>
            <a:prstDash val="solid"/>
          </a:ln>
        </p:spPr>
      </p:sp>
      <p:sp>
        <p:nvSpPr>
          <p:cNvPr id="22" name="Text 18"/>
          <p:cNvSpPr txBox="1"/>
          <p:nvPr/>
        </p:nvSpPr>
        <p:spPr>
          <a:xfrm>
            <a:off x="80924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8476488" y="22860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KPI</a:t>
            </a:r>
            <a:endParaRPr lang="en-US" sz="1250" dirty="0"/>
          </a:p>
        </p:txBody>
      </p:sp>
      <p:sp>
        <p:nvSpPr>
          <p:cNvPr id="24" name="Text 20"/>
          <p:cNvSpPr txBox="1"/>
          <p:nvPr/>
        </p:nvSpPr>
        <p:spPr>
          <a:xfrm>
            <a:off x="8476488" y="257860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HEALTHY 100% — every member is green.</a:t>
            </a:r>
            <a:endParaRPr lang="en-US" sz="1050" dirty="0"/>
          </a:p>
        </p:txBody>
      </p:sp>
      <p:sp>
        <p:nvSpPr>
          <p:cNvPr id="25" name="Shape 21"/>
          <p:cNvSpPr/>
          <p:nvPr/>
        </p:nvSpPr>
        <p:spPr>
          <a:xfrm>
            <a:off x="8092440" y="2980944"/>
            <a:ext cx="274320" cy="274320"/>
          </a:xfrm>
          <a:prstGeom prst="ellipse">
            <a:avLst/>
          </a:prstGeom>
          <a:solidFill>
            <a:srgbClr val="3DBE7A"/>
          </a:solidFill>
          <a:ln w="12700">
            <a:solidFill>
              <a:srgbClr val="FFFFFF"/>
            </a:solidFill>
            <a:prstDash val="solid"/>
          </a:ln>
        </p:spPr>
      </p:sp>
      <p:sp>
        <p:nvSpPr>
          <p:cNvPr id="26" name="Text 22"/>
          <p:cNvSpPr txBox="1"/>
          <p:nvPr/>
        </p:nvSpPr>
        <p:spPr>
          <a:xfrm>
            <a:off x="8092440" y="2980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8476488" y="29718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Add items</a:t>
            </a:r>
            <a:endParaRPr lang="en-US" sz="1250" dirty="0"/>
          </a:p>
        </p:txBody>
      </p:sp>
      <p:sp>
        <p:nvSpPr>
          <p:cNvPr id="28" name="Text 24"/>
          <p:cNvSpPr txBox="1"/>
          <p:nvPr/>
        </p:nvSpPr>
        <p:spPr>
          <a:xfrm>
            <a:off x="8476488" y="326440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Entities, aggregate, auto aggregate, view, label.</a:t>
            </a:r>
            <a:endParaRPr lang="en-US" sz="1050" dirty="0"/>
          </a:p>
        </p:txBody>
      </p:sp>
      <p:sp>
        <p:nvSpPr>
          <p:cNvPr id="29" name="Shape 25"/>
          <p:cNvSpPr/>
          <p:nvPr/>
        </p:nvSpPr>
        <p:spPr>
          <a:xfrm>
            <a:off x="8092440" y="3849624"/>
            <a:ext cx="274320" cy="274320"/>
          </a:xfrm>
          <a:prstGeom prst="ellipse">
            <a:avLst/>
          </a:prstGeom>
          <a:solidFill>
            <a:srgbClr val="9A78F5"/>
          </a:solidFill>
          <a:ln w="12700">
            <a:solidFill>
              <a:srgbClr val="FFFFFF"/>
            </a:solidFill>
            <a:prstDash val="solid"/>
          </a:ln>
        </p:spPr>
      </p:sp>
      <p:sp>
        <p:nvSpPr>
          <p:cNvPr id="30" name="Text 26"/>
          <p:cNvSpPr txBox="1"/>
          <p:nvPr/>
        </p:nvSpPr>
        <p:spPr>
          <a:xfrm>
            <a:off x="8092440" y="38496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8476488" y="38404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Inspector</a:t>
            </a:r>
            <a:endParaRPr lang="en-US" sz="1250" dirty="0"/>
          </a:p>
        </p:txBody>
      </p:sp>
      <p:sp>
        <p:nvSpPr>
          <p:cNvPr id="32" name="Text 28"/>
          <p:cNvSpPr txBox="1"/>
          <p:nvPr/>
        </p:nvSpPr>
        <p:spPr>
          <a:xfrm>
            <a:off x="8476488" y="413308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Aggregate details, live status and a members map for the selected node.</a:t>
            </a:r>
            <a:endParaRPr lang="en-US" sz="1050" dirty="0"/>
          </a:p>
        </p:txBody>
      </p:sp>
      <p:sp>
        <p:nvSpPr>
          <p:cNvPr id="33" name="Shape 29"/>
          <p:cNvSpPr/>
          <p:nvPr/>
        </p:nvSpPr>
        <p:spPr>
          <a:xfrm>
            <a:off x="8092440" y="4754880"/>
            <a:ext cx="3547872" cy="1508760"/>
          </a:xfrm>
          <a:prstGeom prst="roundRect">
            <a:avLst>
              <a:gd name="adj" fmla="val 4848"/>
            </a:avLst>
          </a:prstGeom>
          <a:solidFill>
            <a:srgbClr val="1F242F"/>
          </a:solidFill>
          <a:ln w="9525">
            <a:solidFill>
              <a:srgbClr val="2A3140"/>
            </a:solidFill>
            <a:prstDash val="solid"/>
          </a:ln>
        </p:spPr>
      </p:sp>
      <p:sp>
        <p:nvSpPr>
          <p:cNvPr id="34" name="Text 30"/>
          <p:cNvSpPr txBox="1"/>
          <p:nvPr/>
        </p:nvSpPr>
        <p:spPr>
          <a:xfrm>
            <a:off x="8275320" y="4892040"/>
            <a:ext cx="31821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Two children</a:t>
            </a:r>
            <a:endParaRPr lang="en-US" sz="1150" dirty="0"/>
          </a:p>
        </p:txBody>
      </p:sp>
      <p:sp>
        <p:nvSpPr>
          <p:cNvPr id="35" name="Text 31"/>
          <p:cNvSpPr txBox="1"/>
          <p:nvPr/>
        </p:nvSpPr>
        <p:spPr>
          <a:xfrm>
            <a:off x="8275320" y="5212080"/>
            <a:ext cx="3182112" cy="94183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Public Facing Web — labels IN ("public-facing"); Internal Tooling Web — labels IN ("internal-tooling"). Same scope, same priority filter.</a:t>
            </a:r>
            <a:endParaRPr lang="en-US"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AUTHOR</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Members drawn automatically — with KPIs and sparklines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3778819" cy="4572000"/>
          </a:xfrm>
          <a:prstGeom prst="roundRect">
            <a:avLst>
              <a:gd name="adj" fmla="val 1210"/>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b09_member_options.jpg">    </p:cNvPr>
          <p:cNvPicPr>
            <a:picLocks noChangeAspect="1"/>
          </p:cNvPicPr>
          <p:nvPr/>
        </p:nvPicPr>
        <p:blipFill>
          <a:blip r:embed="rId1"/>
          <a:stretch>
            <a:fillRect/>
          </a:stretch>
        </p:blipFill>
        <p:spPr>
          <a:xfrm>
            <a:off x="612648" y="1435608"/>
            <a:ext cx="3650803" cy="4443984"/>
          </a:xfrm>
          <a:prstGeom prst="rect">
            <a:avLst/>
          </a:prstGeom>
        </p:spPr>
      </p:pic>
      <p:sp>
        <p:nvSpPr>
          <p:cNvPr id="9" name="Shape 5"/>
          <p:cNvSpPr/>
          <p:nvPr/>
        </p:nvSpPr>
        <p:spPr>
          <a:xfrm>
            <a:off x="4510339" y="1371600"/>
            <a:ext cx="4398152" cy="4572000"/>
          </a:xfrm>
          <a:prstGeom prst="roundRect">
            <a:avLst>
              <a:gd name="adj" fmla="val 1040"/>
            </a:avLst>
          </a:prstGeom>
          <a:solidFill>
            <a:srgbClr val="1F242F"/>
          </a:solidFill>
          <a:ln w="9525">
            <a:solidFill>
              <a:srgbClr val="2A3140"/>
            </a:solidFill>
            <a:prstDash val="solid"/>
          </a:ln>
        </p:spPr>
      </p:sp>
      <p:pic>
        <p:nvPicPr>
          <p:cNvPr id="10" name="Image 1" descr="/private/tmp/claude-501/-Users-guilhem-DocsOffsync-trackme-limited-trackme-app--claude-worktrees-epic-gagarin-82d13a/9ec03285-0a2f-45a5-b2f6-367d48201f3e/scratchpad/deck_topo/img/b08_kpi_styles.jpg">    </p:cNvPr>
          <p:cNvPicPr>
            <a:picLocks noChangeAspect="1"/>
          </p:cNvPicPr>
          <p:nvPr/>
        </p:nvPicPr>
        <p:blipFill>
          <a:blip r:embed="rId2"/>
          <a:stretch>
            <a:fillRect/>
          </a:stretch>
        </p:blipFill>
        <p:spPr>
          <a:xfrm>
            <a:off x="4574347" y="1435608"/>
            <a:ext cx="4270136" cy="4443984"/>
          </a:xfrm>
          <a:prstGeom prst="rect">
            <a:avLst/>
          </a:prstGeom>
        </p:spPr>
      </p:pic>
      <p:sp>
        <p:nvSpPr>
          <p:cNvPr id="11" name="Shape 6"/>
          <p:cNvSpPr/>
          <p:nvPr/>
        </p:nvSpPr>
        <p:spPr>
          <a:xfrm>
            <a:off x="2483430" y="2587203"/>
            <a:ext cx="274320" cy="274320"/>
          </a:xfrm>
          <a:prstGeom prst="ellipse">
            <a:avLst/>
          </a:prstGeom>
          <a:solidFill>
            <a:srgbClr val="5B8DEF"/>
          </a:solidFill>
          <a:ln w="12700">
            <a:solidFill>
              <a:srgbClr val="FFFFFF"/>
            </a:solidFill>
            <a:prstDash val="solid"/>
          </a:ln>
        </p:spPr>
      </p:sp>
      <p:sp>
        <p:nvSpPr>
          <p:cNvPr id="12" name="Text 7"/>
          <p:cNvSpPr txBox="1"/>
          <p:nvPr/>
        </p:nvSpPr>
        <p:spPr>
          <a:xfrm>
            <a:off x="2483430" y="258720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Shape 8"/>
          <p:cNvSpPr/>
          <p:nvPr/>
        </p:nvSpPr>
        <p:spPr>
          <a:xfrm>
            <a:off x="1972317" y="3231581"/>
            <a:ext cx="274320" cy="274320"/>
          </a:xfrm>
          <a:prstGeom prst="ellipse">
            <a:avLst/>
          </a:prstGeom>
          <a:solidFill>
            <a:srgbClr val="E0A040"/>
          </a:solidFill>
          <a:ln w="12700">
            <a:solidFill>
              <a:srgbClr val="FFFFFF"/>
            </a:solidFill>
            <a:prstDash val="solid"/>
          </a:ln>
        </p:spPr>
      </p:sp>
      <p:sp>
        <p:nvSpPr>
          <p:cNvPr id="14" name="Text 9"/>
          <p:cNvSpPr txBox="1"/>
          <p:nvPr/>
        </p:nvSpPr>
        <p:spPr>
          <a:xfrm>
            <a:off x="1972317" y="323158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Shape 10"/>
          <p:cNvSpPr/>
          <p:nvPr/>
        </p:nvSpPr>
        <p:spPr>
          <a:xfrm>
            <a:off x="1643745" y="3622652"/>
            <a:ext cx="274320" cy="274320"/>
          </a:xfrm>
          <a:prstGeom prst="ellipse">
            <a:avLst/>
          </a:prstGeom>
          <a:solidFill>
            <a:srgbClr val="3DBE7A"/>
          </a:solidFill>
          <a:ln w="12700">
            <a:solidFill>
              <a:srgbClr val="FFFFFF"/>
            </a:solidFill>
            <a:prstDash val="solid"/>
          </a:ln>
        </p:spPr>
      </p:sp>
      <p:sp>
        <p:nvSpPr>
          <p:cNvPr id="16" name="Text 11"/>
          <p:cNvSpPr txBox="1"/>
          <p:nvPr/>
        </p:nvSpPr>
        <p:spPr>
          <a:xfrm>
            <a:off x="1643745" y="36226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7" name="Shape 12"/>
          <p:cNvSpPr/>
          <p:nvPr/>
        </p:nvSpPr>
        <p:spPr>
          <a:xfrm>
            <a:off x="2008825" y="5298034"/>
            <a:ext cx="274320" cy="274320"/>
          </a:xfrm>
          <a:prstGeom prst="ellipse">
            <a:avLst/>
          </a:prstGeom>
          <a:solidFill>
            <a:srgbClr val="9A78F5"/>
          </a:solidFill>
          <a:ln w="12700">
            <a:solidFill>
              <a:srgbClr val="FFFFFF"/>
            </a:solidFill>
            <a:prstDash val="solid"/>
          </a:ln>
        </p:spPr>
      </p:sp>
      <p:sp>
        <p:nvSpPr>
          <p:cNvPr id="18" name="Text 13"/>
          <p:cNvSpPr txBox="1"/>
          <p:nvPr/>
        </p:nvSpPr>
        <p:spPr>
          <a:xfrm>
            <a:off x="2008825" y="529803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Shape 14"/>
          <p:cNvSpPr/>
          <p:nvPr/>
        </p:nvSpPr>
        <p:spPr>
          <a:xfrm>
            <a:off x="7618439" y="4053718"/>
            <a:ext cx="274320" cy="274320"/>
          </a:xfrm>
          <a:prstGeom prst="ellipse">
            <a:avLst/>
          </a:prstGeom>
          <a:solidFill>
            <a:srgbClr val="E05555"/>
          </a:solidFill>
          <a:ln w="12700">
            <a:solidFill>
              <a:srgbClr val="FFFFFF"/>
            </a:solidFill>
            <a:prstDash val="solid"/>
          </a:ln>
        </p:spPr>
      </p:sp>
      <p:sp>
        <p:nvSpPr>
          <p:cNvPr id="20" name="Text 15"/>
          <p:cNvSpPr txBox="1"/>
          <p:nvPr/>
        </p:nvSpPr>
        <p:spPr>
          <a:xfrm>
            <a:off x="7618439" y="405371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1" name="Shape 16"/>
          <p:cNvSpPr/>
          <p:nvPr/>
        </p:nvSpPr>
        <p:spPr>
          <a:xfrm>
            <a:off x="6572256" y="4484785"/>
            <a:ext cx="274320" cy="274320"/>
          </a:xfrm>
          <a:prstGeom prst="ellipse">
            <a:avLst/>
          </a:prstGeom>
          <a:solidFill>
            <a:srgbClr val="2FB8B0"/>
          </a:solidFill>
          <a:ln w="12700">
            <a:solidFill>
              <a:srgbClr val="FFFFFF"/>
            </a:solidFill>
            <a:prstDash val="solid"/>
          </a:ln>
        </p:spPr>
      </p:sp>
      <p:sp>
        <p:nvSpPr>
          <p:cNvPr id="22" name="Text 17"/>
          <p:cNvSpPr txBox="1"/>
          <p:nvPr/>
        </p:nvSpPr>
        <p:spPr>
          <a:xfrm>
            <a:off x="6572256" y="448478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3" name="Shape 18"/>
          <p:cNvSpPr/>
          <p:nvPr/>
        </p:nvSpPr>
        <p:spPr>
          <a:xfrm>
            <a:off x="9182812" y="1426464"/>
            <a:ext cx="274320" cy="274320"/>
          </a:xfrm>
          <a:prstGeom prst="ellipse">
            <a:avLst/>
          </a:prstGeom>
          <a:solidFill>
            <a:srgbClr val="5B8DEF"/>
          </a:solidFill>
          <a:ln w="12700">
            <a:solidFill>
              <a:srgbClr val="FFFFFF"/>
            </a:solidFill>
            <a:prstDash val="solid"/>
          </a:ln>
        </p:spPr>
      </p:sp>
      <p:sp>
        <p:nvSpPr>
          <p:cNvPr id="24" name="Text 19"/>
          <p:cNvSpPr txBox="1"/>
          <p:nvPr/>
        </p:nvSpPr>
        <p:spPr>
          <a:xfrm>
            <a:off x="9182812"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5" name="Text 20"/>
          <p:cNvSpPr txBox="1"/>
          <p:nvPr/>
        </p:nvSpPr>
        <p:spPr>
          <a:xfrm>
            <a:off x="9566860" y="1417320"/>
            <a:ext cx="20734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Show and link members</a:t>
            </a:r>
            <a:endParaRPr lang="en-US" sz="1250" dirty="0"/>
          </a:p>
        </p:txBody>
      </p:sp>
      <p:sp>
        <p:nvSpPr>
          <p:cNvPr id="26" name="Text 21"/>
          <p:cNvSpPr txBox="1"/>
          <p:nvPr/>
        </p:nvSpPr>
        <p:spPr>
          <a:xfrm>
            <a:off x="9566860" y="1709928"/>
            <a:ext cx="207345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Matching entities are drawn and linked around the aggregate.</a:t>
            </a:r>
            <a:endParaRPr lang="en-US" sz="1050" dirty="0"/>
          </a:p>
        </p:txBody>
      </p:sp>
      <p:sp>
        <p:nvSpPr>
          <p:cNvPr id="27" name="Shape 22"/>
          <p:cNvSpPr/>
          <p:nvPr/>
        </p:nvSpPr>
        <p:spPr>
          <a:xfrm>
            <a:off x="9182812" y="2185416"/>
            <a:ext cx="274320" cy="274320"/>
          </a:xfrm>
          <a:prstGeom prst="ellipse">
            <a:avLst/>
          </a:prstGeom>
          <a:solidFill>
            <a:srgbClr val="E0A040"/>
          </a:solidFill>
          <a:ln w="12700">
            <a:solidFill>
              <a:srgbClr val="FFFFFF"/>
            </a:solidFill>
            <a:prstDash val="solid"/>
          </a:ln>
        </p:spPr>
      </p:sp>
      <p:sp>
        <p:nvSpPr>
          <p:cNvPr id="28" name="Text 23"/>
          <p:cNvSpPr txBox="1"/>
          <p:nvPr/>
        </p:nvSpPr>
        <p:spPr>
          <a:xfrm>
            <a:off x="9182812" y="21854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9" name="Text 24"/>
          <p:cNvSpPr txBox="1"/>
          <p:nvPr/>
        </p:nvSpPr>
        <p:spPr>
          <a:xfrm>
            <a:off x="9566860" y="2176272"/>
            <a:ext cx="20734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Only entities in alerts</a:t>
            </a:r>
            <a:endParaRPr lang="en-US" sz="1250" dirty="0"/>
          </a:p>
        </p:txBody>
      </p:sp>
      <p:sp>
        <p:nvSpPr>
          <p:cNvPr id="30" name="Text 25"/>
          <p:cNvSpPr txBox="1"/>
          <p:nvPr/>
        </p:nvSpPr>
        <p:spPr>
          <a:xfrm>
            <a:off x="9566860" y="2468880"/>
            <a:ext cx="207345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Optional: draw red members only.</a:t>
            </a:r>
            <a:endParaRPr lang="en-US" sz="1050" dirty="0"/>
          </a:p>
        </p:txBody>
      </p:sp>
      <p:sp>
        <p:nvSpPr>
          <p:cNvPr id="31" name="Shape 26"/>
          <p:cNvSpPr/>
          <p:nvPr/>
        </p:nvSpPr>
        <p:spPr>
          <a:xfrm>
            <a:off x="9182812" y="2944368"/>
            <a:ext cx="274320" cy="274320"/>
          </a:xfrm>
          <a:prstGeom prst="ellipse">
            <a:avLst/>
          </a:prstGeom>
          <a:solidFill>
            <a:srgbClr val="3DBE7A"/>
          </a:solidFill>
          <a:ln w="12700">
            <a:solidFill>
              <a:srgbClr val="FFFFFF"/>
            </a:solidFill>
            <a:prstDash val="solid"/>
          </a:ln>
        </p:spPr>
      </p:sp>
      <p:sp>
        <p:nvSpPr>
          <p:cNvPr id="32" name="Text 27"/>
          <p:cNvSpPr txBox="1"/>
          <p:nvPr/>
        </p:nvSpPr>
        <p:spPr>
          <a:xfrm>
            <a:off x="9182812" y="294436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3" name="Text 28"/>
          <p:cNvSpPr txBox="1"/>
          <p:nvPr/>
        </p:nvSpPr>
        <p:spPr>
          <a:xfrm>
            <a:off x="9566860" y="2935224"/>
            <a:ext cx="20734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Auto-entities filter</a:t>
            </a:r>
            <a:endParaRPr lang="en-US" sz="1250" dirty="0"/>
          </a:p>
        </p:txBody>
      </p:sp>
      <p:sp>
        <p:nvSpPr>
          <p:cNvPr id="34" name="Text 29"/>
          <p:cNvSpPr txBox="1"/>
          <p:nvPr/>
        </p:nvSpPr>
        <p:spPr>
          <a:xfrm>
            <a:off x="9566860" y="3227832"/>
            <a:ext cx="207345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What is drawn — never what is measured.</a:t>
            </a:r>
            <a:endParaRPr lang="en-US" sz="1050" dirty="0"/>
          </a:p>
        </p:txBody>
      </p:sp>
      <p:sp>
        <p:nvSpPr>
          <p:cNvPr id="35" name="Shape 30"/>
          <p:cNvSpPr/>
          <p:nvPr/>
        </p:nvSpPr>
        <p:spPr>
          <a:xfrm>
            <a:off x="9182812" y="3703320"/>
            <a:ext cx="274320" cy="274320"/>
          </a:xfrm>
          <a:prstGeom prst="ellipse">
            <a:avLst/>
          </a:prstGeom>
          <a:solidFill>
            <a:srgbClr val="9A78F5"/>
          </a:solidFill>
          <a:ln w="12700">
            <a:solidFill>
              <a:srgbClr val="FFFFFF"/>
            </a:solidFill>
            <a:prstDash val="solid"/>
          </a:ln>
        </p:spPr>
      </p:sp>
      <p:sp>
        <p:nvSpPr>
          <p:cNvPr id="36" name="Text 31"/>
          <p:cNvSpPr txBox="1"/>
          <p:nvPr/>
        </p:nvSpPr>
        <p:spPr>
          <a:xfrm>
            <a:off x="9182812" y="370332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7" name="Text 32"/>
          <p:cNvSpPr txBox="1"/>
          <p:nvPr/>
        </p:nvSpPr>
        <p:spPr>
          <a:xfrm>
            <a:off x="9566860" y="3694176"/>
            <a:ext cx="20734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Max entities shown</a:t>
            </a:r>
            <a:endParaRPr lang="en-US" sz="1250" dirty="0"/>
          </a:p>
        </p:txBody>
      </p:sp>
      <p:sp>
        <p:nvSpPr>
          <p:cNvPr id="38" name="Text 33"/>
          <p:cNvSpPr txBox="1"/>
          <p:nvPr/>
        </p:nvSpPr>
        <p:spPr>
          <a:xfrm>
            <a:off x="9566860" y="3986784"/>
            <a:ext cx="207345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Up to 500; beyond, “+N more”.</a:t>
            </a:r>
            <a:endParaRPr lang="en-US" sz="1050" dirty="0"/>
          </a:p>
        </p:txBody>
      </p:sp>
      <p:sp>
        <p:nvSpPr>
          <p:cNvPr id="39" name="Shape 34"/>
          <p:cNvSpPr/>
          <p:nvPr/>
        </p:nvSpPr>
        <p:spPr>
          <a:xfrm>
            <a:off x="9182812" y="4279392"/>
            <a:ext cx="274320" cy="274320"/>
          </a:xfrm>
          <a:prstGeom prst="ellipse">
            <a:avLst/>
          </a:prstGeom>
          <a:solidFill>
            <a:srgbClr val="E05555"/>
          </a:solidFill>
          <a:ln w="12700">
            <a:solidFill>
              <a:srgbClr val="FFFFFF"/>
            </a:solidFill>
            <a:prstDash val="solid"/>
          </a:ln>
        </p:spPr>
      </p:sp>
      <p:sp>
        <p:nvSpPr>
          <p:cNvPr id="40" name="Text 35"/>
          <p:cNvSpPr txBox="1"/>
          <p:nvPr/>
        </p:nvSpPr>
        <p:spPr>
          <a:xfrm>
            <a:off x="9182812" y="42793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41" name="Text 36"/>
          <p:cNvSpPr txBox="1"/>
          <p:nvPr/>
        </p:nvSpPr>
        <p:spPr>
          <a:xfrm>
            <a:off x="9566860" y="4270248"/>
            <a:ext cx="20734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Default KPIs</a:t>
            </a:r>
            <a:endParaRPr lang="en-US" sz="1250" dirty="0"/>
          </a:p>
        </p:txBody>
      </p:sp>
      <p:sp>
        <p:nvSpPr>
          <p:cNvPr id="42" name="Text 37"/>
          <p:cNvSpPr txBox="1"/>
          <p:nvPr/>
        </p:nvSpPr>
        <p:spPr>
          <a:xfrm>
            <a:off x="9566860" y="4562856"/>
            <a:ext cx="2073452"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Up to five per member, from the scope’s catalog: response_time_ms, lag…</a:t>
            </a:r>
            <a:endParaRPr lang="en-US" sz="1050" dirty="0"/>
          </a:p>
        </p:txBody>
      </p:sp>
      <p:sp>
        <p:nvSpPr>
          <p:cNvPr id="43" name="Shape 38"/>
          <p:cNvSpPr/>
          <p:nvPr/>
        </p:nvSpPr>
        <p:spPr>
          <a:xfrm>
            <a:off x="9182812" y="5221224"/>
            <a:ext cx="274320" cy="274320"/>
          </a:xfrm>
          <a:prstGeom prst="ellipse">
            <a:avLst/>
          </a:prstGeom>
          <a:solidFill>
            <a:srgbClr val="2FB8B0"/>
          </a:solidFill>
          <a:ln w="12700">
            <a:solidFill>
              <a:srgbClr val="FFFFFF"/>
            </a:solidFill>
            <a:prstDash val="solid"/>
          </a:ln>
        </p:spPr>
      </p:sp>
      <p:sp>
        <p:nvSpPr>
          <p:cNvPr id="44" name="Text 39"/>
          <p:cNvSpPr txBox="1"/>
          <p:nvPr/>
        </p:nvSpPr>
        <p:spPr>
          <a:xfrm>
            <a:off x="9182812" y="52212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5" name="Text 40"/>
          <p:cNvSpPr txBox="1"/>
          <p:nvPr/>
        </p:nvSpPr>
        <p:spPr>
          <a:xfrm>
            <a:off x="9566860" y="5212080"/>
            <a:ext cx="207345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Sparkline</a:t>
            </a:r>
            <a:endParaRPr lang="en-US" sz="1250" dirty="0"/>
          </a:p>
        </p:txBody>
      </p:sp>
      <p:sp>
        <p:nvSpPr>
          <p:cNvPr id="46" name="Text 41"/>
          <p:cNvSpPr txBox="1"/>
          <p:nvPr/>
        </p:nvSpPr>
        <p:spPr>
          <a:xfrm>
            <a:off x="9566860" y="5504688"/>
            <a:ext cx="207345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Label, value and a 24-hour trend.</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AUTHOR</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Web Monitor — linked, arranged, alive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b10_web_monitor.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4342668" y="2446281"/>
            <a:ext cx="274320" cy="274320"/>
          </a:xfrm>
          <a:prstGeom prst="ellipse">
            <a:avLst/>
          </a:prstGeom>
          <a:solidFill>
            <a:srgbClr val="5B8DEF"/>
          </a:solidFill>
          <a:ln w="12700">
            <a:solidFill>
              <a:srgbClr val="FFFFFF"/>
            </a:solidFill>
            <a:prstDash val="solid"/>
          </a:ln>
        </p:spPr>
      </p:sp>
      <p:sp>
        <p:nvSpPr>
          <p:cNvPr id="10" name="Text 6"/>
          <p:cNvSpPr txBox="1"/>
          <p:nvPr/>
        </p:nvSpPr>
        <p:spPr>
          <a:xfrm>
            <a:off x="4342668" y="244628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3278307" y="2890604"/>
            <a:ext cx="274320" cy="274320"/>
          </a:xfrm>
          <a:prstGeom prst="ellipse">
            <a:avLst/>
          </a:prstGeom>
          <a:solidFill>
            <a:srgbClr val="E0A040"/>
          </a:solidFill>
          <a:ln w="12700">
            <a:solidFill>
              <a:srgbClr val="FFFFFF"/>
            </a:solidFill>
            <a:prstDash val="solid"/>
          </a:ln>
        </p:spPr>
      </p:sp>
      <p:sp>
        <p:nvSpPr>
          <p:cNvPr id="12" name="Text 8"/>
          <p:cNvSpPr txBox="1"/>
          <p:nvPr/>
        </p:nvSpPr>
        <p:spPr>
          <a:xfrm>
            <a:off x="3278307" y="28906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4768413" y="2890604"/>
            <a:ext cx="274320" cy="274320"/>
          </a:xfrm>
          <a:prstGeom prst="ellipse">
            <a:avLst/>
          </a:prstGeom>
          <a:solidFill>
            <a:srgbClr val="3DBE7A"/>
          </a:solidFill>
          <a:ln w="12700">
            <a:solidFill>
              <a:srgbClr val="FFFFFF"/>
            </a:solidFill>
            <a:prstDash val="solid"/>
          </a:ln>
        </p:spPr>
      </p:sp>
      <p:sp>
        <p:nvSpPr>
          <p:cNvPr id="14" name="Text 10"/>
          <p:cNvSpPr txBox="1"/>
          <p:nvPr/>
        </p:nvSpPr>
        <p:spPr>
          <a:xfrm>
            <a:off x="4768413" y="28906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2355860" y="3786654"/>
            <a:ext cx="274320" cy="274320"/>
          </a:xfrm>
          <a:prstGeom prst="ellipse">
            <a:avLst/>
          </a:prstGeom>
          <a:solidFill>
            <a:srgbClr val="9A78F5"/>
          </a:solidFill>
          <a:ln w="12700">
            <a:solidFill>
              <a:srgbClr val="FFFFFF"/>
            </a:solidFill>
            <a:prstDash val="solid"/>
          </a:ln>
        </p:spPr>
      </p:sp>
      <p:sp>
        <p:nvSpPr>
          <p:cNvPr id="16" name="Text 12"/>
          <p:cNvSpPr txBox="1"/>
          <p:nvPr/>
        </p:nvSpPr>
        <p:spPr>
          <a:xfrm>
            <a:off x="2355860" y="378665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2817084" y="3223846"/>
            <a:ext cx="274320" cy="274320"/>
          </a:xfrm>
          <a:prstGeom prst="ellipse">
            <a:avLst/>
          </a:prstGeom>
          <a:solidFill>
            <a:srgbClr val="E05555"/>
          </a:solidFill>
          <a:ln w="12700">
            <a:solidFill>
              <a:srgbClr val="FFFFFF"/>
            </a:solidFill>
            <a:prstDash val="solid"/>
          </a:ln>
        </p:spPr>
      </p:sp>
      <p:sp>
        <p:nvSpPr>
          <p:cNvPr id="18" name="Text 14"/>
          <p:cNvSpPr txBox="1"/>
          <p:nvPr/>
        </p:nvSpPr>
        <p:spPr>
          <a:xfrm>
            <a:off x="2817084" y="322384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09244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service</a:t>
            </a:r>
            <a:endParaRPr lang="en-US" sz="1250" dirty="0"/>
          </a:p>
        </p:txBody>
      </p:sp>
      <p:sp>
        <p:nvSpPr>
          <p:cNvPr id="22" name="Text 18"/>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Web Monitor at the top, linked to its two parts with Connect.</a:t>
            </a:r>
            <a:endParaRPr lang="en-US" sz="1050" dirty="0"/>
          </a:p>
        </p:txBody>
      </p:sp>
      <p:sp>
        <p:nvSpPr>
          <p:cNvPr id="23" name="Shape 19"/>
          <p:cNvSpPr/>
          <p:nvPr/>
        </p:nvSpPr>
        <p:spPr>
          <a:xfrm>
            <a:off x="8092440" y="2240280"/>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092440" y="224028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476488" y="2231136"/>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Public Facing Web</a:t>
            </a:r>
            <a:endParaRPr lang="en-US" sz="1250" dirty="0"/>
          </a:p>
        </p:txBody>
      </p:sp>
      <p:sp>
        <p:nvSpPr>
          <p:cNvPr id="26" name="Text 22"/>
          <p:cNvSpPr txBox="1"/>
          <p:nvPr/>
        </p:nvSpPr>
        <p:spPr>
          <a:xfrm>
            <a:off x="8476488" y="2523744"/>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Its members drawn around it.</a:t>
            </a:r>
            <a:endParaRPr lang="en-US" sz="1050" dirty="0"/>
          </a:p>
        </p:txBody>
      </p:sp>
      <p:sp>
        <p:nvSpPr>
          <p:cNvPr id="27" name="Shape 23"/>
          <p:cNvSpPr/>
          <p:nvPr/>
        </p:nvSpPr>
        <p:spPr>
          <a:xfrm>
            <a:off x="8092440" y="2871216"/>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092440" y="28712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476488" y="2862072"/>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Internal Tooling Web</a:t>
            </a:r>
            <a:endParaRPr lang="en-US" sz="1250" dirty="0"/>
          </a:p>
        </p:txBody>
      </p:sp>
      <p:sp>
        <p:nvSpPr>
          <p:cNvPr id="30" name="Text 26"/>
          <p:cNvSpPr txBox="1"/>
          <p:nvPr/>
        </p:nvSpPr>
        <p:spPr>
          <a:xfrm>
            <a:off x="8476488" y="3154680"/>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same, for the internal services.</a:t>
            </a:r>
            <a:endParaRPr lang="en-US" sz="1050" dirty="0"/>
          </a:p>
        </p:txBody>
      </p:sp>
      <p:sp>
        <p:nvSpPr>
          <p:cNvPr id="31" name="Shape 27"/>
          <p:cNvSpPr/>
          <p:nvPr/>
        </p:nvSpPr>
        <p:spPr>
          <a:xfrm>
            <a:off x="8092440" y="3502152"/>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092440" y="35021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476488" y="3493008"/>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KPIs with sparklines</a:t>
            </a:r>
            <a:endParaRPr lang="en-US" sz="1250" dirty="0"/>
          </a:p>
        </p:txBody>
      </p:sp>
      <p:sp>
        <p:nvSpPr>
          <p:cNvPr id="34" name="Text 30"/>
          <p:cNvSpPr txBox="1"/>
          <p:nvPr/>
        </p:nvSpPr>
        <p:spPr>
          <a:xfrm>
            <a:off x="8476488" y="3785616"/>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Response time for the heartbeat checks, delay for the log feeds.</a:t>
            </a:r>
            <a:endParaRPr lang="en-US" sz="1050" dirty="0"/>
          </a:p>
        </p:txBody>
      </p:sp>
      <p:sp>
        <p:nvSpPr>
          <p:cNvPr id="35" name="Shape 31"/>
          <p:cNvSpPr/>
          <p:nvPr/>
        </p:nvSpPr>
        <p:spPr>
          <a:xfrm>
            <a:off x="8092440" y="4315968"/>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092440" y="431596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476488" y="4306824"/>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“auto” links</a:t>
            </a:r>
            <a:endParaRPr lang="en-US" sz="1250" dirty="0"/>
          </a:p>
        </p:txBody>
      </p:sp>
      <p:sp>
        <p:nvSpPr>
          <p:cNvPr id="38" name="Text 34"/>
          <p:cNvSpPr txBox="1"/>
          <p:nvPr/>
        </p:nvSpPr>
        <p:spPr>
          <a:xfrm>
            <a:off x="8476488" y="4599432"/>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Generated links are marked; connecting an edge to a member pins it.</a:t>
            </a:r>
            <a:endParaRPr lang="en-US" sz="1050" dirty="0"/>
          </a:p>
        </p:txBody>
      </p:sp>
      <p:sp>
        <p:nvSpPr>
          <p:cNvPr id="39" name="Shape 35"/>
          <p:cNvSpPr/>
          <p:nvPr/>
        </p:nvSpPr>
        <p:spPr>
          <a:xfrm>
            <a:off x="8092440" y="5166360"/>
            <a:ext cx="3547872" cy="1097280"/>
          </a:xfrm>
          <a:prstGeom prst="roundRect">
            <a:avLst>
              <a:gd name="adj" fmla="val 6667"/>
            </a:avLst>
          </a:prstGeom>
          <a:solidFill>
            <a:srgbClr val="1F242F"/>
          </a:solidFill>
          <a:ln w="9525">
            <a:solidFill>
              <a:srgbClr val="2A3140"/>
            </a:solidFill>
            <a:prstDash val="solid"/>
          </a:ln>
        </p:spPr>
      </p:sp>
      <p:sp>
        <p:nvSpPr>
          <p:cNvPr id="40" name="Text 36"/>
          <p:cNvSpPr txBox="1"/>
          <p:nvPr/>
        </p:nvSpPr>
        <p:spPr>
          <a:xfrm>
            <a:off x="8275320" y="5303520"/>
            <a:ext cx="31821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Then Save</a:t>
            </a:r>
            <a:endParaRPr lang="en-US" sz="1150" dirty="0"/>
          </a:p>
        </p:txBody>
      </p:sp>
      <p:sp>
        <p:nvSpPr>
          <p:cNvPr id="41" name="Text 37"/>
          <p:cNvSpPr txBox="1"/>
          <p:nvPr/>
        </p:nvSpPr>
        <p:spPr>
          <a:xfrm>
            <a:off x="8275320" y="5623560"/>
            <a:ext cx="3182112" cy="53035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save is a version. Undo covers the last 25 operations.</a:t>
            </a:r>
            <a:endParaRPr lang="en-US"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AUTHOR</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Click any node — the inspector explains it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b11_member_inspector.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2533254" y="3297900"/>
            <a:ext cx="274320" cy="274320"/>
          </a:xfrm>
          <a:prstGeom prst="ellipse">
            <a:avLst/>
          </a:prstGeom>
          <a:solidFill>
            <a:srgbClr val="5B8DEF"/>
          </a:solidFill>
          <a:ln w="12700">
            <a:solidFill>
              <a:srgbClr val="FFFFFF"/>
            </a:solidFill>
            <a:prstDash val="solid"/>
          </a:ln>
        </p:spPr>
      </p:sp>
      <p:sp>
        <p:nvSpPr>
          <p:cNvPr id="10" name="Text 6"/>
          <p:cNvSpPr txBox="1"/>
          <p:nvPr/>
        </p:nvSpPr>
        <p:spPr>
          <a:xfrm>
            <a:off x="2533254" y="329790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6045647" y="2738794"/>
            <a:ext cx="274320" cy="274320"/>
          </a:xfrm>
          <a:prstGeom prst="ellipse">
            <a:avLst/>
          </a:prstGeom>
          <a:solidFill>
            <a:srgbClr val="E0A040"/>
          </a:solidFill>
          <a:ln w="12700">
            <a:solidFill>
              <a:srgbClr val="FFFFFF"/>
            </a:solidFill>
            <a:prstDash val="solid"/>
          </a:ln>
        </p:spPr>
      </p:sp>
      <p:sp>
        <p:nvSpPr>
          <p:cNvPr id="12" name="Text 8"/>
          <p:cNvSpPr txBox="1"/>
          <p:nvPr/>
        </p:nvSpPr>
        <p:spPr>
          <a:xfrm>
            <a:off x="6045647" y="273879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6932615" y="3779249"/>
            <a:ext cx="274320" cy="274320"/>
          </a:xfrm>
          <a:prstGeom prst="ellipse">
            <a:avLst/>
          </a:prstGeom>
          <a:solidFill>
            <a:srgbClr val="3DBE7A"/>
          </a:solidFill>
          <a:ln w="12700">
            <a:solidFill>
              <a:srgbClr val="FFFFFF"/>
            </a:solidFill>
            <a:prstDash val="solid"/>
          </a:ln>
        </p:spPr>
      </p:sp>
      <p:sp>
        <p:nvSpPr>
          <p:cNvPr id="14" name="Text 10"/>
          <p:cNvSpPr txBox="1"/>
          <p:nvPr/>
        </p:nvSpPr>
        <p:spPr>
          <a:xfrm>
            <a:off x="6932615" y="377924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6152083" y="4504976"/>
            <a:ext cx="274320" cy="274320"/>
          </a:xfrm>
          <a:prstGeom prst="ellipse">
            <a:avLst/>
          </a:prstGeom>
          <a:solidFill>
            <a:srgbClr val="9A78F5"/>
          </a:solidFill>
          <a:ln w="12700">
            <a:solidFill>
              <a:srgbClr val="FFFFFF"/>
            </a:solidFill>
            <a:prstDash val="solid"/>
          </a:ln>
        </p:spPr>
      </p:sp>
      <p:sp>
        <p:nvSpPr>
          <p:cNvPr id="16" name="Text 12"/>
          <p:cNvSpPr txBox="1"/>
          <p:nvPr/>
        </p:nvSpPr>
        <p:spPr>
          <a:xfrm>
            <a:off x="6152083" y="450497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8092440"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 generated member</a:t>
            </a:r>
            <a:endParaRPr lang="en-US" sz="1250" dirty="0"/>
          </a:p>
        </p:txBody>
      </p:sp>
      <p:sp>
        <p:nvSpPr>
          <p:cNvPr id="20" name="Text 16"/>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of the heartbeat checks of Public Facing Web.</a:t>
            </a:r>
            <a:endParaRPr lang="en-US" sz="1050" dirty="0"/>
          </a:p>
        </p:txBody>
      </p:sp>
      <p:sp>
        <p:nvSpPr>
          <p:cNvPr id="21" name="Shape 17"/>
          <p:cNvSpPr/>
          <p:nvPr/>
        </p:nvSpPr>
        <p:spPr>
          <a:xfrm>
            <a:off x="8092440" y="2295144"/>
            <a:ext cx="274320" cy="274320"/>
          </a:xfrm>
          <a:prstGeom prst="ellipse">
            <a:avLst/>
          </a:prstGeom>
          <a:solidFill>
            <a:srgbClr val="E0A040"/>
          </a:solidFill>
          <a:ln w="12700">
            <a:solidFill>
              <a:srgbClr val="FFFFFF"/>
            </a:solidFill>
            <a:prstDash val="solid"/>
          </a:ln>
        </p:spPr>
      </p:sp>
      <p:sp>
        <p:nvSpPr>
          <p:cNvPr id="22" name="Text 18"/>
          <p:cNvSpPr txBox="1"/>
          <p:nvPr/>
        </p:nvSpPr>
        <p:spPr>
          <a:xfrm>
            <a:off x="80924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8476488" y="22860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Entity details</a:t>
            </a:r>
            <a:endParaRPr lang="en-US" sz="1250" dirty="0"/>
          </a:p>
        </p:txBody>
      </p:sp>
      <p:sp>
        <p:nvSpPr>
          <p:cNvPr id="24" name="Text 20"/>
          <p:cNvSpPr txBox="1"/>
          <p:nvPr/>
        </p:nvSpPr>
        <p:spPr>
          <a:xfrm>
            <a:off x="8476488" y="257860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Entity, tenant and component — here an FLX entity.</a:t>
            </a:r>
            <a:endParaRPr lang="en-US" sz="1050" dirty="0"/>
          </a:p>
        </p:txBody>
      </p:sp>
      <p:sp>
        <p:nvSpPr>
          <p:cNvPr id="25" name="Shape 21"/>
          <p:cNvSpPr/>
          <p:nvPr/>
        </p:nvSpPr>
        <p:spPr>
          <a:xfrm>
            <a:off x="8092440" y="3163824"/>
            <a:ext cx="274320" cy="274320"/>
          </a:xfrm>
          <a:prstGeom prst="ellipse">
            <a:avLst/>
          </a:prstGeom>
          <a:solidFill>
            <a:srgbClr val="3DBE7A"/>
          </a:solidFill>
          <a:ln w="12700">
            <a:solidFill>
              <a:srgbClr val="FFFFFF"/>
            </a:solidFill>
            <a:prstDash val="solid"/>
          </a:ln>
        </p:spPr>
      </p:sp>
      <p:sp>
        <p:nvSpPr>
          <p:cNvPr id="26" name="Text 22"/>
          <p:cNvSpPr txBox="1"/>
          <p:nvPr/>
        </p:nvSpPr>
        <p:spPr>
          <a:xfrm>
            <a:off x="809244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8476488" y="31546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View status · View details · Open in Tenant Home</a:t>
            </a:r>
            <a:endParaRPr lang="en-US" sz="1250" dirty="0"/>
          </a:p>
        </p:txBody>
      </p:sp>
      <p:sp>
        <p:nvSpPr>
          <p:cNvPr id="28" name="Text 24"/>
          <p:cNvSpPr txBox="1"/>
          <p:nvPr/>
        </p:nvSpPr>
        <p:spPr>
          <a:xfrm>
            <a:off x="8476488" y="344728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From the map to the status message, the entity and its tenant.</a:t>
            </a:r>
            <a:endParaRPr lang="en-US" sz="1050" dirty="0"/>
          </a:p>
        </p:txBody>
      </p:sp>
      <p:sp>
        <p:nvSpPr>
          <p:cNvPr id="29" name="Shape 25"/>
          <p:cNvSpPr/>
          <p:nvPr/>
        </p:nvSpPr>
        <p:spPr>
          <a:xfrm>
            <a:off x="8092440" y="4032504"/>
            <a:ext cx="274320" cy="274320"/>
          </a:xfrm>
          <a:prstGeom prst="ellipse">
            <a:avLst/>
          </a:prstGeom>
          <a:solidFill>
            <a:srgbClr val="9A78F5"/>
          </a:solidFill>
          <a:ln w="12700">
            <a:solidFill>
              <a:srgbClr val="FFFFFF"/>
            </a:solidFill>
            <a:prstDash val="solid"/>
          </a:ln>
        </p:spPr>
      </p:sp>
      <p:sp>
        <p:nvSpPr>
          <p:cNvPr id="30" name="Text 26"/>
          <p:cNvSpPr txBox="1"/>
          <p:nvPr/>
        </p:nvSpPr>
        <p:spPr>
          <a:xfrm>
            <a:off x="8092440" y="4032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8476488" y="40233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Live status</a:t>
            </a:r>
            <a:endParaRPr lang="en-US" sz="1250" dirty="0"/>
          </a:p>
        </p:txBody>
      </p:sp>
      <p:sp>
        <p:nvSpPr>
          <p:cNvPr id="32" name="Text 28"/>
          <p:cNvSpPr txBox="1"/>
          <p:nvPr/>
        </p:nvSpPr>
        <p:spPr>
          <a:xfrm>
            <a:off x="8476488" y="431596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State and the current value of each KPI.</a:t>
            </a:r>
            <a:endParaRPr lang="en-US" sz="10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E0A040"/>
                </a:solidFill>
                <a:latin typeface="Calibri" pitchFamily="34" charset="0"/>
                <a:ea typeface="Calibri" pitchFamily="34" charset="-122"/>
                <a:cs typeface="Calibri" pitchFamily="34" charset="-120"/>
              </a:rPr>
              <a:t>03</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3  ·  ALERT</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Alert on the service the map draws</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A Topology Alert evaluates the nodes of a view on a schedule and notifies on transitions only — with the rendered map in the email.</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ALERT</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Topology Alert on Web Monitor</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149498" cy="4389120"/>
          </a:xfrm>
          <a:prstGeom prst="roundRect">
            <a:avLst>
              <a:gd name="adj" fmla="val 1102"/>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c01_alert_form.jpg">    </p:cNvPr>
          <p:cNvPicPr>
            <a:picLocks noChangeAspect="1"/>
          </p:cNvPicPr>
          <p:nvPr/>
        </p:nvPicPr>
        <p:blipFill>
          <a:blip r:embed="rId1"/>
          <a:stretch>
            <a:fillRect/>
          </a:stretch>
        </p:blipFill>
        <p:spPr>
          <a:xfrm>
            <a:off x="612648" y="1435608"/>
            <a:ext cx="4021482" cy="4261104"/>
          </a:xfrm>
          <a:prstGeom prst="rect">
            <a:avLst/>
          </a:prstGeom>
        </p:spPr>
      </p:pic>
      <p:sp>
        <p:nvSpPr>
          <p:cNvPr id="9" name="Shape 5"/>
          <p:cNvSpPr/>
          <p:nvPr/>
        </p:nvSpPr>
        <p:spPr>
          <a:xfrm>
            <a:off x="4881018" y="1371600"/>
            <a:ext cx="4149498" cy="4389120"/>
          </a:xfrm>
          <a:prstGeom prst="roundRect">
            <a:avLst>
              <a:gd name="adj" fmla="val 1102"/>
            </a:avLst>
          </a:prstGeom>
          <a:solidFill>
            <a:srgbClr val="1F242F"/>
          </a:solidFill>
          <a:ln w="9525">
            <a:solidFill>
              <a:srgbClr val="2A3140"/>
            </a:solidFill>
            <a:prstDash val="solid"/>
          </a:ln>
        </p:spPr>
      </p:sp>
      <p:pic>
        <p:nvPicPr>
          <p:cNvPr id="10" name="Image 1" descr="/private/tmp/claude-501/-Users-guilhem-DocsOffsync-trackme-limited-trackme-app--claude-worktrees-epic-gagarin-82d13a/9ec03285-0a2f-45a5-b2f6-367d48201f3e/scratchpad/deck_topo/img/c02_alert_selection.jpg">    </p:cNvPr>
          <p:cNvPicPr>
            <a:picLocks noChangeAspect="1"/>
          </p:cNvPicPr>
          <p:nvPr/>
        </p:nvPicPr>
        <p:blipFill>
          <a:blip r:embed="rId2"/>
          <a:stretch>
            <a:fillRect/>
          </a:stretch>
        </p:blipFill>
        <p:spPr>
          <a:xfrm>
            <a:off x="4945026" y="1435608"/>
            <a:ext cx="4021482" cy="4261104"/>
          </a:xfrm>
          <a:prstGeom prst="rect">
            <a:avLst/>
          </a:prstGeom>
        </p:spPr>
      </p:pic>
      <p:sp>
        <p:nvSpPr>
          <p:cNvPr id="11" name="Shape 6"/>
          <p:cNvSpPr/>
          <p:nvPr/>
        </p:nvSpPr>
        <p:spPr>
          <a:xfrm>
            <a:off x="4396433" y="1903525"/>
            <a:ext cx="274320" cy="274320"/>
          </a:xfrm>
          <a:prstGeom prst="ellipse">
            <a:avLst/>
          </a:prstGeom>
          <a:solidFill>
            <a:srgbClr val="5B8DEF"/>
          </a:solidFill>
          <a:ln w="12700">
            <a:solidFill>
              <a:srgbClr val="FFFFFF"/>
            </a:solidFill>
            <a:prstDash val="solid"/>
          </a:ln>
        </p:spPr>
      </p:sp>
      <p:sp>
        <p:nvSpPr>
          <p:cNvPr id="12" name="Text 7"/>
          <p:cNvSpPr txBox="1"/>
          <p:nvPr/>
        </p:nvSpPr>
        <p:spPr>
          <a:xfrm>
            <a:off x="4396433" y="190352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Shape 8"/>
          <p:cNvSpPr/>
          <p:nvPr/>
        </p:nvSpPr>
        <p:spPr>
          <a:xfrm>
            <a:off x="1842792" y="2372246"/>
            <a:ext cx="274320" cy="274320"/>
          </a:xfrm>
          <a:prstGeom prst="ellipse">
            <a:avLst/>
          </a:prstGeom>
          <a:solidFill>
            <a:srgbClr val="E0A040"/>
          </a:solidFill>
          <a:ln w="12700">
            <a:solidFill>
              <a:srgbClr val="FFFFFF"/>
            </a:solidFill>
            <a:prstDash val="solid"/>
          </a:ln>
        </p:spPr>
      </p:sp>
      <p:sp>
        <p:nvSpPr>
          <p:cNvPr id="14" name="Text 9"/>
          <p:cNvSpPr txBox="1"/>
          <p:nvPr/>
        </p:nvSpPr>
        <p:spPr>
          <a:xfrm>
            <a:off x="1842792" y="237224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Shape 10"/>
          <p:cNvSpPr/>
          <p:nvPr/>
        </p:nvSpPr>
        <p:spPr>
          <a:xfrm>
            <a:off x="4396433" y="2828184"/>
            <a:ext cx="274320" cy="274320"/>
          </a:xfrm>
          <a:prstGeom prst="ellipse">
            <a:avLst/>
          </a:prstGeom>
          <a:solidFill>
            <a:srgbClr val="3DBE7A"/>
          </a:solidFill>
          <a:ln w="12700">
            <a:solidFill>
              <a:srgbClr val="FFFFFF"/>
            </a:solidFill>
            <a:prstDash val="solid"/>
          </a:ln>
        </p:spPr>
      </p:sp>
      <p:sp>
        <p:nvSpPr>
          <p:cNvPr id="16" name="Text 11"/>
          <p:cNvSpPr txBox="1"/>
          <p:nvPr/>
        </p:nvSpPr>
        <p:spPr>
          <a:xfrm>
            <a:off x="4396433" y="28281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7" name="Shape 12"/>
          <p:cNvSpPr/>
          <p:nvPr/>
        </p:nvSpPr>
        <p:spPr>
          <a:xfrm>
            <a:off x="1641718" y="3164812"/>
            <a:ext cx="274320" cy="274320"/>
          </a:xfrm>
          <a:prstGeom prst="ellipse">
            <a:avLst/>
          </a:prstGeom>
          <a:solidFill>
            <a:srgbClr val="9A78F5"/>
          </a:solidFill>
          <a:ln w="12700">
            <a:solidFill>
              <a:srgbClr val="FFFFFF"/>
            </a:solidFill>
            <a:prstDash val="solid"/>
          </a:ln>
        </p:spPr>
      </p:sp>
      <p:sp>
        <p:nvSpPr>
          <p:cNvPr id="18" name="Text 13"/>
          <p:cNvSpPr txBox="1"/>
          <p:nvPr/>
        </p:nvSpPr>
        <p:spPr>
          <a:xfrm>
            <a:off x="1641718" y="31648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Shape 14"/>
          <p:cNvSpPr/>
          <p:nvPr/>
        </p:nvSpPr>
        <p:spPr>
          <a:xfrm>
            <a:off x="8728811" y="1912047"/>
            <a:ext cx="274320" cy="274320"/>
          </a:xfrm>
          <a:prstGeom prst="ellipse">
            <a:avLst/>
          </a:prstGeom>
          <a:solidFill>
            <a:srgbClr val="E05555"/>
          </a:solidFill>
          <a:ln w="12700">
            <a:solidFill>
              <a:srgbClr val="FFFFFF"/>
            </a:solidFill>
            <a:prstDash val="solid"/>
          </a:ln>
        </p:spPr>
      </p:sp>
      <p:sp>
        <p:nvSpPr>
          <p:cNvPr id="20" name="Text 15"/>
          <p:cNvSpPr txBox="1"/>
          <p:nvPr/>
        </p:nvSpPr>
        <p:spPr>
          <a:xfrm>
            <a:off x="8728811" y="191204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1" name="Shape 16"/>
          <p:cNvSpPr/>
          <p:nvPr/>
        </p:nvSpPr>
        <p:spPr>
          <a:xfrm>
            <a:off x="7059896" y="3424739"/>
            <a:ext cx="274320" cy="274320"/>
          </a:xfrm>
          <a:prstGeom prst="ellipse">
            <a:avLst/>
          </a:prstGeom>
          <a:solidFill>
            <a:srgbClr val="2FB8B0"/>
          </a:solidFill>
          <a:ln w="12700">
            <a:solidFill>
              <a:srgbClr val="FFFFFF"/>
            </a:solidFill>
            <a:prstDash val="solid"/>
          </a:ln>
        </p:spPr>
      </p:sp>
      <p:sp>
        <p:nvSpPr>
          <p:cNvPr id="22" name="Text 17"/>
          <p:cNvSpPr txBox="1"/>
          <p:nvPr/>
        </p:nvSpPr>
        <p:spPr>
          <a:xfrm>
            <a:off x="7059896" y="342473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3" name="Shape 18"/>
          <p:cNvSpPr/>
          <p:nvPr/>
        </p:nvSpPr>
        <p:spPr>
          <a:xfrm>
            <a:off x="9304836" y="1426464"/>
            <a:ext cx="274320" cy="274320"/>
          </a:xfrm>
          <a:prstGeom prst="ellipse">
            <a:avLst/>
          </a:prstGeom>
          <a:solidFill>
            <a:srgbClr val="5B8DEF"/>
          </a:solidFill>
          <a:ln w="12700">
            <a:solidFill>
              <a:srgbClr val="FFFFFF"/>
            </a:solidFill>
            <a:prstDash val="solid"/>
          </a:ln>
        </p:spPr>
      </p:sp>
      <p:sp>
        <p:nvSpPr>
          <p:cNvPr id="24" name="Text 19"/>
          <p:cNvSpPr txBox="1"/>
          <p:nvPr/>
        </p:nvSpPr>
        <p:spPr>
          <a:xfrm>
            <a:off x="9304836"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5" name="Text 20"/>
          <p:cNvSpPr txBox="1"/>
          <p:nvPr/>
        </p:nvSpPr>
        <p:spPr>
          <a:xfrm>
            <a:off x="9688884" y="1417320"/>
            <a:ext cx="195142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Alias</a:t>
            </a:r>
            <a:endParaRPr lang="en-US" sz="1250" dirty="0"/>
          </a:p>
        </p:txBody>
      </p:sp>
      <p:sp>
        <p:nvSpPr>
          <p:cNvPr id="26" name="Text 21"/>
          <p:cNvSpPr txBox="1"/>
          <p:nvPr/>
        </p:nvSpPr>
        <p:spPr>
          <a:xfrm>
            <a:off x="9688884" y="1709928"/>
            <a:ext cx="195142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alert id is derived from it.</a:t>
            </a:r>
            <a:endParaRPr lang="en-US" sz="1050" dirty="0"/>
          </a:p>
        </p:txBody>
      </p:sp>
      <p:sp>
        <p:nvSpPr>
          <p:cNvPr id="27" name="Shape 22"/>
          <p:cNvSpPr/>
          <p:nvPr/>
        </p:nvSpPr>
        <p:spPr>
          <a:xfrm>
            <a:off x="9304836" y="2185416"/>
            <a:ext cx="274320" cy="274320"/>
          </a:xfrm>
          <a:prstGeom prst="ellipse">
            <a:avLst/>
          </a:prstGeom>
          <a:solidFill>
            <a:srgbClr val="E0A040"/>
          </a:solidFill>
          <a:ln w="12700">
            <a:solidFill>
              <a:srgbClr val="FFFFFF"/>
            </a:solidFill>
            <a:prstDash val="solid"/>
          </a:ln>
        </p:spPr>
      </p:sp>
      <p:sp>
        <p:nvSpPr>
          <p:cNvPr id="28" name="Text 23"/>
          <p:cNvSpPr txBox="1"/>
          <p:nvPr/>
        </p:nvSpPr>
        <p:spPr>
          <a:xfrm>
            <a:off x="9304836" y="21854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9" name="Text 24"/>
          <p:cNvSpPr txBox="1"/>
          <p:nvPr/>
        </p:nvSpPr>
        <p:spPr>
          <a:xfrm>
            <a:off x="9688884" y="2176272"/>
            <a:ext cx="195142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View</a:t>
            </a:r>
            <a:endParaRPr lang="en-US" sz="1250" dirty="0"/>
          </a:p>
        </p:txBody>
      </p:sp>
      <p:sp>
        <p:nvSpPr>
          <p:cNvPr id="30" name="Text 25"/>
          <p:cNvSpPr txBox="1"/>
          <p:nvPr/>
        </p:nvSpPr>
        <p:spPr>
          <a:xfrm>
            <a:off x="9688884" y="2468880"/>
            <a:ext cx="195142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Views you can edit only.</a:t>
            </a:r>
            <a:endParaRPr lang="en-US" sz="1050" dirty="0"/>
          </a:p>
        </p:txBody>
      </p:sp>
      <p:sp>
        <p:nvSpPr>
          <p:cNvPr id="31" name="Shape 26"/>
          <p:cNvSpPr/>
          <p:nvPr/>
        </p:nvSpPr>
        <p:spPr>
          <a:xfrm>
            <a:off x="9304836" y="2761488"/>
            <a:ext cx="274320" cy="274320"/>
          </a:xfrm>
          <a:prstGeom prst="ellipse">
            <a:avLst/>
          </a:prstGeom>
          <a:solidFill>
            <a:srgbClr val="3DBE7A"/>
          </a:solidFill>
          <a:ln w="12700">
            <a:solidFill>
              <a:srgbClr val="FFFFFF"/>
            </a:solidFill>
            <a:prstDash val="solid"/>
          </a:ln>
        </p:spPr>
      </p:sp>
      <p:sp>
        <p:nvSpPr>
          <p:cNvPr id="32" name="Text 27"/>
          <p:cNvSpPr txBox="1"/>
          <p:nvPr/>
        </p:nvSpPr>
        <p:spPr>
          <a:xfrm>
            <a:off x="9304836" y="2761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3" name="Text 28"/>
          <p:cNvSpPr txBox="1"/>
          <p:nvPr/>
        </p:nvSpPr>
        <p:spPr>
          <a:xfrm>
            <a:off x="9688884" y="2752344"/>
            <a:ext cx="195142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Schedule</a:t>
            </a:r>
            <a:endParaRPr lang="en-US" sz="1250" dirty="0"/>
          </a:p>
        </p:txBody>
      </p:sp>
      <p:sp>
        <p:nvSpPr>
          <p:cNvPr id="34" name="Text 29"/>
          <p:cNvSpPr txBox="1"/>
          <p:nvPr/>
        </p:nvSpPr>
        <p:spPr>
          <a:xfrm>
            <a:off x="9688884" y="3044952"/>
            <a:ext cx="195142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cron — every 15 minutes by default.</a:t>
            </a:r>
            <a:endParaRPr lang="en-US" sz="1050" dirty="0"/>
          </a:p>
        </p:txBody>
      </p:sp>
      <p:sp>
        <p:nvSpPr>
          <p:cNvPr id="35" name="Shape 30"/>
          <p:cNvSpPr/>
          <p:nvPr/>
        </p:nvSpPr>
        <p:spPr>
          <a:xfrm>
            <a:off x="9304836" y="3520440"/>
            <a:ext cx="274320" cy="274320"/>
          </a:xfrm>
          <a:prstGeom prst="ellipse">
            <a:avLst/>
          </a:prstGeom>
          <a:solidFill>
            <a:srgbClr val="9A78F5"/>
          </a:solidFill>
          <a:ln w="12700">
            <a:solidFill>
              <a:srgbClr val="FFFFFF"/>
            </a:solidFill>
            <a:prstDash val="solid"/>
          </a:ln>
        </p:spPr>
      </p:sp>
      <p:sp>
        <p:nvSpPr>
          <p:cNvPr id="36" name="Text 31"/>
          <p:cNvSpPr txBox="1"/>
          <p:nvPr/>
        </p:nvSpPr>
        <p:spPr>
          <a:xfrm>
            <a:off x="9304836" y="352044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7" name="Text 32"/>
          <p:cNvSpPr txBox="1"/>
          <p:nvPr/>
        </p:nvSpPr>
        <p:spPr>
          <a:xfrm>
            <a:off x="9688884" y="3511296"/>
            <a:ext cx="195142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Also alert on orange</a:t>
            </a:r>
            <a:endParaRPr lang="en-US" sz="1250" dirty="0"/>
          </a:p>
        </p:txBody>
      </p:sp>
      <p:sp>
        <p:nvSpPr>
          <p:cNvPr id="38" name="Text 33"/>
          <p:cNvSpPr txBox="1"/>
          <p:nvPr/>
        </p:nvSpPr>
        <p:spPr>
          <a:xfrm>
            <a:off x="9688884" y="3803904"/>
            <a:ext cx="195142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Off by default: only red opens.</a:t>
            </a:r>
            <a:endParaRPr lang="en-US" sz="1050" dirty="0"/>
          </a:p>
        </p:txBody>
      </p:sp>
      <p:sp>
        <p:nvSpPr>
          <p:cNvPr id="39" name="Shape 34"/>
          <p:cNvSpPr/>
          <p:nvPr/>
        </p:nvSpPr>
        <p:spPr>
          <a:xfrm>
            <a:off x="9304836" y="4279392"/>
            <a:ext cx="274320" cy="274320"/>
          </a:xfrm>
          <a:prstGeom prst="ellipse">
            <a:avLst/>
          </a:prstGeom>
          <a:solidFill>
            <a:srgbClr val="E05555"/>
          </a:solidFill>
          <a:ln w="12700">
            <a:solidFill>
              <a:srgbClr val="FFFFFF"/>
            </a:solidFill>
            <a:prstDash val="solid"/>
          </a:ln>
        </p:spPr>
      </p:sp>
      <p:sp>
        <p:nvSpPr>
          <p:cNvPr id="40" name="Text 35"/>
          <p:cNvSpPr txBox="1"/>
          <p:nvPr/>
        </p:nvSpPr>
        <p:spPr>
          <a:xfrm>
            <a:off x="9304836" y="42793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41" name="Text 36"/>
          <p:cNvSpPr txBox="1"/>
          <p:nvPr/>
        </p:nvSpPr>
        <p:spPr>
          <a:xfrm>
            <a:off x="9688884" y="4270248"/>
            <a:ext cx="195142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Email on transitions</a:t>
            </a:r>
            <a:endParaRPr lang="en-US" sz="1250" dirty="0"/>
          </a:p>
        </p:txBody>
      </p:sp>
      <p:sp>
        <p:nvSpPr>
          <p:cNvPr id="42" name="Text 37"/>
          <p:cNvSpPr txBox="1"/>
          <p:nvPr/>
        </p:nvSpPr>
        <p:spPr>
          <a:xfrm>
            <a:off x="9688884" y="4562856"/>
            <a:ext cx="195142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TrackMe email account, recipients, image theme.</a:t>
            </a:r>
            <a:endParaRPr lang="en-US" sz="1050" dirty="0"/>
          </a:p>
        </p:txBody>
      </p:sp>
      <p:sp>
        <p:nvSpPr>
          <p:cNvPr id="43" name="Shape 38"/>
          <p:cNvSpPr/>
          <p:nvPr/>
        </p:nvSpPr>
        <p:spPr>
          <a:xfrm>
            <a:off x="9304836" y="5038344"/>
            <a:ext cx="274320" cy="274320"/>
          </a:xfrm>
          <a:prstGeom prst="ellipse">
            <a:avLst/>
          </a:prstGeom>
          <a:solidFill>
            <a:srgbClr val="2FB8B0"/>
          </a:solidFill>
          <a:ln w="12700">
            <a:solidFill>
              <a:srgbClr val="FFFFFF"/>
            </a:solidFill>
            <a:prstDash val="solid"/>
          </a:ln>
        </p:spPr>
      </p:sp>
      <p:sp>
        <p:nvSpPr>
          <p:cNvPr id="44" name="Text 39"/>
          <p:cNvSpPr txBox="1"/>
          <p:nvPr/>
        </p:nvSpPr>
        <p:spPr>
          <a:xfrm>
            <a:off x="9304836" y="50383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45" name="Text 40"/>
          <p:cNvSpPr txBox="1"/>
          <p:nvPr/>
        </p:nvSpPr>
        <p:spPr>
          <a:xfrm>
            <a:off x="9688884" y="5029200"/>
            <a:ext cx="195142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Selection</a:t>
            </a:r>
            <a:endParaRPr lang="en-US" sz="1250" dirty="0"/>
          </a:p>
        </p:txBody>
      </p:sp>
      <p:sp>
        <p:nvSpPr>
          <p:cNvPr id="46" name="Text 41"/>
          <p:cNvSpPr txBox="1"/>
          <p:nvPr/>
        </p:nvSpPr>
        <p:spPr>
          <a:xfrm>
            <a:off x="9688884" y="5321808"/>
            <a:ext cx="195142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node, including nodes added later — or a list.</a:t>
            </a:r>
            <a:endParaRPr lang="en-US" sz="10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ALERT</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Every alert, its state, its runs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083320" cy="2396446"/>
          </a:xfrm>
          <a:prstGeom prst="roundRect">
            <a:avLst>
              <a:gd name="adj" fmla="val 1908"/>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c04_alerts_list.jpg">    </p:cNvPr>
          <p:cNvPicPr>
            <a:picLocks noChangeAspect="1"/>
          </p:cNvPicPr>
          <p:nvPr/>
        </p:nvPicPr>
        <p:blipFill>
          <a:blip r:embed="rId1"/>
          <a:stretch>
            <a:fillRect/>
          </a:stretch>
        </p:blipFill>
        <p:spPr>
          <a:xfrm>
            <a:off x="612648" y="1435608"/>
            <a:ext cx="5955304" cy="2268430"/>
          </a:xfrm>
          <a:prstGeom prst="rect">
            <a:avLst/>
          </a:prstGeom>
        </p:spPr>
      </p:pic>
      <p:sp>
        <p:nvSpPr>
          <p:cNvPr id="9" name="Shape 5"/>
          <p:cNvSpPr/>
          <p:nvPr/>
        </p:nvSpPr>
        <p:spPr>
          <a:xfrm>
            <a:off x="6860560" y="1371600"/>
            <a:ext cx="4779752" cy="3267938"/>
          </a:xfrm>
          <a:prstGeom prst="roundRect">
            <a:avLst>
              <a:gd name="adj" fmla="val 1399"/>
            </a:avLst>
          </a:prstGeom>
          <a:solidFill>
            <a:srgbClr val="1F242F"/>
          </a:solidFill>
          <a:ln w="9525">
            <a:solidFill>
              <a:srgbClr val="2A3140"/>
            </a:solidFill>
            <a:prstDash val="solid"/>
          </a:ln>
        </p:spPr>
      </p:sp>
      <p:pic>
        <p:nvPicPr>
          <p:cNvPr id="10" name="Image 1" descr="/private/tmp/claude-501/-Users-guilhem-DocsOffsync-trackme-limited-trackme-app--claude-worktrees-epic-gagarin-82d13a/9ec03285-0a2f-45a5-b2f6-367d48201f3e/scratchpad/deck_topo/img/c05_run_history.jpg">    </p:cNvPr>
          <p:cNvPicPr>
            <a:picLocks noChangeAspect="1"/>
          </p:cNvPicPr>
          <p:nvPr/>
        </p:nvPicPr>
        <p:blipFill>
          <a:blip r:embed="rId2"/>
          <a:stretch>
            <a:fillRect/>
          </a:stretch>
        </p:blipFill>
        <p:spPr>
          <a:xfrm>
            <a:off x="6924568" y="1435608"/>
            <a:ext cx="4651736" cy="3139922"/>
          </a:xfrm>
          <a:prstGeom prst="rect">
            <a:avLst/>
          </a:prstGeom>
        </p:spPr>
      </p:pic>
      <p:sp>
        <p:nvSpPr>
          <p:cNvPr id="11" name="Shape 6"/>
          <p:cNvSpPr/>
          <p:nvPr/>
        </p:nvSpPr>
        <p:spPr>
          <a:xfrm>
            <a:off x="1219901" y="3061018"/>
            <a:ext cx="274320" cy="274320"/>
          </a:xfrm>
          <a:prstGeom prst="ellipse">
            <a:avLst/>
          </a:prstGeom>
          <a:solidFill>
            <a:srgbClr val="5B8DEF"/>
          </a:solidFill>
          <a:ln w="12700">
            <a:solidFill>
              <a:srgbClr val="FFFFFF"/>
            </a:solidFill>
            <a:prstDash val="solid"/>
          </a:ln>
        </p:spPr>
      </p:sp>
      <p:sp>
        <p:nvSpPr>
          <p:cNvPr id="12" name="Text 7"/>
          <p:cNvSpPr txBox="1"/>
          <p:nvPr/>
        </p:nvSpPr>
        <p:spPr>
          <a:xfrm>
            <a:off x="1219901" y="306101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Shape 8"/>
          <p:cNvSpPr/>
          <p:nvPr/>
        </p:nvSpPr>
        <p:spPr>
          <a:xfrm>
            <a:off x="3512693" y="2273873"/>
            <a:ext cx="274320" cy="274320"/>
          </a:xfrm>
          <a:prstGeom prst="ellipse">
            <a:avLst/>
          </a:prstGeom>
          <a:solidFill>
            <a:srgbClr val="E0A040"/>
          </a:solidFill>
          <a:ln w="12700">
            <a:solidFill>
              <a:srgbClr val="FFFFFF"/>
            </a:solidFill>
            <a:prstDash val="solid"/>
          </a:ln>
        </p:spPr>
      </p:sp>
      <p:sp>
        <p:nvSpPr>
          <p:cNvPr id="14" name="Text 9"/>
          <p:cNvSpPr txBox="1"/>
          <p:nvPr/>
        </p:nvSpPr>
        <p:spPr>
          <a:xfrm>
            <a:off x="3512693" y="227387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Shape 10"/>
          <p:cNvSpPr/>
          <p:nvPr/>
        </p:nvSpPr>
        <p:spPr>
          <a:xfrm>
            <a:off x="4495318" y="3061018"/>
            <a:ext cx="274320" cy="274320"/>
          </a:xfrm>
          <a:prstGeom prst="ellipse">
            <a:avLst/>
          </a:prstGeom>
          <a:solidFill>
            <a:srgbClr val="3DBE7A"/>
          </a:solidFill>
          <a:ln w="12700">
            <a:solidFill>
              <a:srgbClr val="FFFFFF"/>
            </a:solidFill>
            <a:prstDash val="solid"/>
          </a:ln>
        </p:spPr>
      </p:sp>
      <p:sp>
        <p:nvSpPr>
          <p:cNvPr id="16" name="Text 11"/>
          <p:cNvSpPr txBox="1"/>
          <p:nvPr/>
        </p:nvSpPr>
        <p:spPr>
          <a:xfrm>
            <a:off x="4495318" y="306101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7" name="Shape 12"/>
          <p:cNvSpPr/>
          <p:nvPr/>
        </p:nvSpPr>
        <p:spPr>
          <a:xfrm>
            <a:off x="5656603" y="1774818"/>
            <a:ext cx="274320" cy="274320"/>
          </a:xfrm>
          <a:prstGeom prst="ellipse">
            <a:avLst/>
          </a:prstGeom>
          <a:solidFill>
            <a:srgbClr val="9A78F5"/>
          </a:solidFill>
          <a:ln w="12700">
            <a:solidFill>
              <a:srgbClr val="FFFFFF"/>
            </a:solidFill>
            <a:prstDash val="solid"/>
          </a:ln>
        </p:spPr>
      </p:sp>
      <p:sp>
        <p:nvSpPr>
          <p:cNvPr id="18" name="Text 13"/>
          <p:cNvSpPr txBox="1"/>
          <p:nvPr/>
        </p:nvSpPr>
        <p:spPr>
          <a:xfrm>
            <a:off x="5656603" y="177481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Shape 14"/>
          <p:cNvSpPr/>
          <p:nvPr/>
        </p:nvSpPr>
        <p:spPr>
          <a:xfrm>
            <a:off x="8392257" y="2058309"/>
            <a:ext cx="274320" cy="274320"/>
          </a:xfrm>
          <a:prstGeom prst="ellipse">
            <a:avLst/>
          </a:prstGeom>
          <a:solidFill>
            <a:srgbClr val="E05555"/>
          </a:solidFill>
          <a:ln w="12700">
            <a:solidFill>
              <a:srgbClr val="FFFFFF"/>
            </a:solidFill>
            <a:prstDash val="solid"/>
          </a:ln>
        </p:spPr>
      </p:sp>
      <p:sp>
        <p:nvSpPr>
          <p:cNvPr id="20" name="Text 15"/>
          <p:cNvSpPr txBox="1"/>
          <p:nvPr/>
        </p:nvSpPr>
        <p:spPr>
          <a:xfrm>
            <a:off x="8392257" y="205830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1" name="Shape 16"/>
          <p:cNvSpPr/>
          <p:nvPr/>
        </p:nvSpPr>
        <p:spPr>
          <a:xfrm>
            <a:off x="9299346" y="2058309"/>
            <a:ext cx="274320" cy="274320"/>
          </a:xfrm>
          <a:prstGeom prst="ellipse">
            <a:avLst/>
          </a:prstGeom>
          <a:solidFill>
            <a:srgbClr val="2FB8B0"/>
          </a:solidFill>
          <a:ln w="12700">
            <a:solidFill>
              <a:srgbClr val="FFFFFF"/>
            </a:solidFill>
            <a:prstDash val="solid"/>
          </a:ln>
        </p:spPr>
      </p:sp>
      <p:sp>
        <p:nvSpPr>
          <p:cNvPr id="22" name="Text 17"/>
          <p:cNvSpPr txBox="1"/>
          <p:nvPr/>
        </p:nvSpPr>
        <p:spPr>
          <a:xfrm>
            <a:off x="9299346" y="205830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3" name="Shape 18"/>
          <p:cNvSpPr/>
          <p:nvPr/>
        </p:nvSpPr>
        <p:spPr>
          <a:xfrm>
            <a:off x="548640" y="4868138"/>
            <a:ext cx="1696212" cy="1422934"/>
          </a:xfrm>
          <a:prstGeom prst="roundRect">
            <a:avLst>
              <a:gd name="adj" fmla="val 3856"/>
            </a:avLst>
          </a:prstGeom>
          <a:solidFill>
            <a:srgbClr val="181C25"/>
          </a:solidFill>
          <a:ln w="9525">
            <a:solidFill>
              <a:srgbClr val="2A3140"/>
            </a:solidFill>
            <a:prstDash val="solid"/>
          </a:ln>
        </p:spPr>
      </p:sp>
      <p:sp>
        <p:nvSpPr>
          <p:cNvPr id="24" name="Shape 19"/>
          <p:cNvSpPr/>
          <p:nvPr/>
        </p:nvSpPr>
        <p:spPr>
          <a:xfrm>
            <a:off x="685800" y="5005298"/>
            <a:ext cx="274320" cy="274320"/>
          </a:xfrm>
          <a:prstGeom prst="ellipse">
            <a:avLst/>
          </a:prstGeom>
          <a:solidFill>
            <a:srgbClr val="5B8DEF"/>
          </a:solidFill>
          <a:ln w="12700">
            <a:solidFill>
              <a:srgbClr val="FFFFFF"/>
            </a:solidFill>
            <a:prstDash val="solid"/>
          </a:ln>
        </p:spPr>
      </p:sp>
      <p:sp>
        <p:nvSpPr>
          <p:cNvPr id="25" name="Text 20"/>
          <p:cNvSpPr txBox="1"/>
          <p:nvPr/>
        </p:nvSpPr>
        <p:spPr>
          <a:xfrm>
            <a:off x="685800" y="500529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6" name="Text 21"/>
          <p:cNvSpPr txBox="1"/>
          <p:nvPr/>
        </p:nvSpPr>
        <p:spPr>
          <a:xfrm>
            <a:off x="1051560" y="4996154"/>
            <a:ext cx="10561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Web Monitor health</a:t>
            </a:r>
            <a:endParaRPr lang="en-US" sz="1250" dirty="0"/>
          </a:p>
        </p:txBody>
      </p:sp>
      <p:sp>
        <p:nvSpPr>
          <p:cNvPr id="27" name="Text 22"/>
          <p:cNvSpPr txBox="1"/>
          <p:nvPr/>
        </p:nvSpPr>
        <p:spPr>
          <a:xfrm>
            <a:off x="731520" y="5371058"/>
            <a:ext cx="1330452" cy="828574"/>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new alert, run once: OK.</a:t>
            </a:r>
            <a:endParaRPr lang="en-US" sz="1050" dirty="0"/>
          </a:p>
        </p:txBody>
      </p:sp>
      <p:sp>
        <p:nvSpPr>
          <p:cNvPr id="28" name="Shape 23"/>
          <p:cNvSpPr/>
          <p:nvPr/>
        </p:nvSpPr>
        <p:spPr>
          <a:xfrm>
            <a:off x="2427732" y="4868138"/>
            <a:ext cx="1696212" cy="1422934"/>
          </a:xfrm>
          <a:prstGeom prst="roundRect">
            <a:avLst>
              <a:gd name="adj" fmla="val 3856"/>
            </a:avLst>
          </a:prstGeom>
          <a:solidFill>
            <a:srgbClr val="181C25"/>
          </a:solidFill>
          <a:ln w="9525">
            <a:solidFill>
              <a:srgbClr val="2A3140"/>
            </a:solidFill>
            <a:prstDash val="solid"/>
          </a:ln>
        </p:spPr>
      </p:sp>
      <p:sp>
        <p:nvSpPr>
          <p:cNvPr id="29" name="Shape 24"/>
          <p:cNvSpPr/>
          <p:nvPr/>
        </p:nvSpPr>
        <p:spPr>
          <a:xfrm>
            <a:off x="2564892" y="5005298"/>
            <a:ext cx="274320" cy="274320"/>
          </a:xfrm>
          <a:prstGeom prst="ellipse">
            <a:avLst/>
          </a:prstGeom>
          <a:solidFill>
            <a:srgbClr val="E0A040"/>
          </a:solidFill>
          <a:ln w="12700">
            <a:solidFill>
              <a:srgbClr val="FFFFFF"/>
            </a:solidFill>
            <a:prstDash val="solid"/>
          </a:ln>
        </p:spPr>
      </p:sp>
      <p:sp>
        <p:nvSpPr>
          <p:cNvPr id="30" name="Text 25"/>
          <p:cNvSpPr txBox="1"/>
          <p:nvPr/>
        </p:nvSpPr>
        <p:spPr>
          <a:xfrm>
            <a:off x="2564892" y="500529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31" name="Text 26"/>
          <p:cNvSpPr txBox="1"/>
          <p:nvPr/>
        </p:nvSpPr>
        <p:spPr>
          <a:xfrm>
            <a:off x="2930652" y="4996154"/>
            <a:ext cx="10561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ALERT (n items)</a:t>
            </a:r>
            <a:endParaRPr lang="en-US" sz="1250" dirty="0"/>
          </a:p>
        </p:txBody>
      </p:sp>
      <p:sp>
        <p:nvSpPr>
          <p:cNvPr id="32" name="Text 27"/>
          <p:cNvSpPr txBox="1"/>
          <p:nvPr/>
        </p:nvSpPr>
        <p:spPr>
          <a:xfrm>
            <a:off x="2610612" y="5371058"/>
            <a:ext cx="1330452" cy="828574"/>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Alerts currently open, with the number of items in alert.</a:t>
            </a:r>
            <a:endParaRPr lang="en-US" sz="1050" dirty="0"/>
          </a:p>
        </p:txBody>
      </p:sp>
      <p:sp>
        <p:nvSpPr>
          <p:cNvPr id="33" name="Shape 28"/>
          <p:cNvSpPr/>
          <p:nvPr/>
        </p:nvSpPr>
        <p:spPr>
          <a:xfrm>
            <a:off x="4306824" y="4868138"/>
            <a:ext cx="1696212" cy="1422934"/>
          </a:xfrm>
          <a:prstGeom prst="roundRect">
            <a:avLst>
              <a:gd name="adj" fmla="val 3856"/>
            </a:avLst>
          </a:prstGeom>
          <a:solidFill>
            <a:srgbClr val="181C25"/>
          </a:solidFill>
          <a:ln w="9525">
            <a:solidFill>
              <a:srgbClr val="2A3140"/>
            </a:solidFill>
            <a:prstDash val="solid"/>
          </a:ln>
        </p:spPr>
      </p:sp>
      <p:sp>
        <p:nvSpPr>
          <p:cNvPr id="34" name="Shape 29"/>
          <p:cNvSpPr/>
          <p:nvPr/>
        </p:nvSpPr>
        <p:spPr>
          <a:xfrm>
            <a:off x="4443984" y="5005298"/>
            <a:ext cx="274320" cy="274320"/>
          </a:xfrm>
          <a:prstGeom prst="ellipse">
            <a:avLst/>
          </a:prstGeom>
          <a:solidFill>
            <a:srgbClr val="3DBE7A"/>
          </a:solidFill>
          <a:ln w="12700">
            <a:solidFill>
              <a:srgbClr val="FFFFFF"/>
            </a:solidFill>
            <a:prstDash val="solid"/>
          </a:ln>
        </p:spPr>
      </p:sp>
      <p:sp>
        <p:nvSpPr>
          <p:cNvPr id="35" name="Text 30"/>
          <p:cNvSpPr txBox="1"/>
          <p:nvPr/>
        </p:nvSpPr>
        <p:spPr>
          <a:xfrm>
            <a:off x="4443984" y="500529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6" name="Text 31"/>
          <p:cNvSpPr txBox="1"/>
          <p:nvPr/>
        </p:nvSpPr>
        <p:spPr>
          <a:xfrm>
            <a:off x="4809744" y="4996154"/>
            <a:ext cx="10561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Last / next run</a:t>
            </a:r>
            <a:endParaRPr lang="en-US" sz="1250" dirty="0"/>
          </a:p>
        </p:txBody>
      </p:sp>
      <p:sp>
        <p:nvSpPr>
          <p:cNvPr id="37" name="Text 32"/>
          <p:cNvSpPr txBox="1"/>
          <p:nvPr/>
        </p:nvSpPr>
        <p:spPr>
          <a:xfrm>
            <a:off x="4489704" y="5371058"/>
            <a:ext cx="1330452" cy="828574"/>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Durations and schedule at a glance.</a:t>
            </a:r>
            <a:endParaRPr lang="en-US" sz="1050" dirty="0"/>
          </a:p>
        </p:txBody>
      </p:sp>
      <p:sp>
        <p:nvSpPr>
          <p:cNvPr id="38" name="Shape 33"/>
          <p:cNvSpPr/>
          <p:nvPr/>
        </p:nvSpPr>
        <p:spPr>
          <a:xfrm>
            <a:off x="6185916" y="4868138"/>
            <a:ext cx="1696212" cy="1422934"/>
          </a:xfrm>
          <a:prstGeom prst="roundRect">
            <a:avLst>
              <a:gd name="adj" fmla="val 3856"/>
            </a:avLst>
          </a:prstGeom>
          <a:solidFill>
            <a:srgbClr val="181C25"/>
          </a:solidFill>
          <a:ln w="9525">
            <a:solidFill>
              <a:srgbClr val="2A3140"/>
            </a:solidFill>
            <a:prstDash val="solid"/>
          </a:ln>
        </p:spPr>
      </p:sp>
      <p:sp>
        <p:nvSpPr>
          <p:cNvPr id="39" name="Shape 34"/>
          <p:cNvSpPr/>
          <p:nvPr/>
        </p:nvSpPr>
        <p:spPr>
          <a:xfrm>
            <a:off x="6323076" y="5005298"/>
            <a:ext cx="274320" cy="274320"/>
          </a:xfrm>
          <a:prstGeom prst="ellipse">
            <a:avLst/>
          </a:prstGeom>
          <a:solidFill>
            <a:srgbClr val="9A78F5"/>
          </a:solidFill>
          <a:ln w="12700">
            <a:solidFill>
              <a:srgbClr val="FFFFFF"/>
            </a:solidFill>
            <a:prstDash val="solid"/>
          </a:ln>
        </p:spPr>
      </p:sp>
      <p:sp>
        <p:nvSpPr>
          <p:cNvPr id="40" name="Text 35"/>
          <p:cNvSpPr txBox="1"/>
          <p:nvPr/>
        </p:nvSpPr>
        <p:spPr>
          <a:xfrm>
            <a:off x="6323076" y="500529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41" name="Text 36"/>
          <p:cNvSpPr txBox="1"/>
          <p:nvPr/>
        </p:nvSpPr>
        <p:spPr>
          <a:xfrm>
            <a:off x="6688836" y="4996154"/>
            <a:ext cx="10561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Events</a:t>
            </a:r>
            <a:endParaRPr lang="en-US" sz="1250" dirty="0"/>
          </a:p>
        </p:txBody>
      </p:sp>
      <p:sp>
        <p:nvSpPr>
          <p:cNvPr id="42" name="Text 37"/>
          <p:cNvSpPr txBox="1"/>
          <p:nvPr/>
        </p:nvSpPr>
        <p:spPr>
          <a:xfrm>
            <a:off x="6368796" y="5371058"/>
            <a:ext cx="1330452" cy="828574"/>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trackme:topology_alerts events, pre-scoped.</a:t>
            </a:r>
            <a:endParaRPr lang="en-US" sz="1050" dirty="0"/>
          </a:p>
        </p:txBody>
      </p:sp>
      <p:sp>
        <p:nvSpPr>
          <p:cNvPr id="43" name="Shape 38"/>
          <p:cNvSpPr/>
          <p:nvPr/>
        </p:nvSpPr>
        <p:spPr>
          <a:xfrm>
            <a:off x="8065008" y="4868138"/>
            <a:ext cx="1696212" cy="1422934"/>
          </a:xfrm>
          <a:prstGeom prst="roundRect">
            <a:avLst>
              <a:gd name="adj" fmla="val 3856"/>
            </a:avLst>
          </a:prstGeom>
          <a:solidFill>
            <a:srgbClr val="181C25"/>
          </a:solidFill>
          <a:ln w="9525">
            <a:solidFill>
              <a:srgbClr val="2A3140"/>
            </a:solidFill>
            <a:prstDash val="solid"/>
          </a:ln>
        </p:spPr>
      </p:sp>
      <p:sp>
        <p:nvSpPr>
          <p:cNvPr id="44" name="Shape 39"/>
          <p:cNvSpPr/>
          <p:nvPr/>
        </p:nvSpPr>
        <p:spPr>
          <a:xfrm>
            <a:off x="8202168" y="5005298"/>
            <a:ext cx="274320" cy="274320"/>
          </a:xfrm>
          <a:prstGeom prst="ellipse">
            <a:avLst/>
          </a:prstGeom>
          <a:solidFill>
            <a:srgbClr val="E05555"/>
          </a:solidFill>
          <a:ln w="12700">
            <a:solidFill>
              <a:srgbClr val="FFFFFF"/>
            </a:solidFill>
            <a:prstDash val="solid"/>
          </a:ln>
        </p:spPr>
      </p:sp>
      <p:sp>
        <p:nvSpPr>
          <p:cNvPr id="45" name="Text 40"/>
          <p:cNvSpPr txBox="1"/>
          <p:nvPr/>
        </p:nvSpPr>
        <p:spPr>
          <a:xfrm>
            <a:off x="8202168" y="500529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46" name="Text 41"/>
          <p:cNvSpPr txBox="1"/>
          <p:nvPr/>
        </p:nvSpPr>
        <p:spPr>
          <a:xfrm>
            <a:off x="8567928" y="4996154"/>
            <a:ext cx="10561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Transition: None</a:t>
            </a:r>
            <a:endParaRPr lang="en-US" sz="1250" dirty="0"/>
          </a:p>
        </p:txBody>
      </p:sp>
      <p:sp>
        <p:nvSpPr>
          <p:cNvPr id="47" name="Text 42"/>
          <p:cNvSpPr txBox="1"/>
          <p:nvPr/>
        </p:nvSpPr>
        <p:spPr>
          <a:xfrm>
            <a:off x="8247888" y="5371058"/>
            <a:ext cx="1330452" cy="828574"/>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While nothing changes, no notification — the alert stays quiet.</a:t>
            </a:r>
            <a:endParaRPr lang="en-US" sz="1050" dirty="0"/>
          </a:p>
        </p:txBody>
      </p:sp>
      <p:sp>
        <p:nvSpPr>
          <p:cNvPr id="48" name="Shape 43"/>
          <p:cNvSpPr/>
          <p:nvPr/>
        </p:nvSpPr>
        <p:spPr>
          <a:xfrm>
            <a:off x="9944100" y="4868138"/>
            <a:ext cx="1696212" cy="1422934"/>
          </a:xfrm>
          <a:prstGeom prst="roundRect">
            <a:avLst>
              <a:gd name="adj" fmla="val 3856"/>
            </a:avLst>
          </a:prstGeom>
          <a:solidFill>
            <a:srgbClr val="181C25"/>
          </a:solidFill>
          <a:ln w="9525">
            <a:solidFill>
              <a:srgbClr val="2A3140"/>
            </a:solidFill>
            <a:prstDash val="solid"/>
          </a:ln>
        </p:spPr>
      </p:sp>
      <p:sp>
        <p:nvSpPr>
          <p:cNvPr id="49" name="Shape 44"/>
          <p:cNvSpPr/>
          <p:nvPr/>
        </p:nvSpPr>
        <p:spPr>
          <a:xfrm>
            <a:off x="10081260" y="5005298"/>
            <a:ext cx="274320" cy="274320"/>
          </a:xfrm>
          <a:prstGeom prst="ellipse">
            <a:avLst/>
          </a:prstGeom>
          <a:solidFill>
            <a:srgbClr val="2FB8B0"/>
          </a:solidFill>
          <a:ln w="12700">
            <a:solidFill>
              <a:srgbClr val="FFFFFF"/>
            </a:solidFill>
            <a:prstDash val="solid"/>
          </a:ln>
        </p:spPr>
      </p:sp>
      <p:sp>
        <p:nvSpPr>
          <p:cNvPr id="50" name="Text 45"/>
          <p:cNvSpPr txBox="1"/>
          <p:nvPr/>
        </p:nvSpPr>
        <p:spPr>
          <a:xfrm>
            <a:off x="10081260" y="500529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51" name="Text 46"/>
          <p:cNvSpPr txBox="1"/>
          <p:nvPr/>
        </p:nvSpPr>
        <p:spPr>
          <a:xfrm>
            <a:off x="10447020" y="4996154"/>
            <a:ext cx="10561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Items in alert</a:t>
            </a:r>
            <a:endParaRPr lang="en-US" sz="1250" dirty="0"/>
          </a:p>
        </p:txBody>
      </p:sp>
      <p:sp>
        <p:nvSpPr>
          <p:cNvPr id="52" name="Text 47"/>
          <p:cNvSpPr txBox="1"/>
          <p:nvPr/>
        </p:nvSpPr>
        <p:spPr>
          <a:xfrm>
            <a:off x="10126980" y="5371058"/>
            <a:ext cx="1330452" cy="828574"/>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Recorded on every run, with email delivery and duration.</a:t>
            </a:r>
            <a:endParaRPr lang="en-US" sz="10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ALERT</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email — the map itself, where the red is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209642" cy="4892040"/>
          </a:xfrm>
          <a:prstGeom prst="roundRect">
            <a:avLst>
              <a:gd name="adj" fmla="val 935"/>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c07_email_opened.jpg">    </p:cNvPr>
          <p:cNvPicPr>
            <a:picLocks noChangeAspect="1"/>
          </p:cNvPicPr>
          <p:nvPr/>
        </p:nvPicPr>
        <p:blipFill>
          <a:blip r:embed="rId1"/>
          <a:stretch>
            <a:fillRect/>
          </a:stretch>
        </p:blipFill>
        <p:spPr>
          <a:xfrm>
            <a:off x="612648" y="1435608"/>
            <a:ext cx="5081626" cy="4764024"/>
          </a:xfrm>
          <a:prstGeom prst="rect">
            <a:avLst/>
          </a:prstGeom>
        </p:spPr>
      </p:pic>
      <p:sp>
        <p:nvSpPr>
          <p:cNvPr id="9" name="Shape 5"/>
          <p:cNvSpPr/>
          <p:nvPr/>
        </p:nvSpPr>
        <p:spPr>
          <a:xfrm>
            <a:off x="5277624" y="244181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277624" y="244181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390181" y="3065901"/>
            <a:ext cx="274320" cy="274320"/>
          </a:xfrm>
          <a:prstGeom prst="ellipse">
            <a:avLst/>
          </a:prstGeom>
          <a:solidFill>
            <a:srgbClr val="E0A040"/>
          </a:solidFill>
          <a:ln w="12700">
            <a:solidFill>
              <a:srgbClr val="FFFFFF"/>
            </a:solidFill>
            <a:prstDash val="solid"/>
          </a:ln>
        </p:spPr>
      </p:sp>
      <p:sp>
        <p:nvSpPr>
          <p:cNvPr id="12" name="Text 8"/>
          <p:cNvSpPr txBox="1"/>
          <p:nvPr/>
        </p:nvSpPr>
        <p:spPr>
          <a:xfrm>
            <a:off x="1390181" y="306590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5303032" y="4156862"/>
            <a:ext cx="274320" cy="274320"/>
          </a:xfrm>
          <a:prstGeom prst="ellipse">
            <a:avLst/>
          </a:prstGeom>
          <a:solidFill>
            <a:srgbClr val="3DBE7A"/>
          </a:solidFill>
          <a:ln w="12700">
            <a:solidFill>
              <a:srgbClr val="FFFFFF"/>
            </a:solidFill>
            <a:prstDash val="solid"/>
          </a:ln>
        </p:spPr>
      </p:sp>
      <p:sp>
        <p:nvSpPr>
          <p:cNvPr id="14" name="Text 10"/>
          <p:cNvSpPr txBox="1"/>
          <p:nvPr/>
        </p:nvSpPr>
        <p:spPr>
          <a:xfrm>
            <a:off x="5303032" y="415686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1949159" y="2665723"/>
            <a:ext cx="274320" cy="274320"/>
          </a:xfrm>
          <a:prstGeom prst="ellipse">
            <a:avLst/>
          </a:prstGeom>
          <a:solidFill>
            <a:srgbClr val="9A78F5"/>
          </a:solidFill>
          <a:ln w="12700">
            <a:solidFill>
              <a:srgbClr val="FFFFFF"/>
            </a:solidFill>
            <a:prstDash val="solid"/>
          </a:ln>
        </p:spPr>
      </p:sp>
      <p:sp>
        <p:nvSpPr>
          <p:cNvPr id="16" name="Text 12"/>
          <p:cNvSpPr txBox="1"/>
          <p:nvPr/>
        </p:nvSpPr>
        <p:spPr>
          <a:xfrm>
            <a:off x="1949159" y="266572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6078322"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6078322"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6462370" y="1417320"/>
            <a:ext cx="517794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Alert opened</a:t>
            </a:r>
            <a:endParaRPr lang="en-US" sz="1250" dirty="0"/>
          </a:p>
        </p:txBody>
      </p:sp>
      <p:sp>
        <p:nvSpPr>
          <p:cNvPr id="20" name="Text 16"/>
          <p:cNvSpPr txBox="1"/>
          <p:nvPr/>
        </p:nvSpPr>
        <p:spPr>
          <a:xfrm>
            <a:off x="6462370" y="1709928"/>
            <a:ext cx="517794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Transition open, status red, and since when.</a:t>
            </a:r>
            <a:endParaRPr lang="en-US" sz="1050" dirty="0"/>
          </a:p>
        </p:txBody>
      </p:sp>
      <p:sp>
        <p:nvSpPr>
          <p:cNvPr id="21" name="Shape 17"/>
          <p:cNvSpPr/>
          <p:nvPr/>
        </p:nvSpPr>
        <p:spPr>
          <a:xfrm>
            <a:off x="6078322" y="2112264"/>
            <a:ext cx="274320" cy="274320"/>
          </a:xfrm>
          <a:prstGeom prst="ellipse">
            <a:avLst/>
          </a:prstGeom>
          <a:solidFill>
            <a:srgbClr val="E0A040"/>
          </a:solidFill>
          <a:ln w="12700">
            <a:solidFill>
              <a:srgbClr val="FFFFFF"/>
            </a:solidFill>
            <a:prstDash val="solid"/>
          </a:ln>
        </p:spPr>
      </p:sp>
      <p:sp>
        <p:nvSpPr>
          <p:cNvPr id="22" name="Text 18"/>
          <p:cNvSpPr txBox="1"/>
          <p:nvPr/>
        </p:nvSpPr>
        <p:spPr>
          <a:xfrm>
            <a:off x="6078322" y="2112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6462370" y="2103120"/>
            <a:ext cx="517794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Items in alert</a:t>
            </a:r>
            <a:endParaRPr lang="en-US" sz="1250" dirty="0"/>
          </a:p>
        </p:txBody>
      </p:sp>
      <p:sp>
        <p:nvSpPr>
          <p:cNvPr id="24" name="Text 20"/>
          <p:cNvSpPr txBox="1"/>
          <p:nvPr/>
        </p:nvSpPr>
        <p:spPr>
          <a:xfrm>
            <a:off x="6462370" y="2395728"/>
            <a:ext cx="517794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Which aggregates are red, how many entities, how many of them red.</a:t>
            </a:r>
            <a:endParaRPr lang="en-US" sz="1050" dirty="0"/>
          </a:p>
        </p:txBody>
      </p:sp>
      <p:sp>
        <p:nvSpPr>
          <p:cNvPr id="25" name="Shape 21"/>
          <p:cNvSpPr/>
          <p:nvPr/>
        </p:nvSpPr>
        <p:spPr>
          <a:xfrm>
            <a:off x="6078322" y="2798064"/>
            <a:ext cx="274320" cy="274320"/>
          </a:xfrm>
          <a:prstGeom prst="ellipse">
            <a:avLst/>
          </a:prstGeom>
          <a:solidFill>
            <a:srgbClr val="3DBE7A"/>
          </a:solidFill>
          <a:ln w="12700">
            <a:solidFill>
              <a:srgbClr val="FFFFFF"/>
            </a:solidFill>
            <a:prstDash val="solid"/>
          </a:ln>
        </p:spPr>
      </p:sp>
      <p:sp>
        <p:nvSpPr>
          <p:cNvPr id="26" name="Text 22"/>
          <p:cNvSpPr txBox="1"/>
          <p:nvPr/>
        </p:nvSpPr>
        <p:spPr>
          <a:xfrm>
            <a:off x="6078322" y="2798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6462370" y="2788920"/>
            <a:ext cx="517794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topology</a:t>
            </a:r>
            <a:endParaRPr lang="en-US" sz="1250" dirty="0"/>
          </a:p>
        </p:txBody>
      </p:sp>
      <p:sp>
        <p:nvSpPr>
          <p:cNvPr id="28" name="Text 24"/>
          <p:cNvSpPr txBox="1"/>
          <p:nvPr/>
        </p:nvSpPr>
        <p:spPr>
          <a:xfrm>
            <a:off x="6462370" y="3081528"/>
            <a:ext cx="517794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Rendered on the server with the same icons and KPIs — red nodes where the problem is.</a:t>
            </a:r>
            <a:endParaRPr lang="en-US" sz="1050" dirty="0"/>
          </a:p>
        </p:txBody>
      </p:sp>
      <p:sp>
        <p:nvSpPr>
          <p:cNvPr id="29" name="Shape 25"/>
          <p:cNvSpPr/>
          <p:nvPr/>
        </p:nvSpPr>
        <p:spPr>
          <a:xfrm>
            <a:off x="6078322" y="3666744"/>
            <a:ext cx="274320" cy="274320"/>
          </a:xfrm>
          <a:prstGeom prst="ellipse">
            <a:avLst/>
          </a:prstGeom>
          <a:solidFill>
            <a:srgbClr val="9A78F5"/>
          </a:solidFill>
          <a:ln w="12700">
            <a:solidFill>
              <a:srgbClr val="FFFFFF"/>
            </a:solidFill>
            <a:prstDash val="solid"/>
          </a:ln>
        </p:spPr>
      </p:sp>
      <p:sp>
        <p:nvSpPr>
          <p:cNvPr id="30" name="Text 26"/>
          <p:cNvSpPr txBox="1"/>
          <p:nvPr/>
        </p:nvSpPr>
        <p:spPr>
          <a:xfrm>
            <a:off x="6078322" y="3666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6462370" y="3657600"/>
            <a:ext cx="517794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Drilldown</a:t>
            </a:r>
            <a:endParaRPr lang="en-US" sz="1250" dirty="0"/>
          </a:p>
        </p:txBody>
      </p:sp>
      <p:sp>
        <p:nvSpPr>
          <p:cNvPr id="32" name="Text 28"/>
          <p:cNvSpPr txBox="1"/>
          <p:nvPr/>
        </p:nvSpPr>
        <p:spPr>
          <a:xfrm>
            <a:off x="6462370" y="3950208"/>
            <a:ext cx="5177942"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Open the topology view in TrackMe, straight to the live map.</a:t>
            </a:r>
            <a:endParaRPr lang="en-US" sz="1050" dirty="0"/>
          </a:p>
        </p:txBody>
      </p:sp>
      <p:sp>
        <p:nvSpPr>
          <p:cNvPr id="33" name="Shape 29"/>
          <p:cNvSpPr/>
          <p:nvPr/>
        </p:nvSpPr>
        <p:spPr>
          <a:xfrm>
            <a:off x="6078322" y="4572000"/>
            <a:ext cx="5561990" cy="1645920"/>
          </a:xfrm>
          <a:prstGeom prst="roundRect">
            <a:avLst>
              <a:gd name="adj" fmla="val 4444"/>
            </a:avLst>
          </a:prstGeom>
          <a:solidFill>
            <a:srgbClr val="1F242F"/>
          </a:solidFill>
          <a:ln w="9525">
            <a:solidFill>
              <a:srgbClr val="2A3140"/>
            </a:solidFill>
            <a:prstDash val="solid"/>
          </a:ln>
        </p:spPr>
      </p:sp>
      <p:sp>
        <p:nvSpPr>
          <p:cNvPr id="34" name="Text 30"/>
          <p:cNvSpPr txBox="1"/>
          <p:nvPr/>
        </p:nvSpPr>
        <p:spPr>
          <a:xfrm>
            <a:off x="6261202" y="4709160"/>
            <a:ext cx="5196230"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One thread per incident</a:t>
            </a:r>
            <a:endParaRPr lang="en-US" sz="1150" dirty="0"/>
          </a:p>
        </p:txBody>
      </p:sp>
      <p:sp>
        <p:nvSpPr>
          <p:cNvPr id="35" name="Text 31"/>
          <p:cNvSpPr txBox="1"/>
          <p:nvPr/>
        </p:nvSpPr>
        <p:spPr>
          <a:xfrm>
            <a:off x="6261202" y="5029200"/>
            <a:ext cx="5196230" cy="107899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Open, update when the set of affected items changes, resolve on recovery — never a repeat while nothing changes.</a:t>
            </a:r>
            <a:endParaRPr lang="en-US" sz="10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ALERT</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Resolved — back to green, with the duration</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525167" cy="4892040"/>
          </a:xfrm>
          <a:prstGeom prst="roundRect">
            <a:avLst>
              <a:gd name="adj" fmla="val 935"/>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c08_email_resolved.jpg">    </p:cNvPr>
          <p:cNvPicPr>
            <a:picLocks noChangeAspect="1"/>
          </p:cNvPicPr>
          <p:nvPr/>
        </p:nvPicPr>
        <p:blipFill>
          <a:blip r:embed="rId1"/>
          <a:stretch>
            <a:fillRect/>
          </a:stretch>
        </p:blipFill>
        <p:spPr>
          <a:xfrm>
            <a:off x="612648" y="1435608"/>
            <a:ext cx="5397151" cy="4764024"/>
          </a:xfrm>
          <a:prstGeom prst="rect">
            <a:avLst/>
          </a:prstGeom>
        </p:spPr>
      </p:pic>
      <p:sp>
        <p:nvSpPr>
          <p:cNvPr id="9" name="Shape 5"/>
          <p:cNvSpPr/>
          <p:nvPr/>
        </p:nvSpPr>
        <p:spPr>
          <a:xfrm>
            <a:off x="5575796" y="251327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575796" y="251327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5494839" y="2961092"/>
            <a:ext cx="274320" cy="274320"/>
          </a:xfrm>
          <a:prstGeom prst="ellipse">
            <a:avLst/>
          </a:prstGeom>
          <a:solidFill>
            <a:srgbClr val="E0A040"/>
          </a:solidFill>
          <a:ln w="12700">
            <a:solidFill>
              <a:srgbClr val="FFFFFF"/>
            </a:solidFill>
            <a:prstDash val="solid"/>
          </a:ln>
        </p:spPr>
      </p:sp>
      <p:sp>
        <p:nvSpPr>
          <p:cNvPr id="12" name="Text 8"/>
          <p:cNvSpPr txBox="1"/>
          <p:nvPr/>
        </p:nvSpPr>
        <p:spPr>
          <a:xfrm>
            <a:off x="5494839" y="29610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5602782" y="4252143"/>
            <a:ext cx="274320" cy="274320"/>
          </a:xfrm>
          <a:prstGeom prst="ellipse">
            <a:avLst/>
          </a:prstGeom>
          <a:solidFill>
            <a:srgbClr val="3DBE7A"/>
          </a:solidFill>
          <a:ln w="12700">
            <a:solidFill>
              <a:srgbClr val="FFFFFF"/>
            </a:solidFill>
            <a:prstDash val="solid"/>
          </a:ln>
        </p:spPr>
      </p:sp>
      <p:sp>
        <p:nvSpPr>
          <p:cNvPr id="14" name="Text 10"/>
          <p:cNvSpPr txBox="1"/>
          <p:nvPr/>
        </p:nvSpPr>
        <p:spPr>
          <a:xfrm>
            <a:off x="5602782" y="425214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6393847" y="1426464"/>
            <a:ext cx="274320" cy="274320"/>
          </a:xfrm>
          <a:prstGeom prst="ellipse">
            <a:avLst/>
          </a:prstGeom>
          <a:solidFill>
            <a:srgbClr val="5B8DEF"/>
          </a:solidFill>
          <a:ln w="12700">
            <a:solidFill>
              <a:srgbClr val="FFFFFF"/>
            </a:solidFill>
            <a:prstDash val="solid"/>
          </a:ln>
        </p:spPr>
      </p:sp>
      <p:sp>
        <p:nvSpPr>
          <p:cNvPr id="16" name="Text 12"/>
          <p:cNvSpPr txBox="1"/>
          <p:nvPr/>
        </p:nvSpPr>
        <p:spPr>
          <a:xfrm>
            <a:off x="6393847"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7" name="Text 13"/>
          <p:cNvSpPr txBox="1"/>
          <p:nvPr/>
        </p:nvSpPr>
        <p:spPr>
          <a:xfrm>
            <a:off x="6777895" y="1417320"/>
            <a:ext cx="4862417"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Alert resolved</a:t>
            </a:r>
            <a:endParaRPr lang="en-US" sz="1250" dirty="0"/>
          </a:p>
        </p:txBody>
      </p:sp>
      <p:sp>
        <p:nvSpPr>
          <p:cNvPr id="18" name="Text 14"/>
          <p:cNvSpPr txBox="1"/>
          <p:nvPr/>
        </p:nvSpPr>
        <p:spPr>
          <a:xfrm>
            <a:off x="6777895" y="1709928"/>
            <a:ext cx="4862417"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Transition resolve, status green.</a:t>
            </a:r>
            <a:endParaRPr lang="en-US" sz="1050" dirty="0"/>
          </a:p>
        </p:txBody>
      </p:sp>
      <p:sp>
        <p:nvSpPr>
          <p:cNvPr id="19" name="Shape 15"/>
          <p:cNvSpPr/>
          <p:nvPr/>
        </p:nvSpPr>
        <p:spPr>
          <a:xfrm>
            <a:off x="6393847" y="2112264"/>
            <a:ext cx="274320" cy="274320"/>
          </a:xfrm>
          <a:prstGeom prst="ellipse">
            <a:avLst/>
          </a:prstGeom>
          <a:solidFill>
            <a:srgbClr val="E0A040"/>
          </a:solidFill>
          <a:ln w="12700">
            <a:solidFill>
              <a:srgbClr val="FFFFFF"/>
            </a:solidFill>
            <a:prstDash val="solid"/>
          </a:ln>
        </p:spPr>
      </p:sp>
      <p:sp>
        <p:nvSpPr>
          <p:cNvPr id="20" name="Text 16"/>
          <p:cNvSpPr txBox="1"/>
          <p:nvPr/>
        </p:nvSpPr>
        <p:spPr>
          <a:xfrm>
            <a:off x="6393847" y="2112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1" name="Text 17"/>
          <p:cNvSpPr txBox="1"/>
          <p:nvPr/>
        </p:nvSpPr>
        <p:spPr>
          <a:xfrm>
            <a:off x="6777895" y="2103120"/>
            <a:ext cx="4862417"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How long it lasted</a:t>
            </a:r>
            <a:endParaRPr lang="en-US" sz="1250" dirty="0"/>
          </a:p>
        </p:txBody>
      </p:sp>
      <p:sp>
        <p:nvSpPr>
          <p:cNvPr id="22" name="Text 18"/>
          <p:cNvSpPr txBox="1"/>
          <p:nvPr/>
        </p:nvSpPr>
        <p:spPr>
          <a:xfrm>
            <a:off x="6777895" y="2395728"/>
            <a:ext cx="4862417"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In alert since… resolved after 1h 55m — the incident duration, measured.</a:t>
            </a:r>
            <a:endParaRPr lang="en-US" sz="1050" dirty="0"/>
          </a:p>
        </p:txBody>
      </p:sp>
      <p:sp>
        <p:nvSpPr>
          <p:cNvPr id="23" name="Shape 19"/>
          <p:cNvSpPr/>
          <p:nvPr/>
        </p:nvSpPr>
        <p:spPr>
          <a:xfrm>
            <a:off x="6393847" y="2980944"/>
            <a:ext cx="274320" cy="274320"/>
          </a:xfrm>
          <a:prstGeom prst="ellipse">
            <a:avLst/>
          </a:prstGeom>
          <a:solidFill>
            <a:srgbClr val="3DBE7A"/>
          </a:solidFill>
          <a:ln w="12700">
            <a:solidFill>
              <a:srgbClr val="FFFFFF"/>
            </a:solidFill>
            <a:prstDash val="solid"/>
          </a:ln>
        </p:spPr>
      </p:sp>
      <p:sp>
        <p:nvSpPr>
          <p:cNvPr id="24" name="Text 20"/>
          <p:cNvSpPr txBox="1"/>
          <p:nvPr/>
        </p:nvSpPr>
        <p:spPr>
          <a:xfrm>
            <a:off x="6393847" y="2980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5" name="Text 21"/>
          <p:cNvSpPr txBox="1"/>
          <p:nvPr/>
        </p:nvSpPr>
        <p:spPr>
          <a:xfrm>
            <a:off x="6777895" y="2971800"/>
            <a:ext cx="4862417"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All green again</a:t>
            </a:r>
            <a:endParaRPr lang="en-US" sz="1250" dirty="0"/>
          </a:p>
        </p:txBody>
      </p:sp>
      <p:sp>
        <p:nvSpPr>
          <p:cNvPr id="26" name="Text 22"/>
          <p:cNvSpPr txBox="1"/>
          <p:nvPr/>
        </p:nvSpPr>
        <p:spPr>
          <a:xfrm>
            <a:off x="6777895" y="3264408"/>
            <a:ext cx="4862417"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same rendered map, every node back to healthy.</a:t>
            </a:r>
            <a:endParaRPr lang="en-US" sz="1050" dirty="0"/>
          </a:p>
        </p:txBody>
      </p:sp>
      <p:sp>
        <p:nvSpPr>
          <p:cNvPr id="27" name="Shape 23"/>
          <p:cNvSpPr/>
          <p:nvPr/>
        </p:nvSpPr>
        <p:spPr>
          <a:xfrm>
            <a:off x="6393847" y="4572000"/>
            <a:ext cx="5246465" cy="1645920"/>
          </a:xfrm>
          <a:prstGeom prst="roundRect">
            <a:avLst>
              <a:gd name="adj" fmla="val 4444"/>
            </a:avLst>
          </a:prstGeom>
          <a:solidFill>
            <a:srgbClr val="1F242F"/>
          </a:solidFill>
          <a:ln w="9525">
            <a:solidFill>
              <a:srgbClr val="2A3140"/>
            </a:solidFill>
            <a:prstDash val="solid"/>
          </a:ln>
        </p:spPr>
      </p:sp>
      <p:sp>
        <p:nvSpPr>
          <p:cNvPr id="28" name="Text 24"/>
          <p:cNvSpPr txBox="1"/>
          <p:nvPr/>
        </p:nvSpPr>
        <p:spPr>
          <a:xfrm>
            <a:off x="6576727" y="4709160"/>
            <a:ext cx="4880705"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Honest by design</a:t>
            </a:r>
            <a:endParaRPr lang="en-US" sz="1150" dirty="0"/>
          </a:p>
        </p:txBody>
      </p:sp>
      <p:sp>
        <p:nvSpPr>
          <p:cNvPr id="29" name="Text 25"/>
          <p:cNvSpPr txBox="1"/>
          <p:nvPr/>
        </p:nvSpPr>
        <p:spPr>
          <a:xfrm>
            <a:off x="6576727" y="5029200"/>
            <a:ext cx="4880705" cy="107899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Missing nodes never alert; unavailable data freezes the state; a maintenance window pauses the evaluation instead of resolving it.</a:t>
            </a:r>
            <a:endParaRPr lang="en-US" sz="10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ALERT</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same map, live — where the red is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c06_production_in_alert.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2001073" y="2446281"/>
            <a:ext cx="274320" cy="274320"/>
          </a:xfrm>
          <a:prstGeom prst="ellipse">
            <a:avLst/>
          </a:prstGeom>
          <a:solidFill>
            <a:srgbClr val="5B8DEF"/>
          </a:solidFill>
          <a:ln w="12700">
            <a:solidFill>
              <a:srgbClr val="FFFFFF"/>
            </a:solidFill>
            <a:prstDash val="solid"/>
          </a:ln>
        </p:spPr>
      </p:sp>
      <p:sp>
        <p:nvSpPr>
          <p:cNvPr id="10" name="Text 6"/>
          <p:cNvSpPr txBox="1"/>
          <p:nvPr/>
        </p:nvSpPr>
        <p:spPr>
          <a:xfrm>
            <a:off x="2001073" y="244628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1575328" y="2668443"/>
            <a:ext cx="274320" cy="274320"/>
          </a:xfrm>
          <a:prstGeom prst="ellipse">
            <a:avLst/>
          </a:prstGeom>
          <a:solidFill>
            <a:srgbClr val="E0A040"/>
          </a:solidFill>
          <a:ln w="12700">
            <a:solidFill>
              <a:srgbClr val="FFFFFF"/>
            </a:solidFill>
            <a:prstDash val="solid"/>
          </a:ln>
        </p:spPr>
      </p:sp>
      <p:sp>
        <p:nvSpPr>
          <p:cNvPr id="12" name="Text 8"/>
          <p:cNvSpPr txBox="1"/>
          <p:nvPr/>
        </p:nvSpPr>
        <p:spPr>
          <a:xfrm>
            <a:off x="1575328" y="266844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4236232" y="3112765"/>
            <a:ext cx="274320" cy="274320"/>
          </a:xfrm>
          <a:prstGeom prst="ellipse">
            <a:avLst/>
          </a:prstGeom>
          <a:solidFill>
            <a:srgbClr val="3DBE7A"/>
          </a:solidFill>
          <a:ln w="12700">
            <a:solidFill>
              <a:srgbClr val="FFFFFF"/>
            </a:solidFill>
            <a:prstDash val="solid"/>
          </a:ln>
        </p:spPr>
      </p:sp>
      <p:sp>
        <p:nvSpPr>
          <p:cNvPr id="14" name="Text 10"/>
          <p:cNvSpPr txBox="1"/>
          <p:nvPr/>
        </p:nvSpPr>
        <p:spPr>
          <a:xfrm>
            <a:off x="4236232" y="311276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5158679" y="3853303"/>
            <a:ext cx="274320" cy="274320"/>
          </a:xfrm>
          <a:prstGeom prst="ellipse">
            <a:avLst/>
          </a:prstGeom>
          <a:solidFill>
            <a:srgbClr val="9A78F5"/>
          </a:solidFill>
          <a:ln w="12700">
            <a:solidFill>
              <a:srgbClr val="FFFFFF"/>
            </a:solidFill>
            <a:prstDash val="solid"/>
          </a:ln>
        </p:spPr>
      </p:sp>
      <p:sp>
        <p:nvSpPr>
          <p:cNvPr id="16" name="Text 12"/>
          <p:cNvSpPr txBox="1"/>
          <p:nvPr/>
        </p:nvSpPr>
        <p:spPr>
          <a:xfrm>
            <a:off x="5158679" y="385330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8092440"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Red members</a:t>
            </a:r>
            <a:endParaRPr lang="en-US" sz="1250" dirty="0"/>
          </a:p>
        </p:txBody>
      </p:sp>
      <p:sp>
        <p:nvSpPr>
          <p:cNvPr id="20" name="Text 16"/>
          <p:cNvSpPr txBox="1"/>
          <p:nvPr/>
        </p:nvSpPr>
        <p:spPr>
          <a:xfrm>
            <a:off x="8476488" y="170992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Drawn by their aggregates, worst states first.</a:t>
            </a:r>
            <a:endParaRPr lang="en-US" sz="1050" dirty="0"/>
          </a:p>
        </p:txBody>
      </p:sp>
      <p:sp>
        <p:nvSpPr>
          <p:cNvPr id="21" name="Shape 17"/>
          <p:cNvSpPr/>
          <p:nvPr/>
        </p:nvSpPr>
        <p:spPr>
          <a:xfrm>
            <a:off x="8092440" y="2112264"/>
            <a:ext cx="274320" cy="274320"/>
          </a:xfrm>
          <a:prstGeom prst="ellipse">
            <a:avLst/>
          </a:prstGeom>
          <a:solidFill>
            <a:srgbClr val="E0A040"/>
          </a:solidFill>
          <a:ln w="12700">
            <a:solidFill>
              <a:srgbClr val="FFFFFF"/>
            </a:solidFill>
            <a:prstDash val="solid"/>
          </a:ln>
        </p:spPr>
      </p:sp>
      <p:sp>
        <p:nvSpPr>
          <p:cNvPr id="22" name="Text 18"/>
          <p:cNvSpPr txBox="1"/>
          <p:nvPr/>
        </p:nvSpPr>
        <p:spPr>
          <a:xfrm>
            <a:off x="8092440" y="2112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8476488" y="21031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Donut KPIs</a:t>
            </a:r>
            <a:endParaRPr lang="en-US" sz="1250" dirty="0"/>
          </a:p>
        </p:txBody>
      </p:sp>
      <p:sp>
        <p:nvSpPr>
          <p:cNvPr id="24" name="Text 20"/>
          <p:cNvSpPr txBox="1"/>
          <p:nvPr/>
        </p:nvSpPr>
        <p:spPr>
          <a:xfrm>
            <a:off x="8476488" y="239572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Member-state distribution of an aggregate.</a:t>
            </a:r>
            <a:endParaRPr lang="en-US" sz="1050" dirty="0"/>
          </a:p>
        </p:txBody>
      </p:sp>
      <p:sp>
        <p:nvSpPr>
          <p:cNvPr id="25" name="Shape 21"/>
          <p:cNvSpPr/>
          <p:nvPr/>
        </p:nvSpPr>
        <p:spPr>
          <a:xfrm>
            <a:off x="8092440" y="2798064"/>
            <a:ext cx="274320" cy="274320"/>
          </a:xfrm>
          <a:prstGeom prst="ellipse">
            <a:avLst/>
          </a:prstGeom>
          <a:solidFill>
            <a:srgbClr val="3DBE7A"/>
          </a:solidFill>
          <a:ln w="12700">
            <a:solidFill>
              <a:srgbClr val="FFFFFF"/>
            </a:solidFill>
            <a:prstDash val="solid"/>
          </a:ln>
        </p:spPr>
      </p:sp>
      <p:sp>
        <p:nvSpPr>
          <p:cNvPr id="26" name="Text 22"/>
          <p:cNvSpPr txBox="1"/>
          <p:nvPr/>
        </p:nvSpPr>
        <p:spPr>
          <a:xfrm>
            <a:off x="8092440" y="2798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8476488" y="27889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Aggregates in alert</a:t>
            </a:r>
            <a:endParaRPr lang="en-US" sz="1250" dirty="0"/>
          </a:p>
        </p:txBody>
      </p:sp>
      <p:sp>
        <p:nvSpPr>
          <p:cNvPr id="28" name="Text 24"/>
          <p:cNvSpPr txBox="1"/>
          <p:nvPr/>
        </p:nvSpPr>
        <p:spPr>
          <a:xfrm>
            <a:off x="8476488" y="308152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Healthy percentage below the threshold.</a:t>
            </a:r>
            <a:endParaRPr lang="en-US" sz="1050" dirty="0"/>
          </a:p>
        </p:txBody>
      </p:sp>
      <p:sp>
        <p:nvSpPr>
          <p:cNvPr id="29" name="Shape 25"/>
          <p:cNvSpPr/>
          <p:nvPr/>
        </p:nvSpPr>
        <p:spPr>
          <a:xfrm>
            <a:off x="8092440" y="3483864"/>
            <a:ext cx="274320" cy="274320"/>
          </a:xfrm>
          <a:prstGeom prst="ellipse">
            <a:avLst/>
          </a:prstGeom>
          <a:solidFill>
            <a:srgbClr val="9A78F5"/>
          </a:solidFill>
          <a:ln w="12700">
            <a:solidFill>
              <a:srgbClr val="FFFFFF"/>
            </a:solidFill>
            <a:prstDash val="solid"/>
          </a:ln>
        </p:spPr>
      </p:sp>
      <p:sp>
        <p:nvSpPr>
          <p:cNvPr id="30" name="Text 26"/>
          <p:cNvSpPr txBox="1"/>
          <p:nvPr/>
        </p:nvSpPr>
        <p:spPr>
          <a:xfrm>
            <a:off x="8092440" y="34838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8476488" y="34747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Entity KPIs</a:t>
            </a:r>
            <a:endParaRPr lang="en-US" sz="1250" dirty="0"/>
          </a:p>
        </p:txBody>
      </p:sp>
      <p:sp>
        <p:nvSpPr>
          <p:cNvPr id="32" name="Text 28"/>
          <p:cNvSpPr txBox="1"/>
          <p:nvPr/>
        </p:nvSpPr>
        <p:spPr>
          <a:xfrm>
            <a:off x="8476488" y="37673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CPU, memory, delay — the numbers behind the colours.</a:t>
            </a:r>
            <a:endParaRPr lang="en-US" sz="10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9A78F5"/>
                </a:solidFill>
                <a:latin typeface="Calibri" pitchFamily="34" charset="0"/>
                <a:ea typeface="Calibri" pitchFamily="34" charset="-122"/>
                <a:cs typeface="Calibri" pitchFamily="34" charset="-120"/>
              </a:rPr>
              <a:t>04</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4  ·  AI</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Describe the map — let the AI build the draft</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Build with AI turns a sentence into a live draft on a preview canvas. You refine it in plain words, then create the view. Nothing is saved until you do.</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AI</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Build with AI — one prompt, a tenant, a provider</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d02_builder_prompt.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2093318" y="2520335"/>
            <a:ext cx="274320" cy="274320"/>
          </a:xfrm>
          <a:prstGeom prst="ellipse">
            <a:avLst/>
          </a:prstGeom>
          <a:solidFill>
            <a:srgbClr val="5B8DEF"/>
          </a:solidFill>
          <a:ln w="12700">
            <a:solidFill>
              <a:srgbClr val="FFFFFF"/>
            </a:solidFill>
            <a:prstDash val="solid"/>
          </a:ln>
        </p:spPr>
      </p:sp>
      <p:sp>
        <p:nvSpPr>
          <p:cNvPr id="10" name="Text 6"/>
          <p:cNvSpPr txBox="1"/>
          <p:nvPr/>
        </p:nvSpPr>
        <p:spPr>
          <a:xfrm>
            <a:off x="2093318" y="252033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2093318" y="3408980"/>
            <a:ext cx="274320" cy="274320"/>
          </a:xfrm>
          <a:prstGeom prst="ellipse">
            <a:avLst/>
          </a:prstGeom>
          <a:solidFill>
            <a:srgbClr val="E0A040"/>
          </a:solidFill>
          <a:ln w="12700">
            <a:solidFill>
              <a:srgbClr val="FFFFFF"/>
            </a:solidFill>
            <a:prstDash val="solid"/>
          </a:ln>
        </p:spPr>
      </p:sp>
      <p:sp>
        <p:nvSpPr>
          <p:cNvPr id="12" name="Text 8"/>
          <p:cNvSpPr txBox="1"/>
          <p:nvPr/>
        </p:nvSpPr>
        <p:spPr>
          <a:xfrm>
            <a:off x="2093318" y="340898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2093318" y="3786654"/>
            <a:ext cx="274320" cy="274320"/>
          </a:xfrm>
          <a:prstGeom prst="ellipse">
            <a:avLst/>
          </a:prstGeom>
          <a:solidFill>
            <a:srgbClr val="3DBE7A"/>
          </a:solidFill>
          <a:ln w="12700">
            <a:solidFill>
              <a:srgbClr val="FFFFFF"/>
            </a:solidFill>
            <a:prstDash val="solid"/>
          </a:ln>
        </p:spPr>
      </p:sp>
      <p:sp>
        <p:nvSpPr>
          <p:cNvPr id="14" name="Text 10"/>
          <p:cNvSpPr txBox="1"/>
          <p:nvPr/>
        </p:nvSpPr>
        <p:spPr>
          <a:xfrm>
            <a:off x="2093318" y="378665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1078626" y="3997708"/>
            <a:ext cx="274320" cy="274320"/>
          </a:xfrm>
          <a:prstGeom prst="ellipse">
            <a:avLst/>
          </a:prstGeom>
          <a:solidFill>
            <a:srgbClr val="9A78F5"/>
          </a:solidFill>
          <a:ln w="12700">
            <a:solidFill>
              <a:srgbClr val="FFFFFF"/>
            </a:solidFill>
            <a:prstDash val="solid"/>
          </a:ln>
        </p:spPr>
      </p:sp>
      <p:sp>
        <p:nvSpPr>
          <p:cNvPr id="16" name="Text 12"/>
          <p:cNvSpPr txBox="1"/>
          <p:nvPr/>
        </p:nvSpPr>
        <p:spPr>
          <a:xfrm>
            <a:off x="1078626" y="39977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8092440"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What should the map show?</a:t>
            </a:r>
            <a:endParaRPr lang="en-US" sz="1250" dirty="0"/>
          </a:p>
        </p:txBody>
      </p:sp>
      <p:sp>
        <p:nvSpPr>
          <p:cNvPr id="20" name="Text 16"/>
          <p:cNvSpPr txBox="1"/>
          <p:nvPr/>
        </p:nvSpPr>
        <p:spPr>
          <a:xfrm>
            <a:off x="8476488" y="1709928"/>
            <a:ext cx="3163824"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“SecOps Feeds” topology for high and critical DSM entities, one root aggregate, one child per TrackMe tags value, dynamic membership, no individual entities, left to right.</a:t>
            </a:r>
            <a:endParaRPr lang="en-US" sz="1050" dirty="0"/>
          </a:p>
        </p:txBody>
      </p:sp>
      <p:sp>
        <p:nvSpPr>
          <p:cNvPr id="21" name="Shape 17"/>
          <p:cNvSpPr/>
          <p:nvPr/>
        </p:nvSpPr>
        <p:spPr>
          <a:xfrm>
            <a:off x="8092440" y="2660904"/>
            <a:ext cx="274320" cy="274320"/>
          </a:xfrm>
          <a:prstGeom prst="ellipse">
            <a:avLst/>
          </a:prstGeom>
          <a:solidFill>
            <a:srgbClr val="E0A040"/>
          </a:solidFill>
          <a:ln w="12700">
            <a:solidFill>
              <a:srgbClr val="FFFFFF"/>
            </a:solidFill>
            <a:prstDash val="solid"/>
          </a:ln>
        </p:spPr>
      </p:sp>
      <p:sp>
        <p:nvSpPr>
          <p:cNvPr id="22" name="Text 18"/>
          <p:cNvSpPr txBox="1"/>
          <p:nvPr/>
        </p:nvSpPr>
        <p:spPr>
          <a:xfrm>
            <a:off x="8092440" y="2660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8476488" y="26517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Tenants in scope</a:t>
            </a:r>
            <a:endParaRPr lang="en-US" sz="1250" dirty="0"/>
          </a:p>
        </p:txBody>
      </p:sp>
      <p:sp>
        <p:nvSpPr>
          <p:cNvPr id="24" name="Text 20"/>
          <p:cNvSpPr txBox="1"/>
          <p:nvPr/>
        </p:nvSpPr>
        <p:spPr>
          <a:xfrm>
            <a:off x="8476488" y="294436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Up to eight: secops-v1 here.</a:t>
            </a:r>
            <a:endParaRPr lang="en-US" sz="1050" dirty="0"/>
          </a:p>
        </p:txBody>
      </p:sp>
      <p:sp>
        <p:nvSpPr>
          <p:cNvPr id="25" name="Shape 21"/>
          <p:cNvSpPr/>
          <p:nvPr/>
        </p:nvSpPr>
        <p:spPr>
          <a:xfrm>
            <a:off x="8092440" y="3346704"/>
            <a:ext cx="274320" cy="274320"/>
          </a:xfrm>
          <a:prstGeom prst="ellipse">
            <a:avLst/>
          </a:prstGeom>
          <a:solidFill>
            <a:srgbClr val="3DBE7A"/>
          </a:solidFill>
          <a:ln w="12700">
            <a:solidFill>
              <a:srgbClr val="FFFFFF"/>
            </a:solidFill>
            <a:prstDash val="solid"/>
          </a:ln>
        </p:spPr>
      </p:sp>
      <p:sp>
        <p:nvSpPr>
          <p:cNvPr id="26" name="Text 22"/>
          <p:cNvSpPr txBox="1"/>
          <p:nvPr/>
        </p:nvSpPr>
        <p:spPr>
          <a:xfrm>
            <a:off x="8092440" y="3346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8476488" y="33375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AI provider</a:t>
            </a:r>
            <a:endParaRPr lang="en-US" sz="1250" dirty="0"/>
          </a:p>
        </p:txBody>
      </p:sp>
      <p:sp>
        <p:nvSpPr>
          <p:cNvPr id="28" name="Text 24"/>
          <p:cNvSpPr txBox="1"/>
          <p:nvPr/>
        </p:nvSpPr>
        <p:spPr>
          <a:xfrm>
            <a:off x="8476488" y="363016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Any configured provider — Claude Sonnet here.</a:t>
            </a:r>
            <a:endParaRPr lang="en-US" sz="1050" dirty="0"/>
          </a:p>
        </p:txBody>
      </p:sp>
      <p:sp>
        <p:nvSpPr>
          <p:cNvPr id="29" name="Shape 25"/>
          <p:cNvSpPr/>
          <p:nvPr/>
        </p:nvSpPr>
        <p:spPr>
          <a:xfrm>
            <a:off x="8092440" y="4032504"/>
            <a:ext cx="274320" cy="274320"/>
          </a:xfrm>
          <a:prstGeom prst="ellipse">
            <a:avLst/>
          </a:prstGeom>
          <a:solidFill>
            <a:srgbClr val="9A78F5"/>
          </a:solidFill>
          <a:ln w="12700">
            <a:solidFill>
              <a:srgbClr val="FFFFFF"/>
            </a:solidFill>
            <a:prstDash val="solid"/>
          </a:ln>
        </p:spPr>
      </p:sp>
      <p:sp>
        <p:nvSpPr>
          <p:cNvPr id="30" name="Text 26"/>
          <p:cNvSpPr txBox="1"/>
          <p:nvPr/>
        </p:nvSpPr>
        <p:spPr>
          <a:xfrm>
            <a:off x="8092440" y="4032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8476488" y="40233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Generate</a:t>
            </a:r>
            <a:endParaRPr lang="en-US" sz="1250" dirty="0"/>
          </a:p>
        </p:txBody>
      </p:sp>
      <p:sp>
        <p:nvSpPr>
          <p:cNvPr id="32" name="Text 28"/>
          <p:cNvSpPr txBox="1"/>
          <p:nvPr/>
        </p:nvSpPr>
        <p:spPr>
          <a:xfrm>
            <a:off x="8476488" y="431596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builder streams its progress; nothing is saved.</a:t>
            </a:r>
            <a:endParaRPr lang="en-US" sz="1050" dirty="0"/>
          </a:p>
        </p:txBody>
      </p:sp>
      <p:sp>
        <p:nvSpPr>
          <p:cNvPr id="33" name="Shape 29"/>
          <p:cNvSpPr/>
          <p:nvPr/>
        </p:nvSpPr>
        <p:spPr>
          <a:xfrm>
            <a:off x="8092440" y="4937760"/>
            <a:ext cx="3547872" cy="1325880"/>
          </a:xfrm>
          <a:prstGeom prst="roundRect">
            <a:avLst>
              <a:gd name="adj" fmla="val 5517"/>
            </a:avLst>
          </a:prstGeom>
          <a:solidFill>
            <a:srgbClr val="1F242F"/>
          </a:solidFill>
          <a:ln w="9525">
            <a:solidFill>
              <a:srgbClr val="2A3140"/>
            </a:solidFill>
            <a:prstDash val="solid"/>
          </a:ln>
        </p:spPr>
      </p:sp>
      <p:sp>
        <p:nvSpPr>
          <p:cNvPr id="34" name="Text 30"/>
          <p:cNvSpPr txBox="1"/>
          <p:nvPr/>
        </p:nvSpPr>
        <p:spPr>
          <a:xfrm>
            <a:off x="8275320" y="5074920"/>
            <a:ext cx="31821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Starting points</a:t>
            </a:r>
            <a:endParaRPr lang="en-US" sz="1150" dirty="0"/>
          </a:p>
        </p:txBody>
      </p:sp>
      <p:sp>
        <p:nvSpPr>
          <p:cNvPr id="35" name="Text 31"/>
          <p:cNvSpPr txBox="1"/>
          <p:nvPr/>
        </p:nvSpPr>
        <p:spPr>
          <a:xfrm>
            <a:off x="8275320" y="5394960"/>
            <a:ext cx="3182112" cy="75895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Group feeds by tags · Map service dependencies · Connect saved views — ready prompts on the empty canvas.</a:t>
            </a:r>
            <a:endParaRPr lang="en-US" sz="10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AI</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draft — live health, and the AI says what it assumed</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d03_draft_topdown.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5016764" y="2853577"/>
            <a:ext cx="274320" cy="274320"/>
          </a:xfrm>
          <a:prstGeom prst="ellipse">
            <a:avLst/>
          </a:prstGeom>
          <a:solidFill>
            <a:srgbClr val="5B8DEF"/>
          </a:solidFill>
          <a:ln w="12700">
            <a:solidFill>
              <a:srgbClr val="FFFFFF"/>
            </a:solidFill>
            <a:prstDash val="solid"/>
          </a:ln>
        </p:spPr>
      </p:sp>
      <p:sp>
        <p:nvSpPr>
          <p:cNvPr id="10" name="Text 6"/>
          <p:cNvSpPr txBox="1"/>
          <p:nvPr/>
        </p:nvSpPr>
        <p:spPr>
          <a:xfrm>
            <a:off x="5016764" y="285357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2533254" y="3520061"/>
            <a:ext cx="274320" cy="274320"/>
          </a:xfrm>
          <a:prstGeom prst="ellipse">
            <a:avLst/>
          </a:prstGeom>
          <a:solidFill>
            <a:srgbClr val="E0A040"/>
          </a:solidFill>
          <a:ln w="12700">
            <a:solidFill>
              <a:srgbClr val="FFFFFF"/>
            </a:solidFill>
            <a:prstDash val="solid"/>
          </a:ln>
        </p:spPr>
      </p:sp>
      <p:sp>
        <p:nvSpPr>
          <p:cNvPr id="12" name="Text 8"/>
          <p:cNvSpPr txBox="1"/>
          <p:nvPr/>
        </p:nvSpPr>
        <p:spPr>
          <a:xfrm>
            <a:off x="2533254" y="352006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2001073" y="4075464"/>
            <a:ext cx="274320" cy="274320"/>
          </a:xfrm>
          <a:prstGeom prst="ellipse">
            <a:avLst/>
          </a:prstGeom>
          <a:solidFill>
            <a:srgbClr val="3DBE7A"/>
          </a:solidFill>
          <a:ln w="12700">
            <a:solidFill>
              <a:srgbClr val="FFFFFF"/>
            </a:solidFill>
            <a:prstDash val="solid"/>
          </a:ln>
        </p:spPr>
      </p:sp>
      <p:sp>
        <p:nvSpPr>
          <p:cNvPr id="14" name="Text 10"/>
          <p:cNvSpPr txBox="1"/>
          <p:nvPr/>
        </p:nvSpPr>
        <p:spPr>
          <a:xfrm>
            <a:off x="2001073" y="407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2093318" y="2557362"/>
            <a:ext cx="274320" cy="274320"/>
          </a:xfrm>
          <a:prstGeom prst="ellipse">
            <a:avLst/>
          </a:prstGeom>
          <a:solidFill>
            <a:srgbClr val="9A78F5"/>
          </a:solidFill>
          <a:ln w="12700">
            <a:solidFill>
              <a:srgbClr val="FFFFFF"/>
            </a:solidFill>
            <a:prstDash val="solid"/>
          </a:ln>
        </p:spPr>
      </p:sp>
      <p:sp>
        <p:nvSpPr>
          <p:cNvPr id="16" name="Text 12"/>
          <p:cNvSpPr txBox="1"/>
          <p:nvPr/>
        </p:nvSpPr>
        <p:spPr>
          <a:xfrm>
            <a:off x="2093318" y="255736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6826179" y="4871542"/>
            <a:ext cx="274320" cy="274320"/>
          </a:xfrm>
          <a:prstGeom prst="ellipse">
            <a:avLst/>
          </a:prstGeom>
          <a:solidFill>
            <a:srgbClr val="E05555"/>
          </a:solidFill>
          <a:ln w="12700">
            <a:solidFill>
              <a:srgbClr val="FFFFFF"/>
            </a:solidFill>
            <a:prstDash val="solid"/>
          </a:ln>
        </p:spPr>
      </p:sp>
      <p:sp>
        <p:nvSpPr>
          <p:cNvPr id="18" name="Text 14"/>
          <p:cNvSpPr txBox="1"/>
          <p:nvPr/>
        </p:nvSpPr>
        <p:spPr>
          <a:xfrm>
            <a:off x="6826179" y="487154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9" name="Shape 15"/>
          <p:cNvSpPr/>
          <p:nvPr/>
        </p:nvSpPr>
        <p:spPr>
          <a:xfrm>
            <a:off x="8092440" y="1426464"/>
            <a:ext cx="274320" cy="274320"/>
          </a:xfrm>
          <a:prstGeom prst="ellipse">
            <a:avLst/>
          </a:prstGeom>
          <a:solidFill>
            <a:srgbClr val="5B8DEF"/>
          </a:solidFill>
          <a:ln w="12700">
            <a:solidFill>
              <a:srgbClr val="FFFFFF"/>
            </a:solidFill>
            <a:prstDash val="solid"/>
          </a:ln>
        </p:spPr>
      </p:sp>
      <p:sp>
        <p:nvSpPr>
          <p:cNvPr id="20" name="Text 16"/>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SecOps Feeds</a:t>
            </a:r>
            <a:endParaRPr lang="en-US" sz="1250" dirty="0"/>
          </a:p>
        </p:txBody>
      </p:sp>
      <p:sp>
        <p:nvSpPr>
          <p:cNvPr id="22" name="Text 18"/>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root scoped aggregate over high and critical DSM entities.</a:t>
            </a:r>
            <a:endParaRPr lang="en-US" sz="1050" dirty="0"/>
          </a:p>
        </p:txBody>
      </p:sp>
      <p:sp>
        <p:nvSpPr>
          <p:cNvPr id="23" name="Shape 19"/>
          <p:cNvSpPr/>
          <p:nvPr/>
        </p:nvSpPr>
        <p:spPr>
          <a:xfrm>
            <a:off x="8092440" y="2240280"/>
            <a:ext cx="274320" cy="274320"/>
          </a:xfrm>
          <a:prstGeom prst="ellipse">
            <a:avLst/>
          </a:prstGeom>
          <a:solidFill>
            <a:srgbClr val="E0A040"/>
          </a:solidFill>
          <a:ln w="12700">
            <a:solidFill>
              <a:srgbClr val="FFFFFF"/>
            </a:solidFill>
            <a:prstDash val="solid"/>
          </a:ln>
        </p:spPr>
      </p:sp>
      <p:sp>
        <p:nvSpPr>
          <p:cNvPr id="24" name="Text 20"/>
          <p:cNvSpPr txBox="1"/>
          <p:nvPr/>
        </p:nvSpPr>
        <p:spPr>
          <a:xfrm>
            <a:off x="8092440" y="224028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5" name="Text 21"/>
          <p:cNvSpPr txBox="1"/>
          <p:nvPr/>
        </p:nvSpPr>
        <p:spPr>
          <a:xfrm>
            <a:off x="8476488" y="2231136"/>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One child per tag</a:t>
            </a:r>
            <a:endParaRPr lang="en-US" sz="1250" dirty="0"/>
          </a:p>
        </p:txBody>
      </p:sp>
      <p:sp>
        <p:nvSpPr>
          <p:cNvPr id="26" name="Text 22"/>
          <p:cNvSpPr txBox="1"/>
          <p:nvPr/>
        </p:nvSpPr>
        <p:spPr>
          <a:xfrm>
            <a:off x="8476488" y="2523744"/>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cloud, web, firewall, identity, infra, os, business — each with the priority filter.</a:t>
            </a:r>
            <a:endParaRPr lang="en-US" sz="1050" dirty="0"/>
          </a:p>
        </p:txBody>
      </p:sp>
      <p:sp>
        <p:nvSpPr>
          <p:cNvPr id="27" name="Shape 23"/>
          <p:cNvSpPr/>
          <p:nvPr/>
        </p:nvSpPr>
        <p:spPr>
          <a:xfrm>
            <a:off x="8092440" y="3054096"/>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092440" y="305409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476488" y="3044952"/>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What it assumed</a:t>
            </a:r>
            <a:endParaRPr lang="en-US" sz="1250" dirty="0"/>
          </a:p>
        </p:txBody>
      </p:sp>
      <p:sp>
        <p:nvSpPr>
          <p:cNvPr id="30" name="Text 26"/>
          <p:cNvSpPr txBox="1"/>
          <p:nvPr/>
        </p:nvSpPr>
        <p:spPr>
          <a:xfrm>
            <a:off x="8476488" y="3337560"/>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inventory lists no tag values: it inferred them — and says so.</a:t>
            </a:r>
            <a:endParaRPr lang="en-US" sz="1050" dirty="0"/>
          </a:p>
        </p:txBody>
      </p:sp>
      <p:sp>
        <p:nvSpPr>
          <p:cNvPr id="31" name="Shape 27"/>
          <p:cNvSpPr/>
          <p:nvPr/>
        </p:nvSpPr>
        <p:spPr>
          <a:xfrm>
            <a:off x="8092440" y="3867912"/>
            <a:ext cx="274320" cy="274320"/>
          </a:xfrm>
          <a:prstGeom prst="ellipse">
            <a:avLst/>
          </a:prstGeom>
          <a:solidFill>
            <a:srgbClr val="9A78F5"/>
          </a:solidFill>
          <a:ln w="12700">
            <a:solidFill>
              <a:srgbClr val="FFFFFF"/>
            </a:solidFill>
            <a:prstDash val="solid"/>
          </a:ln>
        </p:spPr>
      </p:sp>
      <p:sp>
        <p:nvSpPr>
          <p:cNvPr id="32" name="Text 28"/>
          <p:cNvSpPr txBox="1"/>
          <p:nvPr/>
        </p:nvSpPr>
        <p:spPr>
          <a:xfrm>
            <a:off x="8092440" y="38679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3" name="Text 29"/>
          <p:cNvSpPr txBox="1"/>
          <p:nvPr/>
        </p:nvSpPr>
        <p:spPr>
          <a:xfrm>
            <a:off x="8476488" y="3858768"/>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Refine this draft</a:t>
            </a:r>
            <a:endParaRPr lang="en-US" sz="1250" dirty="0"/>
          </a:p>
        </p:txBody>
      </p:sp>
      <p:sp>
        <p:nvSpPr>
          <p:cNvPr id="34" name="Text 30"/>
          <p:cNvSpPr txBox="1"/>
          <p:nvPr/>
        </p:nvSpPr>
        <p:spPr>
          <a:xfrm>
            <a:off x="8476488" y="4151376"/>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Follow-up instructions in plain words.</a:t>
            </a:r>
            <a:endParaRPr lang="en-US" sz="1050" dirty="0"/>
          </a:p>
        </p:txBody>
      </p:sp>
      <p:sp>
        <p:nvSpPr>
          <p:cNvPr id="35" name="Shape 31"/>
          <p:cNvSpPr/>
          <p:nvPr/>
        </p:nvSpPr>
        <p:spPr>
          <a:xfrm>
            <a:off x="8092440" y="4498848"/>
            <a:ext cx="274320" cy="274320"/>
          </a:xfrm>
          <a:prstGeom prst="ellipse">
            <a:avLst/>
          </a:prstGeom>
          <a:solidFill>
            <a:srgbClr val="E05555"/>
          </a:solidFill>
          <a:ln w="12700">
            <a:solidFill>
              <a:srgbClr val="FFFFFF"/>
            </a:solidFill>
            <a:prstDash val="solid"/>
          </a:ln>
        </p:spPr>
      </p:sp>
      <p:sp>
        <p:nvSpPr>
          <p:cNvPr id="36" name="Text 32"/>
          <p:cNvSpPr txBox="1"/>
          <p:nvPr/>
        </p:nvSpPr>
        <p:spPr>
          <a:xfrm>
            <a:off x="8092440" y="449884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7" name="Text 33"/>
          <p:cNvSpPr txBox="1"/>
          <p:nvPr/>
        </p:nvSpPr>
        <p:spPr>
          <a:xfrm>
            <a:off x="8476488" y="4489704"/>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Create view &amp; open</a:t>
            </a:r>
            <a:endParaRPr lang="en-US" sz="1250" dirty="0"/>
          </a:p>
        </p:txBody>
      </p:sp>
      <p:sp>
        <p:nvSpPr>
          <p:cNvPr id="38" name="Text 34"/>
          <p:cNvSpPr txBox="1"/>
          <p:nvPr/>
        </p:nvSpPr>
        <p:spPr>
          <a:xfrm>
            <a:off x="8476488" y="4782312"/>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Only then is anything saved.</a:t>
            </a:r>
            <a:endParaRPr lang="en-US" sz="10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AI</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Refine in plain words, arrange left to right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d04_draft_ltr.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2604211" y="3149792"/>
            <a:ext cx="274320" cy="274320"/>
          </a:xfrm>
          <a:prstGeom prst="ellipse">
            <a:avLst/>
          </a:prstGeom>
          <a:solidFill>
            <a:srgbClr val="5B8DEF"/>
          </a:solidFill>
          <a:ln w="12700">
            <a:solidFill>
              <a:srgbClr val="FFFFFF"/>
            </a:solidFill>
            <a:prstDash val="solid"/>
          </a:ln>
        </p:spPr>
      </p:sp>
      <p:sp>
        <p:nvSpPr>
          <p:cNvPr id="10" name="Text 6"/>
          <p:cNvSpPr txBox="1"/>
          <p:nvPr/>
        </p:nvSpPr>
        <p:spPr>
          <a:xfrm>
            <a:off x="2604211" y="31497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6471392" y="3742222"/>
            <a:ext cx="274320" cy="274320"/>
          </a:xfrm>
          <a:prstGeom prst="ellipse">
            <a:avLst/>
          </a:prstGeom>
          <a:solidFill>
            <a:srgbClr val="E0A040"/>
          </a:solidFill>
          <a:ln w="12700">
            <a:solidFill>
              <a:srgbClr val="FFFFFF"/>
            </a:solidFill>
            <a:prstDash val="solid"/>
          </a:ln>
        </p:spPr>
      </p:sp>
      <p:sp>
        <p:nvSpPr>
          <p:cNvPr id="12" name="Text 8"/>
          <p:cNvSpPr txBox="1"/>
          <p:nvPr/>
        </p:nvSpPr>
        <p:spPr>
          <a:xfrm>
            <a:off x="6471392" y="374222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6897136" y="1861257"/>
            <a:ext cx="274320" cy="274320"/>
          </a:xfrm>
          <a:prstGeom prst="ellipse">
            <a:avLst/>
          </a:prstGeom>
          <a:solidFill>
            <a:srgbClr val="3DBE7A"/>
          </a:solidFill>
          <a:ln w="12700">
            <a:solidFill>
              <a:srgbClr val="FFFFFF"/>
            </a:solidFill>
            <a:prstDash val="solid"/>
          </a:ln>
        </p:spPr>
      </p:sp>
      <p:sp>
        <p:nvSpPr>
          <p:cNvPr id="14" name="Text 10"/>
          <p:cNvSpPr txBox="1"/>
          <p:nvPr/>
        </p:nvSpPr>
        <p:spPr>
          <a:xfrm>
            <a:off x="6897136" y="186125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2001073" y="3197927"/>
            <a:ext cx="274320" cy="274320"/>
          </a:xfrm>
          <a:prstGeom prst="ellipse">
            <a:avLst/>
          </a:prstGeom>
          <a:solidFill>
            <a:srgbClr val="9A78F5"/>
          </a:solidFill>
          <a:ln w="12700">
            <a:solidFill>
              <a:srgbClr val="FFFFFF"/>
            </a:solidFill>
            <a:prstDash val="solid"/>
          </a:ln>
        </p:spPr>
      </p:sp>
      <p:sp>
        <p:nvSpPr>
          <p:cNvPr id="16" name="Text 12"/>
          <p:cNvSpPr txBox="1"/>
          <p:nvPr/>
        </p:nvSpPr>
        <p:spPr>
          <a:xfrm>
            <a:off x="2001073" y="319792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8092440"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root</a:t>
            </a:r>
            <a:endParaRPr lang="en-US" sz="1250" dirty="0"/>
          </a:p>
        </p:txBody>
      </p:sp>
      <p:sp>
        <p:nvSpPr>
          <p:cNvPr id="20" name="Text 16"/>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Unchanged — refining regenerates the draft, not your intent.</a:t>
            </a:r>
            <a:endParaRPr lang="en-US" sz="1050" dirty="0"/>
          </a:p>
        </p:txBody>
      </p:sp>
      <p:sp>
        <p:nvSpPr>
          <p:cNvPr id="21" name="Shape 17"/>
          <p:cNvSpPr/>
          <p:nvPr/>
        </p:nvSpPr>
        <p:spPr>
          <a:xfrm>
            <a:off x="8092440" y="2295144"/>
            <a:ext cx="274320" cy="274320"/>
          </a:xfrm>
          <a:prstGeom prst="ellipse">
            <a:avLst/>
          </a:prstGeom>
          <a:solidFill>
            <a:srgbClr val="E0A040"/>
          </a:solidFill>
          <a:ln w="12700">
            <a:solidFill>
              <a:srgbClr val="FFFFFF"/>
            </a:solidFill>
            <a:prstDash val="solid"/>
          </a:ln>
        </p:spPr>
      </p:sp>
      <p:sp>
        <p:nvSpPr>
          <p:cNvPr id="22" name="Text 18"/>
          <p:cNvSpPr txBox="1"/>
          <p:nvPr/>
        </p:nvSpPr>
        <p:spPr>
          <a:xfrm>
            <a:off x="80924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8476488" y="22860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net, syslog, vulnerabilities</a:t>
            </a:r>
            <a:endParaRPr lang="en-US" sz="1250" dirty="0"/>
          </a:p>
        </p:txBody>
      </p:sp>
      <p:sp>
        <p:nvSpPr>
          <p:cNvPr id="24" name="Text 20"/>
          <p:cNvSpPr txBox="1"/>
          <p:nvPr/>
        </p:nvSpPr>
        <p:spPr>
          <a:xfrm>
            <a:off x="8476488" y="257860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“Also add child aggregates for the net, syslog and vulnerabilities tags values” — done.</a:t>
            </a:r>
            <a:endParaRPr lang="en-US" sz="1050" dirty="0"/>
          </a:p>
        </p:txBody>
      </p:sp>
      <p:sp>
        <p:nvSpPr>
          <p:cNvPr id="25" name="Shape 21"/>
          <p:cNvSpPr/>
          <p:nvPr/>
        </p:nvSpPr>
        <p:spPr>
          <a:xfrm>
            <a:off x="8092440" y="3163824"/>
            <a:ext cx="274320" cy="274320"/>
          </a:xfrm>
          <a:prstGeom prst="ellipse">
            <a:avLst/>
          </a:prstGeom>
          <a:solidFill>
            <a:srgbClr val="3DBE7A"/>
          </a:solidFill>
          <a:ln w="12700">
            <a:solidFill>
              <a:srgbClr val="FFFFFF"/>
            </a:solidFill>
            <a:prstDash val="solid"/>
          </a:ln>
        </p:spPr>
      </p:sp>
      <p:sp>
        <p:nvSpPr>
          <p:cNvPr id="26" name="Text 22"/>
          <p:cNvSpPr txBox="1"/>
          <p:nvPr/>
        </p:nvSpPr>
        <p:spPr>
          <a:xfrm>
            <a:off x="809244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8476488" y="31546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Auto-arrange</a:t>
            </a:r>
            <a:endParaRPr lang="en-US" sz="1250" dirty="0"/>
          </a:p>
        </p:txBody>
      </p:sp>
      <p:sp>
        <p:nvSpPr>
          <p:cNvPr id="28" name="Text 24"/>
          <p:cNvSpPr txBox="1"/>
          <p:nvPr/>
        </p:nvSpPr>
        <p:spPr>
          <a:xfrm>
            <a:off x="8476488" y="344728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Left to right, spacious: the layout direction is a canvas setting.</a:t>
            </a:r>
            <a:endParaRPr lang="en-US" sz="1050" dirty="0"/>
          </a:p>
        </p:txBody>
      </p:sp>
      <p:sp>
        <p:nvSpPr>
          <p:cNvPr id="29" name="Shape 25"/>
          <p:cNvSpPr/>
          <p:nvPr/>
        </p:nvSpPr>
        <p:spPr>
          <a:xfrm>
            <a:off x="8092440" y="4032504"/>
            <a:ext cx="274320" cy="274320"/>
          </a:xfrm>
          <a:prstGeom prst="ellipse">
            <a:avLst/>
          </a:prstGeom>
          <a:solidFill>
            <a:srgbClr val="9A78F5"/>
          </a:solidFill>
          <a:ln w="12700">
            <a:solidFill>
              <a:srgbClr val="FFFFFF"/>
            </a:solidFill>
            <a:prstDash val="solid"/>
          </a:ln>
        </p:spPr>
      </p:sp>
      <p:sp>
        <p:nvSpPr>
          <p:cNvPr id="30" name="Text 26"/>
          <p:cNvSpPr txBox="1"/>
          <p:nvPr/>
        </p:nvSpPr>
        <p:spPr>
          <a:xfrm>
            <a:off x="8092440" y="4032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8476488" y="402336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11 nodes, 10 edges</a:t>
            </a:r>
            <a:endParaRPr lang="en-US" sz="1250" dirty="0"/>
          </a:p>
        </p:txBody>
      </p:sp>
      <p:sp>
        <p:nvSpPr>
          <p:cNvPr id="32" name="Text 28"/>
          <p:cNvSpPr txBox="1"/>
          <p:nvPr/>
        </p:nvSpPr>
        <p:spPr>
          <a:xfrm>
            <a:off x="8476488" y="431596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updated summary of the draft.</a:t>
            </a:r>
            <a:endParaRPr lang="en-US" sz="1050" dirty="0"/>
          </a:p>
        </p:txBody>
      </p:sp>
      <p:sp>
        <p:nvSpPr>
          <p:cNvPr id="33" name="Shape 29"/>
          <p:cNvSpPr/>
          <p:nvPr/>
        </p:nvSpPr>
        <p:spPr>
          <a:xfrm>
            <a:off x="8092440" y="4754880"/>
            <a:ext cx="3547872" cy="1508760"/>
          </a:xfrm>
          <a:prstGeom prst="roundRect">
            <a:avLst>
              <a:gd name="adj" fmla="val 4848"/>
            </a:avLst>
          </a:prstGeom>
          <a:solidFill>
            <a:srgbClr val="1F242F"/>
          </a:solidFill>
          <a:ln w="9525">
            <a:solidFill>
              <a:srgbClr val="2A3140"/>
            </a:solidFill>
            <a:prstDash val="solid"/>
          </a:ln>
        </p:spPr>
      </p:sp>
      <p:sp>
        <p:nvSpPr>
          <p:cNvPr id="34" name="Text 30"/>
          <p:cNvSpPr txBox="1"/>
          <p:nvPr/>
        </p:nvSpPr>
        <p:spPr>
          <a:xfrm>
            <a:off x="8275320" y="4892040"/>
            <a:ext cx="31821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Good to know</a:t>
            </a:r>
            <a:endParaRPr lang="en-US" sz="1150" dirty="0"/>
          </a:p>
        </p:txBody>
      </p:sp>
      <p:sp>
        <p:nvSpPr>
          <p:cNvPr id="35" name="Text 31"/>
          <p:cNvSpPr txBox="1"/>
          <p:nvPr/>
        </p:nvSpPr>
        <p:spPr>
          <a:xfrm>
            <a:off x="8275320" y="5212080"/>
            <a:ext cx="3182112" cy="94183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builder always lays out top-down; the direction is one click in Auto-arrange. For a guaranteed split by tag, the Tenant Home hierarchy of Part 1 is the other road to the same map.</a:t>
            </a:r>
            <a:endParaRPr lang="en-US" sz="10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AI</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Created — a view like any other</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31536" cy="2895489"/>
          </a:xfrm>
          <a:prstGeom prst="roundRect">
            <a:avLst>
              <a:gd name="adj" fmla="val 1579"/>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d05_created_view.jpg">    </p:cNvPr>
          <p:cNvPicPr>
            <a:picLocks noChangeAspect="1"/>
          </p:cNvPicPr>
          <p:nvPr/>
        </p:nvPicPr>
        <p:blipFill>
          <a:blip r:embed="rId1"/>
          <a:stretch>
            <a:fillRect/>
          </a:stretch>
        </p:blipFill>
        <p:spPr>
          <a:xfrm>
            <a:off x="612648" y="1435608"/>
            <a:ext cx="5303520" cy="2767473"/>
          </a:xfrm>
          <a:prstGeom prst="rect">
            <a:avLst/>
          </a:prstGeom>
        </p:spPr>
      </p:pic>
      <p:sp>
        <p:nvSpPr>
          <p:cNvPr id="9" name="Shape 5"/>
          <p:cNvSpPr/>
          <p:nvPr/>
        </p:nvSpPr>
        <p:spPr>
          <a:xfrm>
            <a:off x="6208776" y="1371600"/>
            <a:ext cx="5431536" cy="2895489"/>
          </a:xfrm>
          <a:prstGeom prst="roundRect">
            <a:avLst>
              <a:gd name="adj" fmla="val 1579"/>
            </a:avLst>
          </a:prstGeom>
          <a:solidFill>
            <a:srgbClr val="1F242F"/>
          </a:solidFill>
          <a:ln w="9525">
            <a:solidFill>
              <a:srgbClr val="2A3140"/>
            </a:solidFill>
            <a:prstDash val="solid"/>
          </a:ln>
        </p:spPr>
      </p:sp>
      <p:pic>
        <p:nvPicPr>
          <p:cNvPr id="10" name="Image 1" descr="/private/tmp/claude-501/-Users-guilhem-DocsOffsync-trackme-limited-trackme-app--claude-worktrees-epic-gagarin-82d13a/9ec03285-0a2f-45a5-b2f6-367d48201f3e/scratchpad/deck_topo/img/d06_ai_inspector.jpg">    </p:cNvPr>
          <p:cNvPicPr>
            <a:picLocks noChangeAspect="1"/>
          </p:cNvPicPr>
          <p:nvPr/>
        </p:nvPicPr>
        <p:blipFill>
          <a:blip r:embed="rId2"/>
          <a:stretch>
            <a:fillRect/>
          </a:stretch>
        </p:blipFill>
        <p:spPr>
          <a:xfrm>
            <a:off x="6272784" y="1435608"/>
            <a:ext cx="5303520" cy="2767473"/>
          </a:xfrm>
          <a:prstGeom prst="rect">
            <a:avLst/>
          </a:prstGeom>
        </p:spPr>
      </p:pic>
      <p:sp>
        <p:nvSpPr>
          <p:cNvPr id="11" name="Shape 6"/>
          <p:cNvSpPr/>
          <p:nvPr/>
        </p:nvSpPr>
        <p:spPr>
          <a:xfrm>
            <a:off x="1005840" y="2889745"/>
            <a:ext cx="274320" cy="274320"/>
          </a:xfrm>
          <a:prstGeom prst="ellipse">
            <a:avLst/>
          </a:prstGeom>
          <a:solidFill>
            <a:srgbClr val="5B8DEF"/>
          </a:solidFill>
          <a:ln w="12700">
            <a:solidFill>
              <a:srgbClr val="FFFFFF"/>
            </a:solidFill>
            <a:prstDash val="solid"/>
          </a:ln>
        </p:spPr>
      </p:sp>
      <p:sp>
        <p:nvSpPr>
          <p:cNvPr id="12" name="Text 7"/>
          <p:cNvSpPr txBox="1"/>
          <p:nvPr/>
        </p:nvSpPr>
        <p:spPr>
          <a:xfrm>
            <a:off x="1005840" y="288974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Shape 8"/>
          <p:cNvSpPr/>
          <p:nvPr/>
        </p:nvSpPr>
        <p:spPr>
          <a:xfrm>
            <a:off x="1960474" y="2682185"/>
            <a:ext cx="274320" cy="274320"/>
          </a:xfrm>
          <a:prstGeom prst="ellipse">
            <a:avLst/>
          </a:prstGeom>
          <a:solidFill>
            <a:srgbClr val="E0A040"/>
          </a:solidFill>
          <a:ln w="12700">
            <a:solidFill>
              <a:srgbClr val="FFFFFF"/>
            </a:solidFill>
            <a:prstDash val="solid"/>
          </a:ln>
        </p:spPr>
      </p:sp>
      <p:sp>
        <p:nvSpPr>
          <p:cNvPr id="14" name="Text 9"/>
          <p:cNvSpPr txBox="1"/>
          <p:nvPr/>
        </p:nvSpPr>
        <p:spPr>
          <a:xfrm>
            <a:off x="1960474" y="268218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Shape 10"/>
          <p:cNvSpPr/>
          <p:nvPr/>
        </p:nvSpPr>
        <p:spPr>
          <a:xfrm>
            <a:off x="11067898" y="2792884"/>
            <a:ext cx="274320" cy="274320"/>
          </a:xfrm>
          <a:prstGeom prst="ellipse">
            <a:avLst/>
          </a:prstGeom>
          <a:solidFill>
            <a:srgbClr val="3DBE7A"/>
          </a:solidFill>
          <a:ln w="12700">
            <a:solidFill>
              <a:srgbClr val="FFFFFF"/>
            </a:solidFill>
            <a:prstDash val="solid"/>
          </a:ln>
        </p:spPr>
      </p:sp>
      <p:sp>
        <p:nvSpPr>
          <p:cNvPr id="16" name="Text 11"/>
          <p:cNvSpPr txBox="1"/>
          <p:nvPr/>
        </p:nvSpPr>
        <p:spPr>
          <a:xfrm>
            <a:off x="11067898" y="27928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7" name="Shape 12"/>
          <p:cNvSpPr/>
          <p:nvPr/>
        </p:nvSpPr>
        <p:spPr>
          <a:xfrm>
            <a:off x="10272370" y="3279959"/>
            <a:ext cx="274320" cy="274320"/>
          </a:xfrm>
          <a:prstGeom prst="ellipse">
            <a:avLst/>
          </a:prstGeom>
          <a:solidFill>
            <a:srgbClr val="9A78F5"/>
          </a:solidFill>
          <a:ln w="12700">
            <a:solidFill>
              <a:srgbClr val="FFFFFF"/>
            </a:solidFill>
            <a:prstDash val="solid"/>
          </a:ln>
        </p:spPr>
      </p:sp>
      <p:sp>
        <p:nvSpPr>
          <p:cNvPr id="18" name="Text 13"/>
          <p:cNvSpPr txBox="1"/>
          <p:nvPr/>
        </p:nvSpPr>
        <p:spPr>
          <a:xfrm>
            <a:off x="10272370" y="327995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Shape 14"/>
          <p:cNvSpPr/>
          <p:nvPr/>
        </p:nvSpPr>
        <p:spPr>
          <a:xfrm>
            <a:off x="548640" y="4495689"/>
            <a:ext cx="2635758" cy="1795383"/>
          </a:xfrm>
          <a:prstGeom prst="roundRect">
            <a:avLst>
              <a:gd name="adj" fmla="val 3056"/>
            </a:avLst>
          </a:prstGeom>
          <a:solidFill>
            <a:srgbClr val="181C25"/>
          </a:solidFill>
          <a:ln w="9525">
            <a:solidFill>
              <a:srgbClr val="2A3140"/>
            </a:solidFill>
            <a:prstDash val="solid"/>
          </a:ln>
        </p:spPr>
      </p:sp>
      <p:sp>
        <p:nvSpPr>
          <p:cNvPr id="20" name="Shape 15"/>
          <p:cNvSpPr/>
          <p:nvPr/>
        </p:nvSpPr>
        <p:spPr>
          <a:xfrm>
            <a:off x="685800" y="4632849"/>
            <a:ext cx="274320" cy="274320"/>
          </a:xfrm>
          <a:prstGeom prst="ellipse">
            <a:avLst/>
          </a:prstGeom>
          <a:solidFill>
            <a:srgbClr val="5B8DEF"/>
          </a:solidFill>
          <a:ln w="12700">
            <a:solidFill>
              <a:srgbClr val="FFFFFF"/>
            </a:solidFill>
            <a:prstDash val="solid"/>
          </a:ln>
        </p:spPr>
      </p:sp>
      <p:sp>
        <p:nvSpPr>
          <p:cNvPr id="21" name="Text 16"/>
          <p:cNvSpPr txBox="1"/>
          <p:nvPr/>
        </p:nvSpPr>
        <p:spPr>
          <a:xfrm>
            <a:off x="685800" y="463284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2" name="Text 17"/>
          <p:cNvSpPr txBox="1"/>
          <p:nvPr/>
        </p:nvSpPr>
        <p:spPr>
          <a:xfrm>
            <a:off x="1051560" y="4623705"/>
            <a:ext cx="199567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SecOps Feeds</a:t>
            </a:r>
            <a:endParaRPr lang="en-US" sz="1250" dirty="0"/>
          </a:p>
        </p:txBody>
      </p:sp>
      <p:sp>
        <p:nvSpPr>
          <p:cNvPr id="23" name="Text 18"/>
          <p:cNvSpPr txBox="1"/>
          <p:nvPr/>
        </p:nvSpPr>
        <p:spPr>
          <a:xfrm>
            <a:off x="731520" y="4998609"/>
            <a:ext cx="2269998" cy="1201023"/>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Saved, opened, with live health on every node.</a:t>
            </a:r>
            <a:endParaRPr lang="en-US" sz="1050" dirty="0"/>
          </a:p>
        </p:txBody>
      </p:sp>
      <p:sp>
        <p:nvSpPr>
          <p:cNvPr id="24" name="Shape 19"/>
          <p:cNvSpPr/>
          <p:nvPr/>
        </p:nvSpPr>
        <p:spPr>
          <a:xfrm>
            <a:off x="3367278" y="4495689"/>
            <a:ext cx="2635758" cy="1795383"/>
          </a:xfrm>
          <a:prstGeom prst="roundRect">
            <a:avLst>
              <a:gd name="adj" fmla="val 3056"/>
            </a:avLst>
          </a:prstGeom>
          <a:solidFill>
            <a:srgbClr val="181C25"/>
          </a:solidFill>
          <a:ln w="9525">
            <a:solidFill>
              <a:srgbClr val="2A3140"/>
            </a:solidFill>
            <a:prstDash val="solid"/>
          </a:ln>
        </p:spPr>
      </p:sp>
      <p:sp>
        <p:nvSpPr>
          <p:cNvPr id="25" name="Shape 20"/>
          <p:cNvSpPr/>
          <p:nvPr/>
        </p:nvSpPr>
        <p:spPr>
          <a:xfrm>
            <a:off x="3504438" y="4632849"/>
            <a:ext cx="274320" cy="274320"/>
          </a:xfrm>
          <a:prstGeom prst="ellipse">
            <a:avLst/>
          </a:prstGeom>
          <a:solidFill>
            <a:srgbClr val="E0A040"/>
          </a:solidFill>
          <a:ln w="12700">
            <a:solidFill>
              <a:srgbClr val="FFFFFF"/>
            </a:solidFill>
            <a:prstDash val="solid"/>
          </a:ln>
        </p:spPr>
      </p:sp>
      <p:sp>
        <p:nvSpPr>
          <p:cNvPr id="26" name="Text 21"/>
          <p:cNvSpPr txBox="1"/>
          <p:nvPr/>
        </p:nvSpPr>
        <p:spPr>
          <a:xfrm>
            <a:off x="3504438" y="463284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7" name="Text 22"/>
          <p:cNvSpPr txBox="1"/>
          <p:nvPr/>
        </p:nvSpPr>
        <p:spPr>
          <a:xfrm>
            <a:off x="3870198" y="4623705"/>
            <a:ext cx="199567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Children with KPIs</a:t>
            </a:r>
            <a:endParaRPr lang="en-US" sz="1250" dirty="0"/>
          </a:p>
        </p:txBody>
      </p:sp>
      <p:sp>
        <p:nvSpPr>
          <p:cNvPr id="28" name="Text 23"/>
          <p:cNvSpPr txBox="1"/>
          <p:nvPr/>
        </p:nvSpPr>
        <p:spPr>
          <a:xfrm>
            <a:off x="3550158" y="4998609"/>
            <a:ext cx="2269998" cy="1201023"/>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Healthy percentage per tag.</a:t>
            </a:r>
            <a:endParaRPr lang="en-US" sz="1050" dirty="0"/>
          </a:p>
        </p:txBody>
      </p:sp>
      <p:sp>
        <p:nvSpPr>
          <p:cNvPr id="29" name="Shape 24"/>
          <p:cNvSpPr/>
          <p:nvPr/>
        </p:nvSpPr>
        <p:spPr>
          <a:xfrm>
            <a:off x="6185916" y="4495689"/>
            <a:ext cx="2635758" cy="1795383"/>
          </a:xfrm>
          <a:prstGeom prst="roundRect">
            <a:avLst>
              <a:gd name="adj" fmla="val 3056"/>
            </a:avLst>
          </a:prstGeom>
          <a:solidFill>
            <a:srgbClr val="181C25"/>
          </a:solidFill>
          <a:ln w="9525">
            <a:solidFill>
              <a:srgbClr val="2A3140"/>
            </a:solidFill>
            <a:prstDash val="solid"/>
          </a:ln>
        </p:spPr>
      </p:sp>
      <p:sp>
        <p:nvSpPr>
          <p:cNvPr id="30" name="Shape 25"/>
          <p:cNvSpPr/>
          <p:nvPr/>
        </p:nvSpPr>
        <p:spPr>
          <a:xfrm>
            <a:off x="6323076" y="4632849"/>
            <a:ext cx="274320" cy="274320"/>
          </a:xfrm>
          <a:prstGeom prst="ellipse">
            <a:avLst/>
          </a:prstGeom>
          <a:solidFill>
            <a:srgbClr val="3DBE7A"/>
          </a:solidFill>
          <a:ln w="12700">
            <a:solidFill>
              <a:srgbClr val="FFFFFF"/>
            </a:solidFill>
            <a:prstDash val="solid"/>
          </a:ln>
        </p:spPr>
      </p:sp>
      <p:sp>
        <p:nvSpPr>
          <p:cNvPr id="31" name="Text 26"/>
          <p:cNvSpPr txBox="1"/>
          <p:nvPr/>
        </p:nvSpPr>
        <p:spPr>
          <a:xfrm>
            <a:off x="6323076" y="463284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2" name="Text 27"/>
          <p:cNvSpPr txBox="1"/>
          <p:nvPr/>
        </p:nvSpPr>
        <p:spPr>
          <a:xfrm>
            <a:off x="6688836" y="4623705"/>
            <a:ext cx="199567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Scope and filter</a:t>
            </a:r>
            <a:endParaRPr lang="en-US" sz="1250" dirty="0"/>
          </a:p>
        </p:txBody>
      </p:sp>
      <p:sp>
        <p:nvSpPr>
          <p:cNvPr id="33" name="Text 28"/>
          <p:cNvSpPr txBox="1"/>
          <p:nvPr/>
        </p:nvSpPr>
        <p:spPr>
          <a:xfrm>
            <a:off x="6368796" y="4998609"/>
            <a:ext cx="2269998" cy="1201023"/>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secops-v1 · DSM · priority critical or high — dynamic membership.</a:t>
            </a:r>
            <a:endParaRPr lang="en-US" sz="1050" dirty="0"/>
          </a:p>
        </p:txBody>
      </p:sp>
      <p:sp>
        <p:nvSpPr>
          <p:cNvPr id="34" name="Shape 29"/>
          <p:cNvSpPr/>
          <p:nvPr/>
        </p:nvSpPr>
        <p:spPr>
          <a:xfrm>
            <a:off x="9004554" y="4495689"/>
            <a:ext cx="2635758" cy="1795383"/>
          </a:xfrm>
          <a:prstGeom prst="roundRect">
            <a:avLst>
              <a:gd name="adj" fmla="val 3056"/>
            </a:avLst>
          </a:prstGeom>
          <a:solidFill>
            <a:srgbClr val="181C25"/>
          </a:solidFill>
          <a:ln w="9525">
            <a:solidFill>
              <a:srgbClr val="2A3140"/>
            </a:solidFill>
            <a:prstDash val="solid"/>
          </a:ln>
        </p:spPr>
      </p:sp>
      <p:sp>
        <p:nvSpPr>
          <p:cNvPr id="35" name="Shape 30"/>
          <p:cNvSpPr/>
          <p:nvPr/>
        </p:nvSpPr>
        <p:spPr>
          <a:xfrm>
            <a:off x="9141714" y="4632849"/>
            <a:ext cx="274320" cy="274320"/>
          </a:xfrm>
          <a:prstGeom prst="ellipse">
            <a:avLst/>
          </a:prstGeom>
          <a:solidFill>
            <a:srgbClr val="9A78F5"/>
          </a:solidFill>
          <a:ln w="12700">
            <a:solidFill>
              <a:srgbClr val="FFFFFF"/>
            </a:solidFill>
            <a:prstDash val="solid"/>
          </a:ln>
        </p:spPr>
      </p:sp>
      <p:sp>
        <p:nvSpPr>
          <p:cNvPr id="36" name="Text 31"/>
          <p:cNvSpPr txBox="1"/>
          <p:nvPr/>
        </p:nvSpPr>
        <p:spPr>
          <a:xfrm>
            <a:off x="9141714" y="463284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7" name="Text 32"/>
          <p:cNvSpPr txBox="1"/>
          <p:nvPr/>
        </p:nvSpPr>
        <p:spPr>
          <a:xfrm>
            <a:off x="9507474" y="4623705"/>
            <a:ext cx="199567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Live status</a:t>
            </a:r>
            <a:endParaRPr lang="en-US" sz="1250" dirty="0"/>
          </a:p>
        </p:txBody>
      </p:sp>
      <p:sp>
        <p:nvSpPr>
          <p:cNvPr id="38" name="Text 33"/>
          <p:cNvSpPr txBox="1"/>
          <p:nvPr/>
        </p:nvSpPr>
        <p:spPr>
          <a:xfrm>
            <a:off x="9187434" y="4998609"/>
            <a:ext cx="2269998" cy="1201023"/>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same entities as the Tenant Home map of Part 1.</a:t>
            </a:r>
            <a:endParaRPr lang="en-US" sz="10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2FB8B0"/>
                </a:solidFill>
                <a:latin typeface="Calibri" pitchFamily="34" charset="0"/>
                <a:ea typeface="Calibri" pitchFamily="34" charset="-122"/>
                <a:cs typeface="Calibri" pitchFamily="34" charset="-120"/>
              </a:rPr>
              <a:t>05</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IN PRODUCTION</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Maps that run every day</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A Cribl pipeline, a public web estate, and a map of maps over the Splunk infrastructure — with a drilldown from the top view to the reason.</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IN PRODUCTION</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Cribl Stream — a pipeline, from sources to destinations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e01_cribl_logstream.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3313786" y="2520335"/>
            <a:ext cx="274320" cy="274320"/>
          </a:xfrm>
          <a:prstGeom prst="ellipse">
            <a:avLst/>
          </a:prstGeom>
          <a:solidFill>
            <a:srgbClr val="5B8DEF"/>
          </a:solidFill>
          <a:ln w="12700">
            <a:solidFill>
              <a:srgbClr val="FFFFFF"/>
            </a:solidFill>
            <a:prstDash val="solid"/>
          </a:ln>
        </p:spPr>
      </p:sp>
      <p:sp>
        <p:nvSpPr>
          <p:cNvPr id="10" name="Text 6"/>
          <p:cNvSpPr txBox="1"/>
          <p:nvPr/>
        </p:nvSpPr>
        <p:spPr>
          <a:xfrm>
            <a:off x="3313786" y="252033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3668573" y="4112491"/>
            <a:ext cx="274320" cy="274320"/>
          </a:xfrm>
          <a:prstGeom prst="ellipse">
            <a:avLst/>
          </a:prstGeom>
          <a:solidFill>
            <a:srgbClr val="E0A040"/>
          </a:solidFill>
          <a:ln w="12700">
            <a:solidFill>
              <a:srgbClr val="FFFFFF"/>
            </a:solidFill>
            <a:prstDash val="solid"/>
          </a:ln>
        </p:spPr>
      </p:sp>
      <p:sp>
        <p:nvSpPr>
          <p:cNvPr id="12" name="Text 8"/>
          <p:cNvSpPr txBox="1"/>
          <p:nvPr/>
        </p:nvSpPr>
        <p:spPr>
          <a:xfrm>
            <a:off x="3668573" y="411249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5123200" y="2927631"/>
            <a:ext cx="274320" cy="274320"/>
          </a:xfrm>
          <a:prstGeom prst="ellipse">
            <a:avLst/>
          </a:prstGeom>
          <a:solidFill>
            <a:srgbClr val="3DBE7A"/>
          </a:solidFill>
          <a:ln w="12700">
            <a:solidFill>
              <a:srgbClr val="FFFFFF"/>
            </a:solidFill>
            <a:prstDash val="solid"/>
          </a:ln>
        </p:spPr>
      </p:sp>
      <p:sp>
        <p:nvSpPr>
          <p:cNvPr id="14" name="Text 10"/>
          <p:cNvSpPr txBox="1"/>
          <p:nvPr/>
        </p:nvSpPr>
        <p:spPr>
          <a:xfrm>
            <a:off x="5123200" y="292763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2142988" y="4649381"/>
            <a:ext cx="274320" cy="274320"/>
          </a:xfrm>
          <a:prstGeom prst="ellipse">
            <a:avLst/>
          </a:prstGeom>
          <a:solidFill>
            <a:srgbClr val="9A78F5"/>
          </a:solidFill>
          <a:ln w="12700">
            <a:solidFill>
              <a:srgbClr val="FFFFFF"/>
            </a:solidFill>
            <a:prstDash val="solid"/>
          </a:ln>
        </p:spPr>
      </p:sp>
      <p:sp>
        <p:nvSpPr>
          <p:cNvPr id="16" name="Text 12"/>
          <p:cNvSpPr txBox="1"/>
          <p:nvPr/>
        </p:nvSpPr>
        <p:spPr>
          <a:xfrm>
            <a:off x="2142988" y="464938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8092440"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Aggregates by stage</a:t>
            </a:r>
            <a:endParaRPr lang="en-US" sz="1250" dirty="0"/>
          </a:p>
        </p:txBody>
      </p:sp>
      <p:sp>
        <p:nvSpPr>
          <p:cNvPr id="20" name="Text 16"/>
          <p:cNvSpPr txBox="1"/>
          <p:nvPr/>
        </p:nvSpPr>
        <p:spPr>
          <a:xfrm>
            <a:off x="8476488" y="17099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Worker groups, sources and destinations as live aggregates.</a:t>
            </a:r>
            <a:endParaRPr lang="en-US" sz="1050" dirty="0"/>
          </a:p>
        </p:txBody>
      </p:sp>
      <p:sp>
        <p:nvSpPr>
          <p:cNvPr id="21" name="Shape 17"/>
          <p:cNvSpPr/>
          <p:nvPr/>
        </p:nvSpPr>
        <p:spPr>
          <a:xfrm>
            <a:off x="8092440" y="2295144"/>
            <a:ext cx="274320" cy="274320"/>
          </a:xfrm>
          <a:prstGeom prst="ellipse">
            <a:avLst/>
          </a:prstGeom>
          <a:solidFill>
            <a:srgbClr val="E0A040"/>
          </a:solidFill>
          <a:ln w="12700">
            <a:solidFill>
              <a:srgbClr val="FFFFFF"/>
            </a:solidFill>
            <a:prstDash val="solid"/>
          </a:ln>
        </p:spPr>
      </p:sp>
      <p:sp>
        <p:nvSpPr>
          <p:cNvPr id="22" name="Text 18"/>
          <p:cNvSpPr txBox="1"/>
          <p:nvPr/>
        </p:nvSpPr>
        <p:spPr>
          <a:xfrm>
            <a:off x="80924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8476488" y="22860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 / out events</a:t>
            </a:r>
            <a:endParaRPr lang="en-US" sz="1250" dirty="0"/>
          </a:p>
        </p:txBody>
      </p:sp>
      <p:sp>
        <p:nvSpPr>
          <p:cNvPr id="24" name="Text 20"/>
          <p:cNvSpPr txBox="1"/>
          <p:nvPr/>
        </p:nvSpPr>
        <p:spPr>
          <a:xfrm>
            <a:off x="8476488" y="257860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KPIs with sparklines on every route.</a:t>
            </a:r>
            <a:endParaRPr lang="en-US" sz="1050" dirty="0"/>
          </a:p>
        </p:txBody>
      </p:sp>
      <p:sp>
        <p:nvSpPr>
          <p:cNvPr id="25" name="Shape 21"/>
          <p:cNvSpPr/>
          <p:nvPr/>
        </p:nvSpPr>
        <p:spPr>
          <a:xfrm>
            <a:off x="8092440" y="2980944"/>
            <a:ext cx="274320" cy="274320"/>
          </a:xfrm>
          <a:prstGeom prst="ellipse">
            <a:avLst/>
          </a:prstGeom>
          <a:solidFill>
            <a:srgbClr val="3DBE7A"/>
          </a:solidFill>
          <a:ln w="12700">
            <a:solidFill>
              <a:srgbClr val="FFFFFF"/>
            </a:solidFill>
            <a:prstDash val="solid"/>
          </a:ln>
        </p:spPr>
      </p:sp>
      <p:sp>
        <p:nvSpPr>
          <p:cNvPr id="26" name="Text 22"/>
          <p:cNvSpPr txBox="1"/>
          <p:nvPr/>
        </p:nvSpPr>
        <p:spPr>
          <a:xfrm>
            <a:off x="8092440" y="2980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8476488" y="29718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 destination in red</a:t>
            </a:r>
            <a:endParaRPr lang="en-US" sz="1250" dirty="0"/>
          </a:p>
        </p:txBody>
      </p:sp>
      <p:sp>
        <p:nvSpPr>
          <p:cNvPr id="28" name="Text 24"/>
          <p:cNvSpPr txBox="1"/>
          <p:nvPr/>
        </p:nvSpPr>
        <p:spPr>
          <a:xfrm>
            <a:off x="8476488" y="326440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Its throughput KPI next to its colour.</a:t>
            </a:r>
            <a:endParaRPr lang="en-US" sz="1050" dirty="0"/>
          </a:p>
        </p:txBody>
      </p:sp>
      <p:sp>
        <p:nvSpPr>
          <p:cNvPr id="29" name="Shape 25"/>
          <p:cNvSpPr/>
          <p:nvPr/>
        </p:nvSpPr>
        <p:spPr>
          <a:xfrm>
            <a:off x="8092440" y="3666744"/>
            <a:ext cx="274320" cy="274320"/>
          </a:xfrm>
          <a:prstGeom prst="ellipse">
            <a:avLst/>
          </a:prstGeom>
          <a:solidFill>
            <a:srgbClr val="9A78F5"/>
          </a:solidFill>
          <a:ln w="12700">
            <a:solidFill>
              <a:srgbClr val="FFFFFF"/>
            </a:solidFill>
            <a:prstDash val="solid"/>
          </a:ln>
        </p:spPr>
      </p:sp>
      <p:sp>
        <p:nvSpPr>
          <p:cNvPr id="30" name="Text 26"/>
          <p:cNvSpPr txBox="1"/>
          <p:nvPr/>
        </p:nvSpPr>
        <p:spPr>
          <a:xfrm>
            <a:off x="8092440" y="3666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8476488" y="36576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Decoration</a:t>
            </a:r>
            <a:endParaRPr lang="en-US" sz="1250" dirty="0"/>
          </a:p>
        </p:txBody>
      </p:sp>
      <p:sp>
        <p:nvSpPr>
          <p:cNvPr id="32" name="Text 28"/>
          <p:cNvSpPr txBox="1"/>
          <p:nvPr/>
        </p:nvSpPr>
        <p:spPr>
          <a:xfrm>
            <a:off x="8476488" y="395020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vendor logo, placed on the canvas.</a:t>
            </a:r>
            <a:endParaRPr lang="en-US" sz="10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IN PRODUCTION</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public web estate — screenshots as decorations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e02_trackme_public_web.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4236232" y="2520335"/>
            <a:ext cx="274320" cy="274320"/>
          </a:xfrm>
          <a:prstGeom prst="ellipse">
            <a:avLst/>
          </a:prstGeom>
          <a:solidFill>
            <a:srgbClr val="5B8DEF"/>
          </a:solidFill>
          <a:ln w="12700">
            <a:solidFill>
              <a:srgbClr val="FFFFFF"/>
            </a:solidFill>
            <a:prstDash val="solid"/>
          </a:ln>
        </p:spPr>
      </p:sp>
      <p:sp>
        <p:nvSpPr>
          <p:cNvPr id="10" name="Text 6"/>
          <p:cNvSpPr txBox="1"/>
          <p:nvPr/>
        </p:nvSpPr>
        <p:spPr>
          <a:xfrm>
            <a:off x="4236232" y="252033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2817084" y="3668168"/>
            <a:ext cx="274320" cy="274320"/>
          </a:xfrm>
          <a:prstGeom prst="ellipse">
            <a:avLst/>
          </a:prstGeom>
          <a:solidFill>
            <a:srgbClr val="E0A040"/>
          </a:solidFill>
          <a:ln w="12700">
            <a:solidFill>
              <a:srgbClr val="FFFFFF"/>
            </a:solidFill>
            <a:prstDash val="solid"/>
          </a:ln>
        </p:spPr>
      </p:sp>
      <p:sp>
        <p:nvSpPr>
          <p:cNvPr id="12" name="Text 8"/>
          <p:cNvSpPr txBox="1"/>
          <p:nvPr/>
        </p:nvSpPr>
        <p:spPr>
          <a:xfrm>
            <a:off x="2817084" y="366816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2142988" y="3557088"/>
            <a:ext cx="274320" cy="274320"/>
          </a:xfrm>
          <a:prstGeom prst="ellipse">
            <a:avLst/>
          </a:prstGeom>
          <a:solidFill>
            <a:srgbClr val="3DBE7A"/>
          </a:solidFill>
          <a:ln w="12700">
            <a:solidFill>
              <a:srgbClr val="FFFFFF"/>
            </a:solidFill>
            <a:prstDash val="solid"/>
          </a:ln>
        </p:spPr>
      </p:sp>
      <p:sp>
        <p:nvSpPr>
          <p:cNvPr id="14" name="Text 10"/>
          <p:cNvSpPr txBox="1"/>
          <p:nvPr/>
        </p:nvSpPr>
        <p:spPr>
          <a:xfrm>
            <a:off x="2142988" y="35570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2852562" y="4567922"/>
            <a:ext cx="274320" cy="274320"/>
          </a:xfrm>
          <a:prstGeom prst="ellipse">
            <a:avLst/>
          </a:prstGeom>
          <a:solidFill>
            <a:srgbClr val="9A78F5"/>
          </a:solidFill>
          <a:ln w="12700">
            <a:solidFill>
              <a:srgbClr val="FFFFFF"/>
            </a:solidFill>
            <a:prstDash val="solid"/>
          </a:ln>
        </p:spPr>
      </p:sp>
      <p:sp>
        <p:nvSpPr>
          <p:cNvPr id="16" name="Text 12"/>
          <p:cNvSpPr txBox="1"/>
          <p:nvPr/>
        </p:nvSpPr>
        <p:spPr>
          <a:xfrm>
            <a:off x="2852562" y="456792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8092440"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estate</a:t>
            </a:r>
            <a:endParaRPr lang="en-US" sz="1250" dirty="0"/>
          </a:p>
        </p:txBody>
      </p:sp>
      <p:sp>
        <p:nvSpPr>
          <p:cNvPr id="20" name="Text 16"/>
          <p:cNvSpPr txBox="1"/>
          <p:nvPr/>
        </p:nvSpPr>
        <p:spPr>
          <a:xfrm>
            <a:off x="8476488" y="170992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aggregate over the public web properties.</a:t>
            </a:r>
            <a:endParaRPr lang="en-US" sz="1050" dirty="0"/>
          </a:p>
        </p:txBody>
      </p:sp>
      <p:sp>
        <p:nvSpPr>
          <p:cNvPr id="21" name="Shape 17"/>
          <p:cNvSpPr/>
          <p:nvPr/>
        </p:nvSpPr>
        <p:spPr>
          <a:xfrm>
            <a:off x="8092440" y="2112264"/>
            <a:ext cx="274320" cy="274320"/>
          </a:xfrm>
          <a:prstGeom prst="ellipse">
            <a:avLst/>
          </a:prstGeom>
          <a:solidFill>
            <a:srgbClr val="E0A040"/>
          </a:solidFill>
          <a:ln w="12700">
            <a:solidFill>
              <a:srgbClr val="FFFFFF"/>
            </a:solidFill>
            <a:prstDash val="solid"/>
          </a:ln>
        </p:spPr>
      </p:sp>
      <p:sp>
        <p:nvSpPr>
          <p:cNvPr id="22" name="Text 18"/>
          <p:cNvSpPr txBox="1"/>
          <p:nvPr/>
        </p:nvSpPr>
        <p:spPr>
          <a:xfrm>
            <a:off x="8092440" y="2112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8476488" y="21031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Image decorations</a:t>
            </a:r>
            <a:endParaRPr lang="en-US" sz="1250" dirty="0"/>
          </a:p>
        </p:txBody>
      </p:sp>
      <p:sp>
        <p:nvSpPr>
          <p:cNvPr id="24" name="Text 20"/>
          <p:cNvSpPr txBox="1"/>
          <p:nvPr/>
        </p:nvSpPr>
        <p:spPr>
          <a:xfrm>
            <a:off x="8476488" y="23957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screenshot of each site above its heartbeat check.</a:t>
            </a:r>
            <a:endParaRPr lang="en-US" sz="1050" dirty="0"/>
          </a:p>
        </p:txBody>
      </p:sp>
      <p:sp>
        <p:nvSpPr>
          <p:cNvPr id="25" name="Shape 21"/>
          <p:cNvSpPr/>
          <p:nvPr/>
        </p:nvSpPr>
        <p:spPr>
          <a:xfrm>
            <a:off x="8092440" y="2980944"/>
            <a:ext cx="274320" cy="274320"/>
          </a:xfrm>
          <a:prstGeom prst="ellipse">
            <a:avLst/>
          </a:prstGeom>
          <a:solidFill>
            <a:srgbClr val="3DBE7A"/>
          </a:solidFill>
          <a:ln w="12700">
            <a:solidFill>
              <a:srgbClr val="FFFFFF"/>
            </a:solidFill>
            <a:prstDash val="solid"/>
          </a:ln>
        </p:spPr>
      </p:sp>
      <p:sp>
        <p:nvSpPr>
          <p:cNvPr id="26" name="Text 22"/>
          <p:cNvSpPr txBox="1"/>
          <p:nvPr/>
        </p:nvSpPr>
        <p:spPr>
          <a:xfrm>
            <a:off x="8092440" y="2980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8476488" y="29718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Shapes</a:t>
            </a:r>
            <a:endParaRPr lang="en-US" sz="1250" dirty="0"/>
          </a:p>
        </p:txBody>
      </p:sp>
      <p:sp>
        <p:nvSpPr>
          <p:cNvPr id="28" name="Text 24"/>
          <p:cNvSpPr txBox="1"/>
          <p:nvPr/>
        </p:nvSpPr>
        <p:spPr>
          <a:xfrm>
            <a:off x="8476488" y="326440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dashed zone around the web front ends.</a:t>
            </a:r>
            <a:endParaRPr lang="en-US" sz="1050" dirty="0"/>
          </a:p>
        </p:txBody>
      </p:sp>
      <p:sp>
        <p:nvSpPr>
          <p:cNvPr id="29" name="Shape 25"/>
          <p:cNvSpPr/>
          <p:nvPr/>
        </p:nvSpPr>
        <p:spPr>
          <a:xfrm>
            <a:off x="8092440" y="3666744"/>
            <a:ext cx="274320" cy="274320"/>
          </a:xfrm>
          <a:prstGeom prst="ellipse">
            <a:avLst/>
          </a:prstGeom>
          <a:solidFill>
            <a:srgbClr val="9A78F5"/>
          </a:solidFill>
          <a:ln w="12700">
            <a:solidFill>
              <a:srgbClr val="FFFFFF"/>
            </a:solidFill>
            <a:prstDash val="solid"/>
          </a:ln>
        </p:spPr>
      </p:sp>
      <p:sp>
        <p:nvSpPr>
          <p:cNvPr id="30" name="Text 26"/>
          <p:cNvSpPr txBox="1"/>
          <p:nvPr/>
        </p:nvSpPr>
        <p:spPr>
          <a:xfrm>
            <a:off x="8092440" y="3666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8476488" y="36576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Response time</a:t>
            </a:r>
            <a:endParaRPr lang="en-US" sz="1250" dirty="0"/>
          </a:p>
        </p:txBody>
      </p:sp>
      <p:sp>
        <p:nvSpPr>
          <p:cNvPr id="32" name="Text 28"/>
          <p:cNvSpPr txBox="1"/>
          <p:nvPr/>
        </p:nvSpPr>
        <p:spPr>
          <a:xfrm>
            <a:off x="8476488" y="395020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Sparkline KPIs on every heartbeat.</a:t>
            </a:r>
            <a:endParaRPr lang="en-US" sz="10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IN PRODUCTION</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map of maps — the Splunk infrastructure at a glance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223760" cy="3830704"/>
          </a:xfrm>
          <a:prstGeom prst="roundRect">
            <a:avLst>
              <a:gd name="adj" fmla="val 1194"/>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e03_infra_overview.jpg">    </p:cNvPr>
          <p:cNvPicPr>
            <a:picLocks noChangeAspect="1"/>
          </p:cNvPicPr>
          <p:nvPr/>
        </p:nvPicPr>
        <p:blipFill>
          <a:blip r:embed="rId1"/>
          <a:stretch>
            <a:fillRect/>
          </a:stretch>
        </p:blipFill>
        <p:spPr>
          <a:xfrm>
            <a:off x="612648" y="1435608"/>
            <a:ext cx="7095744" cy="3702688"/>
          </a:xfrm>
          <a:prstGeom prst="rect">
            <a:avLst/>
          </a:prstGeom>
        </p:spPr>
      </p:pic>
      <p:sp>
        <p:nvSpPr>
          <p:cNvPr id="9" name="Shape 5"/>
          <p:cNvSpPr/>
          <p:nvPr/>
        </p:nvSpPr>
        <p:spPr>
          <a:xfrm>
            <a:off x="2249424" y="3408980"/>
            <a:ext cx="274320" cy="274320"/>
          </a:xfrm>
          <a:prstGeom prst="ellipse">
            <a:avLst/>
          </a:prstGeom>
          <a:solidFill>
            <a:srgbClr val="5B8DEF"/>
          </a:solidFill>
          <a:ln w="12700">
            <a:solidFill>
              <a:srgbClr val="FFFFFF"/>
            </a:solidFill>
            <a:prstDash val="solid"/>
          </a:ln>
        </p:spPr>
      </p:sp>
      <p:sp>
        <p:nvSpPr>
          <p:cNvPr id="10" name="Text 6"/>
          <p:cNvSpPr txBox="1"/>
          <p:nvPr/>
        </p:nvSpPr>
        <p:spPr>
          <a:xfrm>
            <a:off x="2249424" y="340898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4342668" y="2520335"/>
            <a:ext cx="274320" cy="274320"/>
          </a:xfrm>
          <a:prstGeom prst="ellipse">
            <a:avLst/>
          </a:prstGeom>
          <a:solidFill>
            <a:srgbClr val="E0A040"/>
          </a:solidFill>
          <a:ln w="12700">
            <a:solidFill>
              <a:srgbClr val="FFFFFF"/>
            </a:solidFill>
            <a:prstDash val="solid"/>
          </a:ln>
        </p:spPr>
      </p:sp>
      <p:sp>
        <p:nvSpPr>
          <p:cNvPr id="12" name="Text 8"/>
          <p:cNvSpPr txBox="1"/>
          <p:nvPr/>
        </p:nvSpPr>
        <p:spPr>
          <a:xfrm>
            <a:off x="4342668" y="252033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5832775" y="2520335"/>
            <a:ext cx="274320" cy="274320"/>
          </a:xfrm>
          <a:prstGeom prst="ellipse">
            <a:avLst/>
          </a:prstGeom>
          <a:solidFill>
            <a:srgbClr val="3DBE7A"/>
          </a:solidFill>
          <a:ln w="12700">
            <a:solidFill>
              <a:srgbClr val="FFFFFF"/>
            </a:solidFill>
            <a:prstDash val="solid"/>
          </a:ln>
        </p:spPr>
      </p:sp>
      <p:sp>
        <p:nvSpPr>
          <p:cNvPr id="14" name="Text 10"/>
          <p:cNvSpPr txBox="1"/>
          <p:nvPr/>
        </p:nvSpPr>
        <p:spPr>
          <a:xfrm>
            <a:off x="5832775" y="252033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4555541" y="3072036"/>
            <a:ext cx="274320" cy="274320"/>
          </a:xfrm>
          <a:prstGeom prst="ellipse">
            <a:avLst/>
          </a:prstGeom>
          <a:solidFill>
            <a:srgbClr val="9A78F5"/>
          </a:solidFill>
          <a:ln w="12700">
            <a:solidFill>
              <a:srgbClr val="FFFFFF"/>
            </a:solidFill>
            <a:prstDash val="solid"/>
          </a:ln>
        </p:spPr>
      </p:sp>
      <p:sp>
        <p:nvSpPr>
          <p:cNvPr id="16" name="Text 12"/>
          <p:cNvSpPr txBox="1"/>
          <p:nvPr/>
        </p:nvSpPr>
        <p:spPr>
          <a:xfrm>
            <a:off x="4555541" y="307203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8092440"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8092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8476488" y="14173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Splunk Infrastructure</a:t>
            </a:r>
            <a:endParaRPr lang="en-US" sz="1250" dirty="0"/>
          </a:p>
        </p:txBody>
      </p:sp>
      <p:sp>
        <p:nvSpPr>
          <p:cNvPr id="20" name="Text 16"/>
          <p:cNvSpPr txBox="1"/>
          <p:nvPr/>
        </p:nvSpPr>
        <p:spPr>
          <a:xfrm>
            <a:off x="8476488" y="1709928"/>
            <a:ext cx="3163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 aggregate over the whole platform.</a:t>
            </a:r>
            <a:endParaRPr lang="en-US" sz="1050" dirty="0"/>
          </a:p>
        </p:txBody>
      </p:sp>
      <p:sp>
        <p:nvSpPr>
          <p:cNvPr id="21" name="Shape 17"/>
          <p:cNvSpPr/>
          <p:nvPr/>
        </p:nvSpPr>
        <p:spPr>
          <a:xfrm>
            <a:off x="8092440" y="2112264"/>
            <a:ext cx="274320" cy="274320"/>
          </a:xfrm>
          <a:prstGeom prst="ellipse">
            <a:avLst/>
          </a:prstGeom>
          <a:solidFill>
            <a:srgbClr val="E0A040"/>
          </a:solidFill>
          <a:ln w="12700">
            <a:solidFill>
              <a:srgbClr val="FFFFFF"/>
            </a:solidFill>
            <a:prstDash val="solid"/>
          </a:ln>
        </p:spPr>
      </p:sp>
      <p:sp>
        <p:nvSpPr>
          <p:cNvPr id="22" name="Text 18"/>
          <p:cNvSpPr txBox="1"/>
          <p:nvPr/>
        </p:nvSpPr>
        <p:spPr>
          <a:xfrm>
            <a:off x="8092440" y="2112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8476488" y="210312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 view node in red</a:t>
            </a:r>
            <a:endParaRPr lang="en-US" sz="1250" dirty="0"/>
          </a:p>
        </p:txBody>
      </p:sp>
      <p:sp>
        <p:nvSpPr>
          <p:cNvPr id="24" name="Text 20"/>
          <p:cNvSpPr txBox="1"/>
          <p:nvPr/>
        </p:nvSpPr>
        <p:spPr>
          <a:xfrm>
            <a:off x="8476488" y="239572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Splunk Indexer Cluster view, folded into one node.</a:t>
            </a:r>
            <a:endParaRPr lang="en-US" sz="1050" dirty="0"/>
          </a:p>
        </p:txBody>
      </p:sp>
      <p:sp>
        <p:nvSpPr>
          <p:cNvPr id="25" name="Shape 21"/>
          <p:cNvSpPr/>
          <p:nvPr/>
        </p:nvSpPr>
        <p:spPr>
          <a:xfrm>
            <a:off x="8092440" y="2980944"/>
            <a:ext cx="274320" cy="274320"/>
          </a:xfrm>
          <a:prstGeom prst="ellipse">
            <a:avLst/>
          </a:prstGeom>
          <a:solidFill>
            <a:srgbClr val="3DBE7A"/>
          </a:solidFill>
          <a:ln w="12700">
            <a:solidFill>
              <a:srgbClr val="FFFFFF"/>
            </a:solidFill>
            <a:prstDash val="solid"/>
          </a:ln>
        </p:spPr>
      </p:sp>
      <p:sp>
        <p:nvSpPr>
          <p:cNvPr id="26" name="Text 22"/>
          <p:cNvSpPr txBox="1"/>
          <p:nvPr/>
        </p:nvSpPr>
        <p:spPr>
          <a:xfrm>
            <a:off x="8092440" y="2980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8476488" y="297180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Other views</a:t>
            </a:r>
            <a:endParaRPr lang="en-US" sz="1250" dirty="0"/>
          </a:p>
        </p:txBody>
      </p:sp>
      <p:sp>
        <p:nvSpPr>
          <p:cNvPr id="28" name="Text 24"/>
          <p:cNvSpPr txBox="1"/>
          <p:nvPr/>
        </p:nvSpPr>
        <p:spPr>
          <a:xfrm>
            <a:off x="8476488" y="326440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Search head cluster, heavy forwarders, utility nodes — each its own map.</a:t>
            </a:r>
            <a:endParaRPr lang="en-US" sz="1050" dirty="0"/>
          </a:p>
        </p:txBody>
      </p:sp>
      <p:sp>
        <p:nvSpPr>
          <p:cNvPr id="29" name="Shape 25"/>
          <p:cNvSpPr/>
          <p:nvPr/>
        </p:nvSpPr>
        <p:spPr>
          <a:xfrm>
            <a:off x="8092440" y="3849624"/>
            <a:ext cx="274320" cy="274320"/>
          </a:xfrm>
          <a:prstGeom prst="ellipse">
            <a:avLst/>
          </a:prstGeom>
          <a:solidFill>
            <a:srgbClr val="9A78F5"/>
          </a:solidFill>
          <a:ln w="12700">
            <a:solidFill>
              <a:srgbClr val="FFFFFF"/>
            </a:solidFill>
            <a:prstDash val="solid"/>
          </a:ln>
        </p:spPr>
      </p:sp>
      <p:sp>
        <p:nvSpPr>
          <p:cNvPr id="30" name="Text 26"/>
          <p:cNvSpPr txBox="1"/>
          <p:nvPr/>
        </p:nvSpPr>
        <p:spPr>
          <a:xfrm>
            <a:off x="8092440" y="38496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8476488" y="3840480"/>
            <a:ext cx="3163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Healthy entities</a:t>
            </a:r>
            <a:endParaRPr lang="en-US" sz="1250" dirty="0"/>
          </a:p>
        </p:txBody>
      </p:sp>
      <p:sp>
        <p:nvSpPr>
          <p:cNvPr id="32" name="Text 28"/>
          <p:cNvSpPr txBox="1"/>
          <p:nvPr/>
        </p:nvSpPr>
        <p:spPr>
          <a:xfrm>
            <a:off x="8476488" y="4133088"/>
            <a:ext cx="31638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Unique entities across the nested views, counted once.</a:t>
            </a:r>
            <a:endParaRPr lang="en-US" sz="10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IN PRODUCTION</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Drill down — from the view node to the view</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31536" cy="2895489"/>
          </a:xfrm>
          <a:prstGeom prst="roundRect">
            <a:avLst>
              <a:gd name="adj" fmla="val 1579"/>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e04_view_node_inspector.jpg">    </p:cNvPr>
          <p:cNvPicPr>
            <a:picLocks noChangeAspect="1"/>
          </p:cNvPicPr>
          <p:nvPr/>
        </p:nvPicPr>
        <p:blipFill>
          <a:blip r:embed="rId1"/>
          <a:stretch>
            <a:fillRect/>
          </a:stretch>
        </p:blipFill>
        <p:spPr>
          <a:xfrm>
            <a:off x="612648" y="1435608"/>
            <a:ext cx="5303520" cy="2767473"/>
          </a:xfrm>
          <a:prstGeom prst="rect">
            <a:avLst/>
          </a:prstGeom>
        </p:spPr>
      </p:pic>
      <p:sp>
        <p:nvSpPr>
          <p:cNvPr id="9" name="Shape 5"/>
          <p:cNvSpPr/>
          <p:nvPr/>
        </p:nvSpPr>
        <p:spPr>
          <a:xfrm>
            <a:off x="6208776" y="1371600"/>
            <a:ext cx="5431536" cy="2895489"/>
          </a:xfrm>
          <a:prstGeom prst="roundRect">
            <a:avLst>
              <a:gd name="adj" fmla="val 1579"/>
            </a:avLst>
          </a:prstGeom>
          <a:solidFill>
            <a:srgbClr val="1F242F"/>
          </a:solidFill>
          <a:ln w="9525">
            <a:solidFill>
              <a:srgbClr val="2A3140"/>
            </a:solidFill>
            <a:prstDash val="solid"/>
          </a:ln>
        </p:spPr>
      </p:sp>
      <p:pic>
        <p:nvPicPr>
          <p:cNvPr id="10" name="Image 1" descr="/private/tmp/claude-501/-Users-guilhem-DocsOffsync-trackme-limited-trackme-app--claude-worktrees-epic-gagarin-82d13a/9ec03285-0a2f-45a5-b2f6-367d48201f3e/scratchpad/deck_topo/img/e05_indexer_cluster.jpg">    </p:cNvPr>
          <p:cNvPicPr>
            <a:picLocks noChangeAspect="1"/>
          </p:cNvPicPr>
          <p:nvPr/>
        </p:nvPicPr>
        <p:blipFill>
          <a:blip r:embed="rId2"/>
          <a:stretch>
            <a:fillRect/>
          </a:stretch>
        </p:blipFill>
        <p:spPr>
          <a:xfrm>
            <a:off x="6272784" y="1435608"/>
            <a:ext cx="5303520" cy="2767473"/>
          </a:xfrm>
          <a:prstGeom prst="rect">
            <a:avLst/>
          </a:prstGeom>
        </p:spPr>
      </p:pic>
      <p:sp>
        <p:nvSpPr>
          <p:cNvPr id="11" name="Shape 6"/>
          <p:cNvSpPr/>
          <p:nvPr/>
        </p:nvSpPr>
        <p:spPr>
          <a:xfrm>
            <a:off x="3339389" y="2211714"/>
            <a:ext cx="274320" cy="274320"/>
          </a:xfrm>
          <a:prstGeom prst="ellipse">
            <a:avLst/>
          </a:prstGeom>
          <a:solidFill>
            <a:srgbClr val="5B8DEF"/>
          </a:solidFill>
          <a:ln w="12700">
            <a:solidFill>
              <a:srgbClr val="FFFFFF"/>
            </a:solidFill>
            <a:prstDash val="solid"/>
          </a:ln>
        </p:spPr>
      </p:sp>
      <p:sp>
        <p:nvSpPr>
          <p:cNvPr id="12" name="Text 7"/>
          <p:cNvSpPr txBox="1"/>
          <p:nvPr/>
        </p:nvSpPr>
        <p:spPr>
          <a:xfrm>
            <a:off x="3339389" y="221171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Shape 8"/>
          <p:cNvSpPr/>
          <p:nvPr/>
        </p:nvSpPr>
        <p:spPr>
          <a:xfrm>
            <a:off x="4877410" y="2770744"/>
            <a:ext cx="274320" cy="274320"/>
          </a:xfrm>
          <a:prstGeom prst="ellipse">
            <a:avLst/>
          </a:prstGeom>
          <a:solidFill>
            <a:srgbClr val="E0A040"/>
          </a:solidFill>
          <a:ln w="12700">
            <a:solidFill>
              <a:srgbClr val="FFFFFF"/>
            </a:solidFill>
            <a:prstDash val="solid"/>
          </a:ln>
        </p:spPr>
      </p:sp>
      <p:sp>
        <p:nvSpPr>
          <p:cNvPr id="14" name="Text 9"/>
          <p:cNvSpPr txBox="1"/>
          <p:nvPr/>
        </p:nvSpPr>
        <p:spPr>
          <a:xfrm>
            <a:off x="4877410" y="2770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Shape 10"/>
          <p:cNvSpPr/>
          <p:nvPr/>
        </p:nvSpPr>
        <p:spPr>
          <a:xfrm>
            <a:off x="4559198" y="3368518"/>
            <a:ext cx="274320" cy="274320"/>
          </a:xfrm>
          <a:prstGeom prst="ellipse">
            <a:avLst/>
          </a:prstGeom>
          <a:solidFill>
            <a:srgbClr val="3DBE7A"/>
          </a:solidFill>
          <a:ln w="12700">
            <a:solidFill>
              <a:srgbClr val="FFFFFF"/>
            </a:solidFill>
            <a:prstDash val="solid"/>
          </a:ln>
        </p:spPr>
      </p:sp>
      <p:sp>
        <p:nvSpPr>
          <p:cNvPr id="16" name="Text 11"/>
          <p:cNvSpPr txBox="1"/>
          <p:nvPr/>
        </p:nvSpPr>
        <p:spPr>
          <a:xfrm>
            <a:off x="4559198" y="336851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7" name="Shape 12"/>
          <p:cNvSpPr/>
          <p:nvPr/>
        </p:nvSpPr>
        <p:spPr>
          <a:xfrm>
            <a:off x="4638751" y="3833453"/>
            <a:ext cx="274320" cy="274320"/>
          </a:xfrm>
          <a:prstGeom prst="ellipse">
            <a:avLst/>
          </a:prstGeom>
          <a:solidFill>
            <a:srgbClr val="9A78F5"/>
          </a:solidFill>
          <a:ln w="12700">
            <a:solidFill>
              <a:srgbClr val="FFFFFF"/>
            </a:solidFill>
            <a:prstDash val="solid"/>
          </a:ln>
        </p:spPr>
      </p:sp>
      <p:sp>
        <p:nvSpPr>
          <p:cNvPr id="18" name="Text 13"/>
          <p:cNvSpPr txBox="1"/>
          <p:nvPr/>
        </p:nvSpPr>
        <p:spPr>
          <a:xfrm>
            <a:off x="4638751" y="383345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9" name="Shape 14"/>
          <p:cNvSpPr/>
          <p:nvPr/>
        </p:nvSpPr>
        <p:spPr>
          <a:xfrm>
            <a:off x="8203997" y="2875908"/>
            <a:ext cx="274320" cy="274320"/>
          </a:xfrm>
          <a:prstGeom prst="ellipse">
            <a:avLst/>
          </a:prstGeom>
          <a:solidFill>
            <a:srgbClr val="E05555"/>
          </a:solidFill>
          <a:ln w="12700">
            <a:solidFill>
              <a:srgbClr val="FFFFFF"/>
            </a:solidFill>
            <a:prstDash val="solid"/>
          </a:ln>
        </p:spPr>
      </p:sp>
      <p:sp>
        <p:nvSpPr>
          <p:cNvPr id="20" name="Text 15"/>
          <p:cNvSpPr txBox="1"/>
          <p:nvPr/>
        </p:nvSpPr>
        <p:spPr>
          <a:xfrm>
            <a:off x="8203997" y="28759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1" name="Shape 16"/>
          <p:cNvSpPr/>
          <p:nvPr/>
        </p:nvSpPr>
        <p:spPr>
          <a:xfrm>
            <a:off x="9662465" y="2571486"/>
            <a:ext cx="274320" cy="274320"/>
          </a:xfrm>
          <a:prstGeom prst="ellipse">
            <a:avLst/>
          </a:prstGeom>
          <a:solidFill>
            <a:srgbClr val="2FB8B0"/>
          </a:solidFill>
          <a:ln w="12700">
            <a:solidFill>
              <a:srgbClr val="FFFFFF"/>
            </a:solidFill>
            <a:prstDash val="solid"/>
          </a:ln>
        </p:spPr>
      </p:sp>
      <p:sp>
        <p:nvSpPr>
          <p:cNvPr id="22" name="Text 17"/>
          <p:cNvSpPr txBox="1"/>
          <p:nvPr/>
        </p:nvSpPr>
        <p:spPr>
          <a:xfrm>
            <a:off x="9662465" y="257148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23" name="Shape 18"/>
          <p:cNvSpPr/>
          <p:nvPr/>
        </p:nvSpPr>
        <p:spPr>
          <a:xfrm>
            <a:off x="548640" y="4495689"/>
            <a:ext cx="1696212" cy="1795383"/>
          </a:xfrm>
          <a:prstGeom prst="roundRect">
            <a:avLst>
              <a:gd name="adj" fmla="val 3235"/>
            </a:avLst>
          </a:prstGeom>
          <a:solidFill>
            <a:srgbClr val="181C25"/>
          </a:solidFill>
          <a:ln w="9525">
            <a:solidFill>
              <a:srgbClr val="2A3140"/>
            </a:solidFill>
            <a:prstDash val="solid"/>
          </a:ln>
        </p:spPr>
      </p:sp>
      <p:sp>
        <p:nvSpPr>
          <p:cNvPr id="24" name="Shape 19"/>
          <p:cNvSpPr/>
          <p:nvPr/>
        </p:nvSpPr>
        <p:spPr>
          <a:xfrm>
            <a:off x="685800" y="4632849"/>
            <a:ext cx="274320" cy="274320"/>
          </a:xfrm>
          <a:prstGeom prst="ellipse">
            <a:avLst/>
          </a:prstGeom>
          <a:solidFill>
            <a:srgbClr val="5B8DEF"/>
          </a:solidFill>
          <a:ln w="12700">
            <a:solidFill>
              <a:srgbClr val="FFFFFF"/>
            </a:solidFill>
            <a:prstDash val="solid"/>
          </a:ln>
        </p:spPr>
      </p:sp>
      <p:sp>
        <p:nvSpPr>
          <p:cNvPr id="25" name="Text 20"/>
          <p:cNvSpPr txBox="1"/>
          <p:nvPr/>
        </p:nvSpPr>
        <p:spPr>
          <a:xfrm>
            <a:off x="685800" y="463284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6" name="Text 21"/>
          <p:cNvSpPr txBox="1"/>
          <p:nvPr/>
        </p:nvSpPr>
        <p:spPr>
          <a:xfrm>
            <a:off x="1051560" y="4623705"/>
            <a:ext cx="10561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red view node</a:t>
            </a:r>
            <a:endParaRPr lang="en-US" sz="1250" dirty="0"/>
          </a:p>
        </p:txBody>
      </p:sp>
      <p:sp>
        <p:nvSpPr>
          <p:cNvPr id="27" name="Text 22"/>
          <p:cNvSpPr txBox="1"/>
          <p:nvPr/>
        </p:nvSpPr>
        <p:spPr>
          <a:xfrm>
            <a:off x="731520" y="4998609"/>
            <a:ext cx="1330452" cy="1201023"/>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Splunk Indexer Cluster, selected.</a:t>
            </a:r>
            <a:endParaRPr lang="en-US" sz="1050" dirty="0"/>
          </a:p>
        </p:txBody>
      </p:sp>
      <p:sp>
        <p:nvSpPr>
          <p:cNvPr id="28" name="Shape 23"/>
          <p:cNvSpPr/>
          <p:nvPr/>
        </p:nvSpPr>
        <p:spPr>
          <a:xfrm>
            <a:off x="2427732" y="4495689"/>
            <a:ext cx="1696212" cy="1795383"/>
          </a:xfrm>
          <a:prstGeom prst="roundRect">
            <a:avLst>
              <a:gd name="adj" fmla="val 3235"/>
            </a:avLst>
          </a:prstGeom>
          <a:solidFill>
            <a:srgbClr val="181C25"/>
          </a:solidFill>
          <a:ln w="9525">
            <a:solidFill>
              <a:srgbClr val="2A3140"/>
            </a:solidFill>
            <a:prstDash val="solid"/>
          </a:ln>
        </p:spPr>
      </p:sp>
      <p:sp>
        <p:nvSpPr>
          <p:cNvPr id="29" name="Shape 24"/>
          <p:cNvSpPr/>
          <p:nvPr/>
        </p:nvSpPr>
        <p:spPr>
          <a:xfrm>
            <a:off x="2564892" y="4632849"/>
            <a:ext cx="274320" cy="274320"/>
          </a:xfrm>
          <a:prstGeom prst="ellipse">
            <a:avLst/>
          </a:prstGeom>
          <a:solidFill>
            <a:srgbClr val="E0A040"/>
          </a:solidFill>
          <a:ln w="12700">
            <a:solidFill>
              <a:srgbClr val="FFFFFF"/>
            </a:solidFill>
            <a:prstDash val="solid"/>
          </a:ln>
        </p:spPr>
      </p:sp>
      <p:sp>
        <p:nvSpPr>
          <p:cNvPr id="30" name="Text 25"/>
          <p:cNvSpPr txBox="1"/>
          <p:nvPr/>
        </p:nvSpPr>
        <p:spPr>
          <a:xfrm>
            <a:off x="2564892" y="463284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31" name="Text 26"/>
          <p:cNvSpPr txBox="1"/>
          <p:nvPr/>
        </p:nvSpPr>
        <p:spPr>
          <a:xfrm>
            <a:off x="2930652" y="4623705"/>
            <a:ext cx="10561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Referenced view</a:t>
            </a:r>
            <a:endParaRPr lang="en-US" sz="1250" dirty="0"/>
          </a:p>
        </p:txBody>
      </p:sp>
      <p:sp>
        <p:nvSpPr>
          <p:cNvPr id="32" name="Text 27"/>
          <p:cNvSpPr txBox="1"/>
          <p:nvPr/>
        </p:nvSpPr>
        <p:spPr>
          <a:xfrm>
            <a:off x="2610612" y="4998609"/>
            <a:ext cx="1330452" cy="1201023"/>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Its state and healthy entities.</a:t>
            </a:r>
            <a:endParaRPr lang="en-US" sz="1050" dirty="0"/>
          </a:p>
        </p:txBody>
      </p:sp>
      <p:sp>
        <p:nvSpPr>
          <p:cNvPr id="33" name="Shape 28"/>
          <p:cNvSpPr/>
          <p:nvPr/>
        </p:nvSpPr>
        <p:spPr>
          <a:xfrm>
            <a:off x="4306824" y="4495689"/>
            <a:ext cx="1696212" cy="1795383"/>
          </a:xfrm>
          <a:prstGeom prst="roundRect">
            <a:avLst>
              <a:gd name="adj" fmla="val 3235"/>
            </a:avLst>
          </a:prstGeom>
          <a:solidFill>
            <a:srgbClr val="181C25"/>
          </a:solidFill>
          <a:ln w="9525">
            <a:solidFill>
              <a:srgbClr val="2A3140"/>
            </a:solidFill>
            <a:prstDash val="solid"/>
          </a:ln>
        </p:spPr>
      </p:sp>
      <p:sp>
        <p:nvSpPr>
          <p:cNvPr id="34" name="Shape 29"/>
          <p:cNvSpPr/>
          <p:nvPr/>
        </p:nvSpPr>
        <p:spPr>
          <a:xfrm>
            <a:off x="4443984" y="4632849"/>
            <a:ext cx="274320" cy="274320"/>
          </a:xfrm>
          <a:prstGeom prst="ellipse">
            <a:avLst/>
          </a:prstGeom>
          <a:solidFill>
            <a:srgbClr val="3DBE7A"/>
          </a:solidFill>
          <a:ln w="12700">
            <a:solidFill>
              <a:srgbClr val="FFFFFF"/>
            </a:solidFill>
            <a:prstDash val="solid"/>
          </a:ln>
        </p:spPr>
      </p:sp>
      <p:sp>
        <p:nvSpPr>
          <p:cNvPr id="35" name="Text 30"/>
          <p:cNvSpPr txBox="1"/>
          <p:nvPr/>
        </p:nvSpPr>
        <p:spPr>
          <a:xfrm>
            <a:off x="4443984" y="463284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6" name="Text 31"/>
          <p:cNvSpPr txBox="1"/>
          <p:nvPr/>
        </p:nvSpPr>
        <p:spPr>
          <a:xfrm>
            <a:off x="4809744" y="4623705"/>
            <a:ext cx="10561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Red: 1 · Green: 4</a:t>
            </a:r>
            <a:endParaRPr lang="en-US" sz="1250" dirty="0"/>
          </a:p>
        </p:txBody>
      </p:sp>
      <p:sp>
        <p:nvSpPr>
          <p:cNvPr id="37" name="Text 32"/>
          <p:cNvSpPr txBox="1"/>
          <p:nvPr/>
        </p:nvSpPr>
        <p:spPr>
          <a:xfrm>
            <a:off x="4489704" y="4998609"/>
            <a:ext cx="1330452" cy="1201023"/>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Unique entities of the nested view.</a:t>
            </a:r>
            <a:endParaRPr lang="en-US" sz="1050" dirty="0"/>
          </a:p>
        </p:txBody>
      </p:sp>
      <p:sp>
        <p:nvSpPr>
          <p:cNvPr id="38" name="Shape 33"/>
          <p:cNvSpPr/>
          <p:nvPr/>
        </p:nvSpPr>
        <p:spPr>
          <a:xfrm>
            <a:off x="6185916" y="4495689"/>
            <a:ext cx="1696212" cy="1795383"/>
          </a:xfrm>
          <a:prstGeom prst="roundRect">
            <a:avLst>
              <a:gd name="adj" fmla="val 3235"/>
            </a:avLst>
          </a:prstGeom>
          <a:solidFill>
            <a:srgbClr val="181C25"/>
          </a:solidFill>
          <a:ln w="9525">
            <a:solidFill>
              <a:srgbClr val="2A3140"/>
            </a:solidFill>
            <a:prstDash val="solid"/>
          </a:ln>
        </p:spPr>
      </p:sp>
      <p:sp>
        <p:nvSpPr>
          <p:cNvPr id="39" name="Shape 34"/>
          <p:cNvSpPr/>
          <p:nvPr/>
        </p:nvSpPr>
        <p:spPr>
          <a:xfrm>
            <a:off x="6323076" y="4632849"/>
            <a:ext cx="274320" cy="274320"/>
          </a:xfrm>
          <a:prstGeom prst="ellipse">
            <a:avLst/>
          </a:prstGeom>
          <a:solidFill>
            <a:srgbClr val="9A78F5"/>
          </a:solidFill>
          <a:ln w="12700">
            <a:solidFill>
              <a:srgbClr val="FFFFFF"/>
            </a:solidFill>
            <a:prstDash val="solid"/>
          </a:ln>
        </p:spPr>
      </p:sp>
      <p:sp>
        <p:nvSpPr>
          <p:cNvPr id="40" name="Text 35"/>
          <p:cNvSpPr txBox="1"/>
          <p:nvPr/>
        </p:nvSpPr>
        <p:spPr>
          <a:xfrm>
            <a:off x="6323076" y="463284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41" name="Text 36"/>
          <p:cNvSpPr txBox="1"/>
          <p:nvPr/>
        </p:nvSpPr>
        <p:spPr>
          <a:xfrm>
            <a:off x="6688836" y="4623705"/>
            <a:ext cx="10561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Open view</a:t>
            </a:r>
            <a:endParaRPr lang="en-US" sz="1250" dirty="0"/>
          </a:p>
        </p:txBody>
      </p:sp>
      <p:sp>
        <p:nvSpPr>
          <p:cNvPr id="42" name="Text 37"/>
          <p:cNvSpPr txBox="1"/>
          <p:nvPr/>
        </p:nvSpPr>
        <p:spPr>
          <a:xfrm>
            <a:off x="6368796" y="4998609"/>
            <a:ext cx="1330452" cy="1201023"/>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Straight into the referenced map.</a:t>
            </a:r>
            <a:endParaRPr lang="en-US" sz="1050" dirty="0"/>
          </a:p>
        </p:txBody>
      </p:sp>
      <p:sp>
        <p:nvSpPr>
          <p:cNvPr id="43" name="Shape 38"/>
          <p:cNvSpPr/>
          <p:nvPr/>
        </p:nvSpPr>
        <p:spPr>
          <a:xfrm>
            <a:off x="8065008" y="4495689"/>
            <a:ext cx="1696212" cy="1795383"/>
          </a:xfrm>
          <a:prstGeom prst="roundRect">
            <a:avLst>
              <a:gd name="adj" fmla="val 3235"/>
            </a:avLst>
          </a:prstGeom>
          <a:solidFill>
            <a:srgbClr val="181C25"/>
          </a:solidFill>
          <a:ln w="9525">
            <a:solidFill>
              <a:srgbClr val="2A3140"/>
            </a:solidFill>
            <a:prstDash val="solid"/>
          </a:ln>
        </p:spPr>
      </p:sp>
      <p:sp>
        <p:nvSpPr>
          <p:cNvPr id="44" name="Shape 39"/>
          <p:cNvSpPr/>
          <p:nvPr/>
        </p:nvSpPr>
        <p:spPr>
          <a:xfrm>
            <a:off x="8202168" y="4632849"/>
            <a:ext cx="274320" cy="274320"/>
          </a:xfrm>
          <a:prstGeom prst="ellipse">
            <a:avLst/>
          </a:prstGeom>
          <a:solidFill>
            <a:srgbClr val="E05555"/>
          </a:solidFill>
          <a:ln w="12700">
            <a:solidFill>
              <a:srgbClr val="FFFFFF"/>
            </a:solidFill>
            <a:prstDash val="solid"/>
          </a:ln>
        </p:spPr>
      </p:sp>
      <p:sp>
        <p:nvSpPr>
          <p:cNvPr id="45" name="Text 40"/>
          <p:cNvSpPr txBox="1"/>
          <p:nvPr/>
        </p:nvSpPr>
        <p:spPr>
          <a:xfrm>
            <a:off x="8202168" y="463284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46" name="Text 41"/>
          <p:cNvSpPr txBox="1"/>
          <p:nvPr/>
        </p:nvSpPr>
        <p:spPr>
          <a:xfrm>
            <a:off x="8567928" y="4623705"/>
            <a:ext cx="10561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Cluster: IDX1</a:t>
            </a:r>
            <a:endParaRPr lang="en-US" sz="1250" dirty="0"/>
          </a:p>
        </p:txBody>
      </p:sp>
      <p:sp>
        <p:nvSpPr>
          <p:cNvPr id="47" name="Text 42"/>
          <p:cNvSpPr txBox="1"/>
          <p:nvPr/>
        </p:nvSpPr>
        <p:spPr>
          <a:xfrm>
            <a:off x="8247888" y="4998609"/>
            <a:ext cx="1330452" cy="1201023"/>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red node inside: the cluster itself.</a:t>
            </a:r>
            <a:endParaRPr lang="en-US" sz="1050" dirty="0"/>
          </a:p>
        </p:txBody>
      </p:sp>
      <p:sp>
        <p:nvSpPr>
          <p:cNvPr id="48" name="Shape 43"/>
          <p:cNvSpPr/>
          <p:nvPr/>
        </p:nvSpPr>
        <p:spPr>
          <a:xfrm>
            <a:off x="9944100" y="4495689"/>
            <a:ext cx="1696212" cy="1795383"/>
          </a:xfrm>
          <a:prstGeom prst="roundRect">
            <a:avLst>
              <a:gd name="adj" fmla="val 3235"/>
            </a:avLst>
          </a:prstGeom>
          <a:solidFill>
            <a:srgbClr val="181C25"/>
          </a:solidFill>
          <a:ln w="9525">
            <a:solidFill>
              <a:srgbClr val="2A3140"/>
            </a:solidFill>
            <a:prstDash val="solid"/>
          </a:ln>
        </p:spPr>
      </p:sp>
      <p:sp>
        <p:nvSpPr>
          <p:cNvPr id="49" name="Shape 44"/>
          <p:cNvSpPr/>
          <p:nvPr/>
        </p:nvSpPr>
        <p:spPr>
          <a:xfrm>
            <a:off x="10081260" y="4632849"/>
            <a:ext cx="274320" cy="274320"/>
          </a:xfrm>
          <a:prstGeom prst="ellipse">
            <a:avLst/>
          </a:prstGeom>
          <a:solidFill>
            <a:srgbClr val="2FB8B0"/>
          </a:solidFill>
          <a:ln w="12700">
            <a:solidFill>
              <a:srgbClr val="FFFFFF"/>
            </a:solidFill>
            <a:prstDash val="solid"/>
          </a:ln>
        </p:spPr>
      </p:sp>
      <p:sp>
        <p:nvSpPr>
          <p:cNvPr id="50" name="Text 45"/>
          <p:cNvSpPr txBox="1"/>
          <p:nvPr/>
        </p:nvSpPr>
        <p:spPr>
          <a:xfrm>
            <a:off x="10081260" y="463284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51" name="Text 46"/>
          <p:cNvSpPr txBox="1"/>
          <p:nvPr/>
        </p:nvSpPr>
        <p:spPr>
          <a:xfrm>
            <a:off x="10447020" y="4623705"/>
            <a:ext cx="1056132"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Peers and sites</a:t>
            </a:r>
            <a:endParaRPr lang="en-US" sz="1250" dirty="0"/>
          </a:p>
        </p:txBody>
      </p:sp>
      <p:sp>
        <p:nvSpPr>
          <p:cNvPr id="52" name="Text 47"/>
          <p:cNvSpPr txBox="1"/>
          <p:nvPr/>
        </p:nvSpPr>
        <p:spPr>
          <a:xfrm>
            <a:off x="10126980" y="4998609"/>
            <a:ext cx="1330452" cy="1201023"/>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All healthy, with CPU and memory sparklines.</a:t>
            </a:r>
            <a:endParaRPr lang="en-US" sz="10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IN PRODUCTION</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View status — the reason, in plain words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624136" cy="4892040"/>
          </a:xfrm>
          <a:prstGeom prst="roundRect">
            <a:avLst>
              <a:gd name="adj" fmla="val 989"/>
            </a:avLst>
          </a:prstGeom>
          <a:solidFill>
            <a:srgbClr val="1F242F"/>
          </a:solidFill>
          <a:ln w="9525">
            <a:solidFill>
              <a:srgbClr val="2A3140"/>
            </a:solidFill>
            <a:prstDash val="solid"/>
          </a:ln>
        </p:spPr>
      </p:sp>
      <p:pic>
        <p:nvPicPr>
          <p:cNvPr id="8" name="Image 0" descr="/private/tmp/claude-501/-Users-guilhem-DocsOffsync-trackme-limited-trackme-app--claude-worktrees-epic-gagarin-82d13a/9ec03285-0a2f-45a5-b2f6-367d48201f3e/scratchpad/deck_topo/img/e06_entity_status.jpg">    </p:cNvPr>
          <p:cNvPicPr>
            <a:picLocks noChangeAspect="1"/>
          </p:cNvPicPr>
          <p:nvPr/>
        </p:nvPicPr>
        <p:blipFill>
          <a:blip r:embed="rId1"/>
          <a:stretch>
            <a:fillRect/>
          </a:stretch>
        </p:blipFill>
        <p:spPr>
          <a:xfrm>
            <a:off x="612648" y="1435608"/>
            <a:ext cx="4496120" cy="4764024"/>
          </a:xfrm>
          <a:prstGeom prst="rect">
            <a:avLst/>
          </a:prstGeom>
        </p:spPr>
      </p:pic>
      <p:sp>
        <p:nvSpPr>
          <p:cNvPr id="9" name="Shape 5"/>
          <p:cNvSpPr/>
          <p:nvPr/>
        </p:nvSpPr>
        <p:spPr>
          <a:xfrm>
            <a:off x="4836725" y="3204058"/>
            <a:ext cx="274320" cy="274320"/>
          </a:xfrm>
          <a:prstGeom prst="ellipse">
            <a:avLst/>
          </a:prstGeom>
          <a:solidFill>
            <a:srgbClr val="5B8DEF"/>
          </a:solidFill>
          <a:ln w="12700">
            <a:solidFill>
              <a:srgbClr val="FFFFFF"/>
            </a:solidFill>
            <a:prstDash val="solid"/>
          </a:ln>
        </p:spPr>
      </p:sp>
      <p:sp>
        <p:nvSpPr>
          <p:cNvPr id="10" name="Text 6"/>
          <p:cNvSpPr txBox="1"/>
          <p:nvPr/>
        </p:nvSpPr>
        <p:spPr>
          <a:xfrm>
            <a:off x="4836725" y="320405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Shape 7"/>
          <p:cNvSpPr/>
          <p:nvPr/>
        </p:nvSpPr>
        <p:spPr>
          <a:xfrm>
            <a:off x="4836725" y="3975829"/>
            <a:ext cx="274320" cy="274320"/>
          </a:xfrm>
          <a:prstGeom prst="ellipse">
            <a:avLst/>
          </a:prstGeom>
          <a:solidFill>
            <a:srgbClr val="E0A040"/>
          </a:solidFill>
          <a:ln w="12700">
            <a:solidFill>
              <a:srgbClr val="FFFFFF"/>
            </a:solidFill>
            <a:prstDash val="solid"/>
          </a:ln>
        </p:spPr>
      </p:sp>
      <p:sp>
        <p:nvSpPr>
          <p:cNvPr id="12" name="Text 8"/>
          <p:cNvSpPr txBox="1"/>
          <p:nvPr/>
        </p:nvSpPr>
        <p:spPr>
          <a:xfrm>
            <a:off x="4836725" y="397582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3" name="Shape 9"/>
          <p:cNvSpPr/>
          <p:nvPr/>
        </p:nvSpPr>
        <p:spPr>
          <a:xfrm>
            <a:off x="3915020" y="2627611"/>
            <a:ext cx="274320" cy="274320"/>
          </a:xfrm>
          <a:prstGeom prst="ellipse">
            <a:avLst/>
          </a:prstGeom>
          <a:solidFill>
            <a:srgbClr val="3DBE7A"/>
          </a:solidFill>
          <a:ln w="12700">
            <a:solidFill>
              <a:srgbClr val="FFFFFF"/>
            </a:solidFill>
            <a:prstDash val="solid"/>
          </a:ln>
        </p:spPr>
      </p:sp>
      <p:sp>
        <p:nvSpPr>
          <p:cNvPr id="14" name="Text 10"/>
          <p:cNvSpPr txBox="1"/>
          <p:nvPr/>
        </p:nvSpPr>
        <p:spPr>
          <a:xfrm>
            <a:off x="3915020" y="262761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5" name="Shape 11"/>
          <p:cNvSpPr/>
          <p:nvPr/>
        </p:nvSpPr>
        <p:spPr>
          <a:xfrm>
            <a:off x="2498742" y="4695197"/>
            <a:ext cx="274320" cy="274320"/>
          </a:xfrm>
          <a:prstGeom prst="ellipse">
            <a:avLst/>
          </a:prstGeom>
          <a:solidFill>
            <a:srgbClr val="9A78F5"/>
          </a:solidFill>
          <a:ln w="12700">
            <a:solidFill>
              <a:srgbClr val="FFFFFF"/>
            </a:solidFill>
            <a:prstDash val="solid"/>
          </a:ln>
        </p:spPr>
      </p:sp>
      <p:sp>
        <p:nvSpPr>
          <p:cNvPr id="16" name="Text 12"/>
          <p:cNvSpPr txBox="1"/>
          <p:nvPr/>
        </p:nvSpPr>
        <p:spPr>
          <a:xfrm>
            <a:off x="2498742" y="469519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Shape 13"/>
          <p:cNvSpPr/>
          <p:nvPr/>
        </p:nvSpPr>
        <p:spPr>
          <a:xfrm>
            <a:off x="5492816" y="1426464"/>
            <a:ext cx="274320" cy="274320"/>
          </a:xfrm>
          <a:prstGeom prst="ellipse">
            <a:avLst/>
          </a:prstGeom>
          <a:solidFill>
            <a:srgbClr val="5B8DEF"/>
          </a:solidFill>
          <a:ln w="12700">
            <a:solidFill>
              <a:srgbClr val="FFFFFF"/>
            </a:solidFill>
            <a:prstDash val="solid"/>
          </a:ln>
        </p:spPr>
      </p:sp>
      <p:sp>
        <p:nvSpPr>
          <p:cNvPr id="18" name="Text 14"/>
          <p:cNvSpPr txBox="1"/>
          <p:nvPr/>
        </p:nvSpPr>
        <p:spPr>
          <a:xfrm>
            <a:off x="5492816"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5876864" y="1417320"/>
            <a:ext cx="576344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Status message</a:t>
            </a:r>
            <a:endParaRPr lang="en-US" sz="1250" dirty="0"/>
          </a:p>
        </p:txBody>
      </p:sp>
      <p:sp>
        <p:nvSpPr>
          <p:cNvPr id="20" name="Text 16"/>
          <p:cNvSpPr txBox="1"/>
          <p:nvPr/>
        </p:nvSpPr>
        <p:spPr>
          <a:xfrm>
            <a:off x="5876864" y="1709928"/>
            <a:ext cx="576344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Some peers are down or the cluster is not ready: replication factor and search factor not met.</a:t>
            </a:r>
            <a:endParaRPr lang="en-US" sz="1050" dirty="0"/>
          </a:p>
        </p:txBody>
      </p:sp>
      <p:sp>
        <p:nvSpPr>
          <p:cNvPr id="21" name="Shape 17"/>
          <p:cNvSpPr/>
          <p:nvPr/>
        </p:nvSpPr>
        <p:spPr>
          <a:xfrm>
            <a:off x="5492816" y="2295144"/>
            <a:ext cx="274320" cy="274320"/>
          </a:xfrm>
          <a:prstGeom prst="ellipse">
            <a:avLst/>
          </a:prstGeom>
          <a:solidFill>
            <a:srgbClr val="E0A040"/>
          </a:solidFill>
          <a:ln w="12700">
            <a:solidFill>
              <a:srgbClr val="FFFFFF"/>
            </a:solidFill>
            <a:prstDash val="solid"/>
          </a:ln>
        </p:spPr>
      </p:sp>
      <p:sp>
        <p:nvSpPr>
          <p:cNvPr id="22" name="Text 18"/>
          <p:cNvSpPr txBox="1"/>
          <p:nvPr/>
        </p:nvSpPr>
        <p:spPr>
          <a:xfrm>
            <a:off x="5492816"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3" name="Text 19"/>
          <p:cNvSpPr txBox="1"/>
          <p:nvPr/>
        </p:nvSpPr>
        <p:spPr>
          <a:xfrm>
            <a:off x="5876864" y="2286000"/>
            <a:ext cx="576344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Impact score breakdown</a:t>
            </a:r>
            <a:endParaRPr lang="en-US" sz="1250" dirty="0"/>
          </a:p>
        </p:txBody>
      </p:sp>
      <p:sp>
        <p:nvSpPr>
          <p:cNvPr id="24" name="Text 20"/>
          <p:cNvSpPr txBox="1"/>
          <p:nvPr/>
        </p:nvSpPr>
        <p:spPr>
          <a:xfrm>
            <a:off x="5876864" y="2578608"/>
            <a:ext cx="576344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Status conditions not met: +100 — red.</a:t>
            </a:r>
            <a:endParaRPr lang="en-US" sz="1050" dirty="0"/>
          </a:p>
        </p:txBody>
      </p:sp>
      <p:sp>
        <p:nvSpPr>
          <p:cNvPr id="25" name="Shape 21"/>
          <p:cNvSpPr/>
          <p:nvPr/>
        </p:nvSpPr>
        <p:spPr>
          <a:xfrm>
            <a:off x="5492816" y="2980944"/>
            <a:ext cx="274320" cy="274320"/>
          </a:xfrm>
          <a:prstGeom prst="ellipse">
            <a:avLst/>
          </a:prstGeom>
          <a:solidFill>
            <a:srgbClr val="3DBE7A"/>
          </a:solidFill>
          <a:ln w="12700">
            <a:solidFill>
              <a:srgbClr val="FFFFFF"/>
            </a:solidFill>
            <a:prstDash val="solid"/>
          </a:ln>
        </p:spPr>
      </p:sp>
      <p:sp>
        <p:nvSpPr>
          <p:cNvPr id="26" name="Text 22"/>
          <p:cNvSpPr txBox="1"/>
          <p:nvPr/>
        </p:nvSpPr>
        <p:spPr>
          <a:xfrm>
            <a:off x="5492816" y="2980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7" name="Text 23"/>
          <p:cNvSpPr txBox="1"/>
          <p:nvPr/>
        </p:nvSpPr>
        <p:spPr>
          <a:xfrm>
            <a:off x="5876864" y="2971800"/>
            <a:ext cx="576344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Raw JSON</a:t>
            </a:r>
            <a:endParaRPr lang="en-US" sz="1250" dirty="0"/>
          </a:p>
        </p:txBody>
      </p:sp>
      <p:sp>
        <p:nvSpPr>
          <p:cNvPr id="28" name="Text 24"/>
          <p:cNvSpPr txBox="1"/>
          <p:nvPr/>
        </p:nvSpPr>
        <p:spPr>
          <a:xfrm>
            <a:off x="5876864" y="3264408"/>
            <a:ext cx="576344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structured status behind the view.</a:t>
            </a:r>
            <a:endParaRPr lang="en-US" sz="1050" dirty="0"/>
          </a:p>
        </p:txBody>
      </p:sp>
      <p:sp>
        <p:nvSpPr>
          <p:cNvPr id="29" name="Shape 25"/>
          <p:cNvSpPr/>
          <p:nvPr/>
        </p:nvSpPr>
        <p:spPr>
          <a:xfrm>
            <a:off x="5492816" y="3666744"/>
            <a:ext cx="274320" cy="274320"/>
          </a:xfrm>
          <a:prstGeom prst="ellipse">
            <a:avLst/>
          </a:prstGeom>
          <a:solidFill>
            <a:srgbClr val="9A78F5"/>
          </a:solidFill>
          <a:ln w="12700">
            <a:solidFill>
              <a:srgbClr val="FFFFFF"/>
            </a:solidFill>
            <a:prstDash val="solid"/>
          </a:ln>
        </p:spPr>
      </p:sp>
      <p:sp>
        <p:nvSpPr>
          <p:cNvPr id="30" name="Text 26"/>
          <p:cNvSpPr txBox="1"/>
          <p:nvPr/>
        </p:nvSpPr>
        <p:spPr>
          <a:xfrm>
            <a:off x="5492816" y="3666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1" name="Text 27"/>
          <p:cNvSpPr txBox="1"/>
          <p:nvPr/>
        </p:nvSpPr>
        <p:spPr>
          <a:xfrm>
            <a:off x="5876864" y="3657600"/>
            <a:ext cx="576344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Additional details</a:t>
            </a:r>
            <a:endParaRPr lang="en-US" sz="1250" dirty="0"/>
          </a:p>
        </p:txBody>
      </p:sp>
      <p:sp>
        <p:nvSpPr>
          <p:cNvPr id="32" name="Text 28"/>
          <p:cNvSpPr txBox="1"/>
          <p:nvPr/>
        </p:nvSpPr>
        <p:spPr>
          <a:xfrm>
            <a:off x="5876864" y="3950208"/>
            <a:ext cx="576344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Cluster status, configuration and peers summaries — the evidence.</a:t>
            </a:r>
            <a:endParaRPr lang="en-US" sz="1050" dirty="0"/>
          </a:p>
        </p:txBody>
      </p:sp>
      <p:sp>
        <p:nvSpPr>
          <p:cNvPr id="33" name="Shape 29"/>
          <p:cNvSpPr/>
          <p:nvPr/>
        </p:nvSpPr>
        <p:spPr>
          <a:xfrm>
            <a:off x="5492816" y="4572000"/>
            <a:ext cx="6147496" cy="1645920"/>
          </a:xfrm>
          <a:prstGeom prst="roundRect">
            <a:avLst>
              <a:gd name="adj" fmla="val 4444"/>
            </a:avLst>
          </a:prstGeom>
          <a:solidFill>
            <a:srgbClr val="1F242F"/>
          </a:solidFill>
          <a:ln w="9525">
            <a:solidFill>
              <a:srgbClr val="2A3140"/>
            </a:solidFill>
            <a:prstDash val="solid"/>
          </a:ln>
        </p:spPr>
      </p:sp>
      <p:sp>
        <p:nvSpPr>
          <p:cNvPr id="34" name="Text 30"/>
          <p:cNvSpPr txBox="1"/>
          <p:nvPr/>
        </p:nvSpPr>
        <p:spPr>
          <a:xfrm>
            <a:off x="5675696" y="4709160"/>
            <a:ext cx="5781736"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Three clicks</a:t>
            </a:r>
            <a:endParaRPr lang="en-US" sz="1150" dirty="0"/>
          </a:p>
        </p:txBody>
      </p:sp>
      <p:sp>
        <p:nvSpPr>
          <p:cNvPr id="35" name="Text 31"/>
          <p:cNvSpPr txBox="1"/>
          <p:nvPr/>
        </p:nvSpPr>
        <p:spPr>
          <a:xfrm>
            <a:off x="5675696" y="5029200"/>
            <a:ext cx="5781736" cy="107899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From the top view of the platform to the exact reason: view node, cluster, View status.</a:t>
            </a:r>
            <a:endParaRPr lang="en-US" sz="10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RECAP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Where we are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Topology Studio</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17320"/>
            <a:ext cx="11091672" cy="2331720"/>
          </a:xfrm>
          <a:prstGeom prst="roundRect">
            <a:avLst>
              <a:gd name="adj" fmla="val 3137"/>
            </a:avLst>
          </a:prstGeom>
          <a:solidFill>
            <a:srgbClr val="181C25"/>
          </a:solidFill>
          <a:ln w="9525">
            <a:solidFill>
              <a:srgbClr val="2A3140"/>
            </a:solidFill>
            <a:prstDash val="solid"/>
          </a:ln>
        </p:spPr>
      </p:sp>
      <p:sp>
        <p:nvSpPr>
          <p:cNvPr id="8" name="Text 5"/>
          <p:cNvSpPr txBox="1"/>
          <p:nvPr/>
        </p:nvSpPr>
        <p:spPr>
          <a:xfrm>
            <a:off x="777240" y="1554480"/>
            <a:ext cx="4572000" cy="274320"/>
          </a:xfrm>
          <a:prstGeom prst="rect">
            <a:avLst/>
          </a:prstGeom>
          <a:noFill/>
          <a:ln/>
        </p:spPr>
        <p:txBody>
          <a:bodyPr wrap="square" lIns="0" tIns="0" rIns="0" bIns="0" rtlCol="0" anchor="t"/>
          <a:lstStyle/>
          <a:p>
            <a:pPr indent="0" marL="0">
              <a:buNone/>
            </a:pPr>
            <a:r>
              <a:rPr lang="en-US" sz="1200" b="1" dirty="0">
                <a:solidFill>
                  <a:srgbClr val="8B6CF6"/>
                </a:solidFill>
                <a:latin typeface="Calibri" pitchFamily="34" charset="0"/>
                <a:ea typeface="Calibri" pitchFamily="34" charset="-122"/>
                <a:cs typeface="Calibri" pitchFamily="34" charset="-120"/>
              </a:rPr>
              <a:t>In four parts</a:t>
            </a:r>
            <a:endParaRPr lang="en-US" sz="1200" dirty="0"/>
          </a:p>
        </p:txBody>
      </p:sp>
      <p:sp>
        <p:nvSpPr>
          <p:cNvPr id="9" name="Shape 6"/>
          <p:cNvSpPr/>
          <p:nvPr/>
        </p:nvSpPr>
        <p:spPr>
          <a:xfrm>
            <a:off x="777240" y="2011680"/>
            <a:ext cx="146304" cy="146304"/>
          </a:xfrm>
          <a:prstGeom prst="ellipse">
            <a:avLst/>
          </a:prstGeom>
          <a:solidFill>
            <a:srgbClr val="5B8DEF"/>
          </a:solidFill>
          <a:ln w="12700">
            <a:solidFill>
              <a:srgbClr val="5B8DEF"/>
            </a:solidFill>
            <a:prstDash val="solid"/>
          </a:ln>
        </p:spPr>
      </p:sp>
      <p:sp>
        <p:nvSpPr>
          <p:cNvPr id="10" name="Text 7"/>
          <p:cNvSpPr txBox="1"/>
          <p:nvPr/>
        </p:nvSpPr>
        <p:spPr>
          <a:xfrm>
            <a:off x="10332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Generated</a:t>
            </a:r>
            <a:endParaRPr lang="en-US" sz="1400" dirty="0"/>
          </a:p>
        </p:txBody>
      </p:sp>
      <p:sp>
        <p:nvSpPr>
          <p:cNvPr id="11" name="Text 8"/>
          <p:cNvSpPr txBox="1"/>
          <p:nvPr/>
        </p:nvSpPr>
        <p:spPr>
          <a:xfrm>
            <a:off x="7772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 map of a tenant from Tenant Home — per index, then per tag, narrowed to high and critical, saved as a view</a:t>
            </a:r>
            <a:endParaRPr lang="en-US" sz="1100" dirty="0"/>
          </a:p>
        </p:txBody>
      </p:sp>
      <p:sp>
        <p:nvSpPr>
          <p:cNvPr id="12" name="Shape 9"/>
          <p:cNvSpPr/>
          <p:nvPr/>
        </p:nvSpPr>
        <p:spPr>
          <a:xfrm>
            <a:off x="3520440" y="2011680"/>
            <a:ext cx="146304" cy="146304"/>
          </a:xfrm>
          <a:prstGeom prst="ellipse">
            <a:avLst/>
          </a:prstGeom>
          <a:solidFill>
            <a:srgbClr val="3DBE7A"/>
          </a:solidFill>
          <a:ln w="12700">
            <a:solidFill>
              <a:srgbClr val="3DBE7A"/>
            </a:solidFill>
            <a:prstDash val="solid"/>
          </a:ln>
        </p:spPr>
      </p:sp>
      <p:sp>
        <p:nvSpPr>
          <p:cNvPr id="13" name="Text 10"/>
          <p:cNvSpPr txBox="1"/>
          <p:nvPr/>
        </p:nvSpPr>
        <p:spPr>
          <a:xfrm>
            <a:off x="37764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Authored</a:t>
            </a:r>
            <a:endParaRPr lang="en-US" sz="1400" dirty="0"/>
          </a:p>
        </p:txBody>
      </p:sp>
      <p:sp>
        <p:nvSpPr>
          <p:cNvPr id="14" name="Text 11"/>
          <p:cNvSpPr txBox="1"/>
          <p:nvPr/>
        </p:nvSpPr>
        <p:spPr>
          <a:xfrm>
            <a:off x="35204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Web Monitor from an empty canvas: a root aggregate, two children by label, members drawn with KPIs and sparklines</a:t>
            </a:r>
            <a:endParaRPr lang="en-US" sz="1100" dirty="0"/>
          </a:p>
        </p:txBody>
      </p:sp>
      <p:sp>
        <p:nvSpPr>
          <p:cNvPr id="15" name="Shape 12"/>
          <p:cNvSpPr/>
          <p:nvPr/>
        </p:nvSpPr>
        <p:spPr>
          <a:xfrm>
            <a:off x="6263640" y="2011680"/>
            <a:ext cx="146304" cy="146304"/>
          </a:xfrm>
          <a:prstGeom prst="ellipse">
            <a:avLst/>
          </a:prstGeom>
          <a:solidFill>
            <a:srgbClr val="E0A040"/>
          </a:solidFill>
          <a:ln w="12700">
            <a:solidFill>
              <a:srgbClr val="E0A040"/>
            </a:solidFill>
            <a:prstDash val="solid"/>
          </a:ln>
        </p:spPr>
      </p:sp>
      <p:sp>
        <p:nvSpPr>
          <p:cNvPr id="16" name="Text 13"/>
          <p:cNvSpPr txBox="1"/>
          <p:nvPr/>
        </p:nvSpPr>
        <p:spPr>
          <a:xfrm>
            <a:off x="65196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Alerted</a:t>
            </a:r>
            <a:endParaRPr lang="en-US" sz="1400" dirty="0"/>
          </a:p>
        </p:txBody>
      </p:sp>
      <p:sp>
        <p:nvSpPr>
          <p:cNvPr id="17" name="Text 14"/>
          <p:cNvSpPr txBox="1"/>
          <p:nvPr/>
        </p:nvSpPr>
        <p:spPr>
          <a:xfrm>
            <a:off x="62636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 Topology Alert on the view: transitions only, the rendered map in the email, runs and events recorded</a:t>
            </a:r>
            <a:endParaRPr lang="en-US" sz="1100" dirty="0"/>
          </a:p>
        </p:txBody>
      </p:sp>
      <p:sp>
        <p:nvSpPr>
          <p:cNvPr id="18" name="Shape 15"/>
          <p:cNvSpPr/>
          <p:nvPr/>
        </p:nvSpPr>
        <p:spPr>
          <a:xfrm>
            <a:off x="9006840" y="2011680"/>
            <a:ext cx="146304" cy="146304"/>
          </a:xfrm>
          <a:prstGeom prst="ellipse">
            <a:avLst/>
          </a:prstGeom>
          <a:solidFill>
            <a:srgbClr val="9A78F5"/>
          </a:solidFill>
          <a:ln w="12700">
            <a:solidFill>
              <a:srgbClr val="9A78F5"/>
            </a:solidFill>
            <a:prstDash val="solid"/>
          </a:ln>
        </p:spPr>
      </p:sp>
      <p:sp>
        <p:nvSpPr>
          <p:cNvPr id="19" name="Text 16"/>
          <p:cNvSpPr txBox="1"/>
          <p:nvPr/>
        </p:nvSpPr>
        <p:spPr>
          <a:xfrm>
            <a:off x="92628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Built with AI</a:t>
            </a:r>
            <a:endParaRPr lang="en-US" sz="1400" dirty="0"/>
          </a:p>
        </p:txBody>
      </p:sp>
      <p:sp>
        <p:nvSpPr>
          <p:cNvPr id="20" name="Text 17"/>
          <p:cNvSpPr txBox="1"/>
          <p:nvPr/>
        </p:nvSpPr>
        <p:spPr>
          <a:xfrm>
            <a:off x="90068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SecOps Feeds from one prompt, refined in plain words, arranged left to right, created as a view</a:t>
            </a:r>
            <a:endParaRPr lang="en-US" sz="1100" dirty="0"/>
          </a:p>
        </p:txBody>
      </p:sp>
      <p:sp>
        <p:nvSpPr>
          <p:cNvPr id="21" name="Text 18"/>
          <p:cNvSpPr txBox="1"/>
          <p:nvPr/>
        </p:nvSpPr>
        <p:spPr>
          <a:xfrm>
            <a:off x="548640" y="3977640"/>
            <a:ext cx="7315200" cy="274320"/>
          </a:xfrm>
          <a:prstGeom prst="rect">
            <a:avLst/>
          </a:prstGeom>
          <a:noFill/>
          <a:ln/>
        </p:spPr>
        <p:txBody>
          <a:bodyPr wrap="square" lIns="0" tIns="0" rIns="0" bIns="0" rtlCol="0" anchor="t"/>
          <a:lstStyle/>
          <a:p>
            <a:pPr indent="0" marL="0">
              <a:buNone/>
            </a:pPr>
            <a:r>
              <a:rPr lang="en-US" sz="1200" b="1" dirty="0">
                <a:solidFill>
                  <a:srgbClr val="8B6CF6"/>
                </a:solidFill>
                <a:latin typeface="Calibri" pitchFamily="34" charset="0"/>
                <a:ea typeface="Calibri" pitchFamily="34" charset="-122"/>
                <a:cs typeface="Calibri" pitchFamily="34" charset="-120"/>
              </a:rPr>
              <a:t>What made it work</a:t>
            </a:r>
            <a:endParaRPr lang="en-US" sz="1200" dirty="0"/>
          </a:p>
        </p:txBody>
      </p:sp>
      <p:sp>
        <p:nvSpPr>
          <p:cNvPr id="22" name="Shape 19"/>
          <p:cNvSpPr/>
          <p:nvPr/>
        </p:nvSpPr>
        <p:spPr>
          <a:xfrm>
            <a:off x="548640" y="4343400"/>
            <a:ext cx="3593592" cy="1691640"/>
          </a:xfrm>
          <a:prstGeom prst="roundRect">
            <a:avLst>
              <a:gd name="adj" fmla="val 4324"/>
            </a:avLst>
          </a:prstGeom>
          <a:solidFill>
            <a:srgbClr val="1C2A48"/>
          </a:solidFill>
          <a:ln w="12700">
            <a:solidFill>
              <a:srgbClr val="5B8DEF"/>
            </a:solidFill>
            <a:prstDash val="solid"/>
          </a:ln>
        </p:spPr>
      </p:sp>
      <p:sp>
        <p:nvSpPr>
          <p:cNvPr id="23" name="Text 20"/>
          <p:cNvSpPr txBox="1"/>
          <p:nvPr/>
        </p:nvSpPr>
        <p:spPr>
          <a:xfrm>
            <a:off x="731520" y="4453128"/>
            <a:ext cx="3227832" cy="320040"/>
          </a:xfrm>
          <a:prstGeom prst="rect">
            <a:avLst/>
          </a:prstGeom>
          <a:noFill/>
          <a:ln/>
        </p:spPr>
        <p:txBody>
          <a:bodyPr wrap="square" lIns="0" tIns="0" rIns="0" bIns="0" rtlCol="0" anchor="ctr"/>
          <a:lstStyle/>
          <a:p>
            <a:pPr indent="0" marL="0">
              <a:buNone/>
            </a:pPr>
            <a:r>
              <a:rPr lang="en-US" sz="1250" b="1" dirty="0">
                <a:solidFill>
                  <a:srgbClr val="5B8DEF"/>
                </a:solidFill>
                <a:latin typeface="Calibri" pitchFamily="34" charset="0"/>
                <a:ea typeface="Calibri" pitchFamily="34" charset="-122"/>
                <a:cs typeface="Calibri" pitchFamily="34" charset="-120"/>
              </a:rPr>
              <a:t>Made of real entities</a:t>
            </a:r>
            <a:endParaRPr lang="en-US" sz="1250" dirty="0"/>
          </a:p>
        </p:txBody>
      </p:sp>
      <p:sp>
        <p:nvSpPr>
          <p:cNvPr id="24" name="Text 21"/>
          <p:cNvSpPr txBox="1"/>
          <p:nvPr/>
        </p:nvSpPr>
        <p:spPr>
          <a:xfrm>
            <a:off x="73152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Every node is a TrackMe entity, aggregate or view — the map cannot drift from what is monitored, and it colours itself.</a:t>
            </a:r>
            <a:endParaRPr lang="en-US" sz="1100" dirty="0"/>
          </a:p>
        </p:txBody>
      </p:sp>
      <p:sp>
        <p:nvSpPr>
          <p:cNvPr id="25" name="Shape 22"/>
          <p:cNvSpPr/>
          <p:nvPr/>
        </p:nvSpPr>
        <p:spPr>
          <a:xfrm>
            <a:off x="4297680" y="4343400"/>
            <a:ext cx="3593592" cy="1691640"/>
          </a:xfrm>
          <a:prstGeom prst="roundRect">
            <a:avLst>
              <a:gd name="adj" fmla="val 4324"/>
            </a:avLst>
          </a:prstGeom>
          <a:solidFill>
            <a:srgbClr val="16302A"/>
          </a:solidFill>
          <a:ln w="12700">
            <a:solidFill>
              <a:srgbClr val="3DBE7A"/>
            </a:solidFill>
            <a:prstDash val="solid"/>
          </a:ln>
        </p:spPr>
      </p:sp>
      <p:sp>
        <p:nvSpPr>
          <p:cNvPr id="26" name="Text 23"/>
          <p:cNvSpPr txBox="1"/>
          <p:nvPr/>
        </p:nvSpPr>
        <p:spPr>
          <a:xfrm>
            <a:off x="4480560" y="4453128"/>
            <a:ext cx="3227832" cy="320040"/>
          </a:xfrm>
          <a:prstGeom prst="rect">
            <a:avLst/>
          </a:prstGeom>
          <a:noFill/>
          <a:ln/>
        </p:spPr>
        <p:txBody>
          <a:bodyPr wrap="square" lIns="0" tIns="0" rIns="0" bIns="0" rtlCol="0" anchor="ctr"/>
          <a:lstStyle/>
          <a:p>
            <a:pPr indent="0" marL="0">
              <a:buNone/>
            </a:pPr>
            <a:r>
              <a:rPr lang="en-US" sz="1250" b="1" dirty="0">
                <a:solidFill>
                  <a:srgbClr val="3DBE7A"/>
                </a:solidFill>
                <a:latin typeface="Calibri" pitchFamily="34" charset="0"/>
                <a:ea typeface="Calibri" pitchFamily="34" charset="-122"/>
                <a:cs typeface="Calibri" pitchFamily="34" charset="-120"/>
              </a:rPr>
              <a:t>Membership that follows</a:t>
            </a:r>
            <a:endParaRPr lang="en-US" sz="1250" dirty="0"/>
          </a:p>
        </p:txBody>
      </p:sp>
      <p:sp>
        <p:nvSpPr>
          <p:cNvPr id="27" name="Text 24"/>
          <p:cNvSpPr txBox="1"/>
          <p:nvPr/>
        </p:nvSpPr>
        <p:spPr>
          <a:xfrm>
            <a:off x="448056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Aggregates are filters, not lists: new matching entities join, retired ones leave, and members draw themselves.</a:t>
            </a:r>
            <a:endParaRPr lang="en-US" sz="1100" dirty="0"/>
          </a:p>
        </p:txBody>
      </p:sp>
      <p:sp>
        <p:nvSpPr>
          <p:cNvPr id="28" name="Shape 25"/>
          <p:cNvSpPr/>
          <p:nvPr/>
        </p:nvSpPr>
        <p:spPr>
          <a:xfrm>
            <a:off x="8046720" y="4343400"/>
            <a:ext cx="3593592" cy="1691640"/>
          </a:xfrm>
          <a:prstGeom prst="roundRect">
            <a:avLst>
              <a:gd name="adj" fmla="val 4324"/>
            </a:avLst>
          </a:prstGeom>
          <a:solidFill>
            <a:srgbClr val="3A2C16"/>
          </a:solidFill>
          <a:ln w="12700">
            <a:solidFill>
              <a:srgbClr val="E0A040"/>
            </a:solidFill>
            <a:prstDash val="solid"/>
          </a:ln>
        </p:spPr>
      </p:sp>
      <p:sp>
        <p:nvSpPr>
          <p:cNvPr id="29" name="Text 26"/>
          <p:cNvSpPr txBox="1"/>
          <p:nvPr/>
        </p:nvSpPr>
        <p:spPr>
          <a:xfrm>
            <a:off x="8229600" y="4453128"/>
            <a:ext cx="3227832" cy="320040"/>
          </a:xfrm>
          <a:prstGeom prst="rect">
            <a:avLst/>
          </a:prstGeom>
          <a:noFill/>
          <a:ln/>
        </p:spPr>
        <p:txBody>
          <a:bodyPr wrap="square" lIns="0" tIns="0" rIns="0" bIns="0" rtlCol="0" anchor="ctr"/>
          <a:lstStyle/>
          <a:p>
            <a:pPr indent="0" marL="0">
              <a:buNone/>
            </a:pPr>
            <a:r>
              <a:rPr lang="en-US" sz="1250" b="1" dirty="0">
                <a:solidFill>
                  <a:srgbClr val="E0A040"/>
                </a:solidFill>
                <a:latin typeface="Calibri" pitchFamily="34" charset="0"/>
                <a:ea typeface="Calibri" pitchFamily="34" charset="-122"/>
                <a:cs typeface="Calibri" pitchFamily="34" charset="-120"/>
              </a:rPr>
              <a:t>Alerts on the service</a:t>
            </a:r>
            <a:endParaRPr lang="en-US" sz="1250" dirty="0"/>
          </a:p>
        </p:txBody>
      </p:sp>
      <p:sp>
        <p:nvSpPr>
          <p:cNvPr id="30" name="Text 27"/>
          <p:cNvSpPr txBox="1"/>
          <p:nvPr/>
        </p:nvSpPr>
        <p:spPr>
          <a:xfrm>
            <a:off x="822960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Transitions only, frozen during maintenance and data gaps, with the map in the email — one signal per service.</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39</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TrackMe Hands-on — Topology Studio</dc:title>
  <dc:subject>PptxGenJS Presentation</dc:subject>
  <dc:creator>TrackMe Limited</dc:creator>
  <cp:lastModifiedBy>TrackMe Limited</cp:lastModifiedBy>
  <cp:revision>1</cp:revision>
  <dcterms:created xsi:type="dcterms:W3CDTF">2026-09-29T16:38:59Z</dcterms:created>
  <dcterms:modified xsi:type="dcterms:W3CDTF">2026-09-29T16:38:59Z</dcterms:modified>
</cp:coreProperties>
</file>