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Hands-on walkthrough of the Splunk UF Fleet tenant, generally available in TrackMe 2.4.22. Everything was captured live on a fleet of twenty universal forwarders named after their site and service, in London, Paris, New York and a development site, on five UF generations from 9.4 to 10.6, managed by a cluster of two Deployment Servers. In four parts: create the tenant, configure it, follow the fleet and its Deployment Servers, and read the findings of agents stopped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Splunk administrator asks the same fleet questions every day: how many agents do I have, on which versions and platforms, which are connected, disconnected or dormant, which agents that must stay connected are not, which are blocked, throttled, failing their destinations or their app deployments, and is each Deployment Server answering its clients at its usual pace. The Splunk UF Fleet tenant answers them with findings raised by built-in policies.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The receivers write a connection line for every sender; the agents forward their own logs; the Deployment Servers write their phonehomes, clients and app events. TrackMe merges the three into one agent directory, reads the connected set every five minutes, and judges the agents, the groups, the fleet and the Deployment Servers. A mass disconnection is one finding on the group, never hundreds.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parts. Setup: the wizard, the Deployment Server API accounts, the scope. Configure: enrichment from a CMDB, groups proposed from the Deployment Servers and the enrichment, expected agents, notifications. The fleet: the agents, one agent up close, the Deployment Servers, the policies. Findings: agents stopped on purpose, a group mass disconnect and an expected agent missing.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one: setup. A Splunk UF Fleet tenant reads one deployment: its local search tier, or another deployment through a TrackMe remote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Virtual Tenants, Actions, Create a tracking tenant, Splunk UF Fleet card. What it does draws the forwarding path with the Deployment Server and the forwarding agents watched. The receiving side, the intermediate forwarders and indexers, has its own tenant type, Splunk S2S.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 and scope. The Deployment Server API accounts are optional: an account on a Deployment Server gives the exact members of each server class group, from its client listing. Its user needs list_deployment_server and rest_properties_get, never an admin role, and its role must search the _ds indexes: Splunk builds the client listing from them, as the account; otherwise the check reads Cannot search the DS indexes. Without one, a server class group counts the clients with an app of the class deployed in the last 60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Advanced options: the agent patterns scope the tenant to the corporate domain, and the excluded receivers leave out two families of test receivers that share the same indexes: set at creation, the first backfill never reads them. The connected window, the dormancy and the removal delays keep their defaults (15 minutes, 7 days, 30 days). The discovery runs the tenant's own rules with your rights over the last day: here twenty universal forwarders on five UF generations, all connected, and what the rules left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Indexes and RBAC, then Review and Done. The owner may use every remote account the tenant reads, the Deployment Server API accounts included; otherwise the wizard names the fix before the save. The first live run starts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two: configure the tenant. Three settings turn a list of agents into a fleet: enrichment, groups, expected agents.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Settings, Enrichment. Up to five lookup tables of up to 500,000 rows, local or through a remote account, carry fields from your own inventory onto each agent. Enrichment applies from the next inventory and never starts a new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Settings, Groups. A group reads a set of agents as one cohort: the Fleet tab counts it, the fleet policies judge it, a policy can be scoped to it, Topology Studio draws it. Here four sites and five roles from the Deployment Server classes, and three environments from the CMDB enrichment. A new group is pending until the next collection; Run now the inventory to see it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expected agents are selected in the Expected agent missing policy: typed host names or GUIDs with wildcards, and lookup tables. Test selection runs as a search with your rights and shows the selected agents by state. Dormancy never closes an expected agent's finding.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Settings, Notifications. One digest per live run, or one threaded email per transition of a Finding group, with the finding chart and key measurements. Every transition is also written as an event to the tenant's notable index.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three: the workspace.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Fleet tab shows every figure once: the agents by state, the last five minutes (sent, phonehomes, receivers), the fleet's management (agents not on the most common version, deployments failing, agents served by no Deployment Server), the last 24 hours, the breakdowns that open the Agents tab filtered, the groups with their membership state and counts, the recently disconnected agents and the Fleet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Agents tab, paged on the server. Each agent with its state, type, version, platform, Deployment Server, groups, the first three enrichment fields and its signals. A signal pill opens its facts and evidence.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agent modal: Overview, Traffic, Connection, Health, Deployment, Identity and Evidence. Its chart reads Splunk's own lines on demand: no per-agent history is written.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Deployment Server is a first-class subject. Load and Per client read together: load up with a stable rhythm means more clients; both up, clients phoning home more often; load down with a stable rhythm, clients that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policy catalogue. Every policy has its severity, its checks to open and to recover, a scope by group, a bank holiday hold and How it is evaluated. Mass disconnect: twenty per cent of a group and at least two agents disconnected together, critical at half; the agents' own findings are held while it is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four: findings. Four agents of the Paris site were stopped on purpose, one of them an expected database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agents of the Paris site stopped together. Mass disconnect opens on each cohort they are a large share of: the Paris site, critical as two thirds of it is down, the web and proxy role, and the fleet at twenty per cent. Each joins the Finding group of its cohort. The agents' own disconnection findings are held, never opened one by one. par-mysql-01 is an expected agent: Expected agent missing opens for it whatever the cohort. A heavy forwarder of the receiving tier was stopped at the same time: one Destination unreachable finding on its port, never one per agent.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finding opens with what happened, its triage and its history. When the agents reconnect, the mass disconnect recovers below ten per cent for two runs; an agent still disconnected then opens its own finding.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a heavy forwarder of the receiving tier was stopped, the agents that send to it failed to reach its port. One Destination unreachable finding opened on the receiver, listing the agents failing, how long and their groups, never one finding per agent. The receiving side of the same stop is in the Splunk S2S walkthrough.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AI Agent from a finding or a Finding group. Scheduled triage is off by default: hourly, up to ten findings per run. In act mode it applies only what the tenant allows, and never changes anything on an agent or a Deployment Server.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we are. A Splunk UF Fleet tenant set up on twenty universal forwarders and a Deployment Server cluster, enriched from a CMDB, grouped by site, role and environment, its critical agents expected; the fleet, the agents and the Deployment Servers followed; a site gone dark read as a mass disconnect per cohort, an expected agent missing, and the AI Agent.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jp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jp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jp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jp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jp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jp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image" Target="../media/image-20-2.jp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Users/guilhem/DocsOffsync/trackme-limited/fwd-docs-work/kit/ufdeck/img/logo.png">    </p:cNvPr>
          <p:cNvPicPr>
            <a:picLocks noChangeAspect="1"/>
          </p:cNvPicPr>
          <p:nvPr/>
        </p:nvPicPr>
        <p:blipFill>
          <a:blip r:embed="rId1"/>
          <a:stretch>
            <a:fillRect/>
          </a:stretch>
        </p:blipFill>
        <p:spPr>
          <a:xfrm>
            <a:off x="685800" y="502920"/>
            <a:ext cx="2331720" cy="1404518"/>
          </a:xfrm>
          <a:prstGeom prst="rect">
            <a:avLst/>
          </a:prstGeom>
        </p:spPr>
      </p:pic>
      <p:sp>
        <p:nvSpPr>
          <p:cNvPr id="3" name="Text 0"/>
          <p:cNvSpPr txBox="1"/>
          <p:nvPr/>
        </p:nvSpPr>
        <p:spPr>
          <a:xfrm>
            <a:off x="822960" y="3108960"/>
            <a:ext cx="9144000" cy="274320"/>
          </a:xfrm>
          <a:prstGeom prst="rect">
            <a:avLst/>
          </a:prstGeom>
          <a:noFill/>
          <a:ln/>
        </p:spPr>
        <p:txBody>
          <a:bodyPr wrap="square" lIns="0" tIns="0" rIns="0" bIns="0" rtlCol="0" anchor="ctr"/>
          <a:lstStyle/>
          <a:p>
            <a:pPr indent="0" marL="0">
              <a:buNone/>
            </a:pPr>
            <a:r>
              <a:rPr lang="en-US" sz="1200" b="1" spc="300" kern="0" dirty="0">
                <a:solidFill>
                  <a:srgbClr val="8B6CF6"/>
                </a:solidFill>
                <a:latin typeface="Calibri" pitchFamily="34" charset="0"/>
                <a:ea typeface="Calibri" pitchFamily="34" charset="-122"/>
                <a:cs typeface="Calibri" pitchFamily="34" charset="-120"/>
              </a:rPr>
              <a:t>HANDS-ON WALKTHROUGH  ·  SPLUNK UF FLEET</a:t>
            </a:r>
            <a:endParaRPr lang="en-US" sz="1200" dirty="0"/>
          </a:p>
        </p:txBody>
      </p:sp>
      <p:sp>
        <p:nvSpPr>
          <p:cNvPr id="4" name="Text 1"/>
          <p:cNvSpPr txBox="1"/>
          <p:nvPr/>
        </p:nvSpPr>
        <p:spPr>
          <a:xfrm>
            <a:off x="822960" y="3429000"/>
            <a:ext cx="10789920" cy="1097280"/>
          </a:xfrm>
          <a:prstGeom prst="rect">
            <a:avLst/>
          </a:prstGeom>
          <a:noFill/>
          <a:ln/>
        </p:spPr>
        <p:txBody>
          <a:bodyPr wrap="square" lIns="0" tIns="0" rIns="0" bIns="0" rtlCol="0" anchor="ctr"/>
          <a:lstStyle/>
          <a:p>
            <a:pPr indent="0" marL="0">
              <a:buNone/>
            </a:pPr>
            <a:r>
              <a:rPr lang="en-US" sz="3800" b="1" dirty="0">
                <a:solidFill>
                  <a:srgbClr val="F2F4F8"/>
                </a:solidFill>
                <a:latin typeface="Calibri" pitchFamily="34" charset="0"/>
                <a:ea typeface="Calibri" pitchFamily="34" charset="-122"/>
                <a:cs typeface="Calibri" pitchFamily="34" charset="-120"/>
              </a:rPr>
              <a:t>Which forwarding agents are connected — at any fleet size?</a:t>
            </a:r>
            <a:endParaRPr lang="en-US" sz="3800" dirty="0"/>
          </a:p>
        </p:txBody>
      </p:sp>
      <p:sp>
        <p:nvSpPr>
          <p:cNvPr id="5" name="Text 2"/>
          <p:cNvSpPr txBox="1"/>
          <p:nvPr/>
        </p:nvSpPr>
        <p:spPr>
          <a:xfrm>
            <a:off x="822960" y="4572000"/>
            <a:ext cx="9875520" cy="1097280"/>
          </a:xfrm>
          <a:prstGeom prst="rect">
            <a:avLst/>
          </a:prstGeom>
          <a:noFill/>
          <a:ln/>
        </p:spPr>
        <p:txBody>
          <a:bodyPr wrap="square" lIns="0" tIns="0" rIns="0" bIns="0" rtlCol="0" anchor="t"/>
          <a:lstStyle/>
          <a:p>
            <a:pPr indent="0" marL="0">
              <a:buNone/>
            </a:pPr>
            <a:r>
              <a:rPr lang="en-US" sz="1700" dirty="0">
                <a:solidFill>
                  <a:srgbClr val="9AA3B5"/>
                </a:solidFill>
                <a:latin typeface="Calibri" pitchFamily="34" charset="0"/>
                <a:ea typeface="Calibri" pitchFamily="34" charset="-122"/>
                <a:cs typeface="Calibri" pitchFamily="34" charset="-120"/>
              </a:rPr>
              <a:t>One tenant follows the forwarding agents of a Splunk deployment and the Deployment Servers that manage them, from what Splunk already writes: the receivers' own lines, the agents' logs, the Deployment Server indexes.</a:t>
            </a:r>
            <a:endParaRPr lang="en-US" sz="1700" dirty="0"/>
          </a:p>
        </p:txBody>
      </p:sp>
      <p:sp>
        <p:nvSpPr>
          <p:cNvPr id="6" name="Text 3"/>
          <p:cNvSpPr txBox="1"/>
          <p:nvPr/>
        </p:nvSpPr>
        <p:spPr>
          <a:xfrm>
            <a:off x="822960" y="5943600"/>
            <a:ext cx="9692640" cy="274320"/>
          </a:xfrm>
          <a:prstGeom prst="rect">
            <a:avLst/>
          </a:prstGeom>
          <a:noFill/>
          <a:ln/>
        </p:spPr>
        <p:txBody>
          <a:bodyPr wrap="square" lIns="0" tIns="0" rIns="0" bIns="0" rtlCol="0" anchor="ctr"/>
          <a:lstStyle/>
          <a:p>
            <a:pPr indent="0" marL="0">
              <a:buNone/>
            </a:pPr>
            <a:r>
              <a:rPr lang="en-US" sz="1100" dirty="0">
                <a:solidFill>
                  <a:srgbClr val="6B7386"/>
                </a:solidFill>
                <a:latin typeface="Calibri" pitchFamily="34" charset="0"/>
                <a:ea typeface="Calibri" pitchFamily="34" charset="-122"/>
                <a:cs typeface="Calibri" pitchFamily="34" charset="-120"/>
              </a:rPr>
              <a:t>Captured live on TrackMe 2.4.22  ·  twenty universal forwarders on four sites and five UF generations, a Deployment Server cluster</a:t>
            </a:r>
            <a:endParaRPr lang="en-US" sz="1100" dirty="0"/>
          </a:p>
        </p:txBody>
      </p:sp>
      <p:sp>
        <p:nvSpPr>
          <p:cNvPr id="7" name="Shape 4"/>
          <p:cNvSpPr/>
          <p:nvPr/>
        </p:nvSpPr>
        <p:spPr>
          <a:xfrm>
            <a:off x="10424160" y="5989320"/>
            <a:ext cx="182880" cy="182880"/>
          </a:xfrm>
          <a:prstGeom prst="ellipse">
            <a:avLst/>
          </a:prstGeom>
          <a:solidFill>
            <a:srgbClr val="3DBE7A"/>
          </a:solidFill>
          <a:ln w="12700">
            <a:solidFill>
              <a:srgbClr val="3DBE7A"/>
            </a:solidFill>
            <a:prstDash val="solid"/>
          </a:ln>
        </p:spPr>
      </p:sp>
      <p:sp>
        <p:nvSpPr>
          <p:cNvPr id="8" name="Shape 5"/>
          <p:cNvSpPr/>
          <p:nvPr/>
        </p:nvSpPr>
        <p:spPr>
          <a:xfrm>
            <a:off x="10753344" y="5989320"/>
            <a:ext cx="182880" cy="182880"/>
          </a:xfrm>
          <a:prstGeom prst="ellipse">
            <a:avLst/>
          </a:prstGeom>
          <a:solidFill>
            <a:srgbClr val="E0A040"/>
          </a:solidFill>
          <a:ln w="12700">
            <a:solidFill>
              <a:srgbClr val="E0A040"/>
            </a:solidFill>
            <a:prstDash val="solid"/>
          </a:ln>
        </p:spPr>
      </p:sp>
      <p:sp>
        <p:nvSpPr>
          <p:cNvPr id="9" name="Shape 6"/>
          <p:cNvSpPr/>
          <p:nvPr/>
        </p:nvSpPr>
        <p:spPr>
          <a:xfrm>
            <a:off x="11082528" y="5989320"/>
            <a:ext cx="182880" cy="182880"/>
          </a:xfrm>
          <a:prstGeom prst="ellipse">
            <a:avLst/>
          </a:prstGeom>
          <a:solidFill>
            <a:srgbClr val="E05555"/>
          </a:solidFill>
          <a:ln w="12700">
            <a:solidFill>
              <a:srgbClr val="E05555"/>
            </a:solidFill>
            <a:prstDash val="solid"/>
          </a:ln>
        </p:spPr>
      </p:sp>
      <p:sp>
        <p:nvSpPr>
          <p:cNvPr id="10" name="Shape 7"/>
          <p:cNvSpPr/>
          <p:nvPr/>
        </p:nvSpPr>
        <p:spPr>
          <a:xfrm>
            <a:off x="11411712" y="5989320"/>
            <a:ext cx="182880" cy="182880"/>
          </a:xfrm>
          <a:prstGeom prst="ellipse">
            <a:avLst/>
          </a:prstGeom>
          <a:solidFill>
            <a:srgbClr val="5B8DEF"/>
          </a:solidFill>
          <a:ln w="12700">
            <a:solidFill>
              <a:srgbClr val="5B8DEF"/>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PROBLEM</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forwarder that stops sending says nothing — until the data is missed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Text 4"/>
          <p:cNvSpPr txBox="1"/>
          <p:nvPr/>
        </p:nvSpPr>
        <p:spPr>
          <a:xfrm>
            <a:off x="548640" y="1371600"/>
            <a:ext cx="11064240" cy="54864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Thousands of agents, a few Deployment Servers, and no single place that says which agent stopped, why, and whether it is one agent or a whole site.</a:t>
            </a:r>
            <a:endParaRPr lang="en-US" sz="1350" dirty="0"/>
          </a:p>
        </p:txBody>
      </p:sp>
      <p:sp>
        <p:nvSpPr>
          <p:cNvPr id="8" name="Shape 5"/>
          <p:cNvSpPr/>
          <p:nvPr/>
        </p:nvSpPr>
        <p:spPr>
          <a:xfrm>
            <a:off x="548640" y="2148840"/>
            <a:ext cx="3593592" cy="1828800"/>
          </a:xfrm>
          <a:prstGeom prst="roundRect">
            <a:avLst>
              <a:gd name="adj" fmla="val 4000"/>
            </a:avLst>
          </a:prstGeom>
          <a:solidFill>
            <a:srgbClr val="3B1C1C"/>
          </a:solidFill>
          <a:ln w="12700">
            <a:solidFill>
              <a:srgbClr val="E05555"/>
            </a:solidFill>
            <a:prstDash val="solid"/>
          </a:ln>
        </p:spPr>
      </p:sp>
      <p:sp>
        <p:nvSpPr>
          <p:cNvPr id="9" name="Text 6"/>
          <p:cNvSpPr txBox="1"/>
          <p:nvPr/>
        </p:nvSpPr>
        <p:spPr>
          <a:xfrm>
            <a:off x="777240" y="2286000"/>
            <a:ext cx="3136392" cy="411480"/>
          </a:xfrm>
          <a:prstGeom prst="rect">
            <a:avLst/>
          </a:prstGeom>
          <a:noFill/>
          <a:ln/>
        </p:spPr>
        <p:txBody>
          <a:bodyPr wrap="square" lIns="0" tIns="0" rIns="0" bIns="0" rtlCol="0" anchor="ctr"/>
          <a:lstStyle/>
          <a:p>
            <a:pPr indent="0" marL="0">
              <a:buNone/>
            </a:pPr>
            <a:r>
              <a:rPr lang="en-US" sz="1600" b="1" dirty="0">
                <a:solidFill>
                  <a:srgbClr val="E05555"/>
                </a:solidFill>
                <a:latin typeface="Calibri" pitchFamily="34" charset="0"/>
                <a:ea typeface="Calibri" pitchFamily="34" charset="-122"/>
                <a:cs typeface="Calibri" pitchFamily="34" charset="-120"/>
              </a:rPr>
              <a:t>Agents that go quiet</a:t>
            </a:r>
            <a:endParaRPr lang="en-US" sz="1600" dirty="0"/>
          </a:p>
        </p:txBody>
      </p:sp>
      <p:sp>
        <p:nvSpPr>
          <p:cNvPr id="10" name="Text 7"/>
          <p:cNvSpPr txBox="1"/>
          <p:nvPr/>
        </p:nvSpPr>
        <p:spPr>
          <a:xfrm>
            <a:off x="77724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A disconnected agent, an expected one missing, a whole group gone at once.</a:t>
            </a:r>
            <a:endParaRPr lang="en-US" sz="1150" dirty="0"/>
          </a:p>
        </p:txBody>
      </p:sp>
      <p:sp>
        <p:nvSpPr>
          <p:cNvPr id="11" name="Shape 8"/>
          <p:cNvSpPr/>
          <p:nvPr/>
        </p:nvSpPr>
        <p:spPr>
          <a:xfrm>
            <a:off x="4297680" y="2148840"/>
            <a:ext cx="3593592" cy="1828800"/>
          </a:xfrm>
          <a:prstGeom prst="roundRect">
            <a:avLst>
              <a:gd name="adj" fmla="val 4000"/>
            </a:avLst>
          </a:prstGeom>
          <a:solidFill>
            <a:srgbClr val="3A2C16"/>
          </a:solidFill>
          <a:ln w="12700">
            <a:solidFill>
              <a:srgbClr val="E0A040"/>
            </a:solidFill>
            <a:prstDash val="solid"/>
          </a:ln>
        </p:spPr>
      </p:sp>
      <p:sp>
        <p:nvSpPr>
          <p:cNvPr id="12" name="Text 9"/>
          <p:cNvSpPr txBox="1"/>
          <p:nvPr/>
        </p:nvSpPr>
        <p:spPr>
          <a:xfrm>
            <a:off x="4526280" y="2286000"/>
            <a:ext cx="3136392" cy="411480"/>
          </a:xfrm>
          <a:prstGeom prst="rect">
            <a:avLst/>
          </a:prstGeom>
          <a:noFill/>
          <a:ln/>
        </p:spPr>
        <p:txBody>
          <a:bodyPr wrap="square" lIns="0" tIns="0" rIns="0" bIns="0" rtlCol="0" anchor="ctr"/>
          <a:lstStyle/>
          <a:p>
            <a:pPr indent="0" marL="0">
              <a:buNone/>
            </a:pPr>
            <a:r>
              <a:rPr lang="en-US" sz="1600" b="1" dirty="0">
                <a:solidFill>
                  <a:srgbClr val="E0A040"/>
                </a:solidFill>
                <a:latin typeface="Calibri" pitchFamily="34" charset="0"/>
                <a:ea typeface="Calibri" pitchFamily="34" charset="-122"/>
                <a:cs typeface="Calibri" pitchFamily="34" charset="-120"/>
              </a:rPr>
              <a:t>Agents in trouble</a:t>
            </a:r>
            <a:endParaRPr lang="en-US" sz="1600" dirty="0"/>
          </a:p>
        </p:txBody>
      </p:sp>
      <p:sp>
        <p:nvSpPr>
          <p:cNvPr id="13" name="Text 10"/>
          <p:cNvSpPr txBox="1"/>
          <p:nvPr/>
        </p:nvSpPr>
        <p:spPr>
          <a:xfrm>
            <a:off x="452628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Output blocked, destinations failing, throttled, restarting in a loop, app deployments failing.</a:t>
            </a:r>
            <a:endParaRPr lang="en-US" sz="1150" dirty="0"/>
          </a:p>
        </p:txBody>
      </p:sp>
      <p:sp>
        <p:nvSpPr>
          <p:cNvPr id="14" name="Shape 11"/>
          <p:cNvSpPr/>
          <p:nvPr/>
        </p:nvSpPr>
        <p:spPr>
          <a:xfrm>
            <a:off x="8046720" y="2148840"/>
            <a:ext cx="3593592" cy="1828800"/>
          </a:xfrm>
          <a:prstGeom prst="roundRect">
            <a:avLst>
              <a:gd name="adj" fmla="val 4000"/>
            </a:avLst>
          </a:prstGeom>
          <a:solidFill>
            <a:srgbClr val="2B2245"/>
          </a:solidFill>
          <a:ln w="12700">
            <a:solidFill>
              <a:srgbClr val="9A78F5"/>
            </a:solidFill>
            <a:prstDash val="solid"/>
          </a:ln>
        </p:spPr>
      </p:sp>
      <p:sp>
        <p:nvSpPr>
          <p:cNvPr id="15" name="Text 12"/>
          <p:cNvSpPr txBox="1"/>
          <p:nvPr/>
        </p:nvSpPr>
        <p:spPr>
          <a:xfrm>
            <a:off x="8275320" y="2286000"/>
            <a:ext cx="3136392" cy="411480"/>
          </a:xfrm>
          <a:prstGeom prst="rect">
            <a:avLst/>
          </a:prstGeom>
          <a:noFill/>
          <a:ln/>
        </p:spPr>
        <p:txBody>
          <a:bodyPr wrap="square" lIns="0" tIns="0" rIns="0" bIns="0" rtlCol="0" anchor="ctr"/>
          <a:lstStyle/>
          <a:p>
            <a:pPr indent="0" marL="0">
              <a:buNone/>
            </a:pPr>
            <a:r>
              <a:rPr lang="en-US" sz="1600" b="1" dirty="0">
                <a:solidFill>
                  <a:srgbClr val="9A78F5"/>
                </a:solidFill>
                <a:latin typeface="Calibri" pitchFamily="34" charset="0"/>
                <a:ea typeface="Calibri" pitchFamily="34" charset="-122"/>
                <a:cs typeface="Calibri" pitchFamily="34" charset="-120"/>
              </a:rPr>
              <a:t>Deployment Servers</a:t>
            </a:r>
            <a:endParaRPr lang="en-US" sz="1600" dirty="0"/>
          </a:p>
        </p:txBody>
      </p:sp>
      <p:sp>
        <p:nvSpPr>
          <p:cNvPr id="16" name="Text 13"/>
          <p:cNvSpPr txBox="1"/>
          <p:nvPr/>
        </p:nvSpPr>
        <p:spPr>
          <a:xfrm>
            <a:off x="8275320" y="2743200"/>
            <a:ext cx="3136392" cy="1097280"/>
          </a:xfrm>
          <a:prstGeom prst="rect">
            <a:avLst/>
          </a:prstGeom>
          <a:noFill/>
          <a:ln/>
        </p:spPr>
        <p:txBody>
          <a:bodyPr wrap="square" lIns="0" tIns="0" rIns="0" bIns="0" rtlCol="0" anchor="t"/>
          <a:lstStyle/>
          <a:p>
            <a:pPr indent="0" marL="0">
              <a:buNone/>
            </a:pPr>
            <a:r>
              <a:rPr lang="en-US" sz="1150" dirty="0">
                <a:solidFill>
                  <a:srgbClr val="F2F4F8"/>
                </a:solidFill>
                <a:latin typeface="Calibri" pitchFamily="34" charset="0"/>
                <a:ea typeface="Calibri" pitchFamily="34" charset="-122"/>
                <a:cs typeface="Calibri" pitchFamily="34" charset="-120"/>
              </a:rPr>
              <a:t>Silent, phonehomes below their usual, deployment failures, restart storms, configuration errors.</a:t>
            </a:r>
            <a:endParaRPr lang="en-US" sz="1150" dirty="0"/>
          </a:p>
        </p:txBody>
      </p:sp>
      <p:sp>
        <p:nvSpPr>
          <p:cNvPr id="17" name="Shape 14"/>
          <p:cNvSpPr/>
          <p:nvPr/>
        </p:nvSpPr>
        <p:spPr>
          <a:xfrm>
            <a:off x="548640" y="4251960"/>
            <a:ext cx="11091672" cy="1508760"/>
          </a:xfrm>
          <a:prstGeom prst="roundRect">
            <a:avLst>
              <a:gd name="adj" fmla="val 4848"/>
            </a:avLst>
          </a:prstGeom>
          <a:solidFill>
            <a:srgbClr val="1F242F"/>
          </a:solidFill>
          <a:ln w="9525">
            <a:solidFill>
              <a:srgbClr val="8B6CF6"/>
            </a:solidFill>
            <a:prstDash val="solid"/>
          </a:ln>
        </p:spPr>
      </p:sp>
      <p:sp>
        <p:nvSpPr>
          <p:cNvPr id="18" name="Text 15"/>
          <p:cNvSpPr txBox="1"/>
          <p:nvPr/>
        </p:nvSpPr>
        <p:spPr>
          <a:xfrm>
            <a:off x="731520" y="438912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What a Splunk UF Fleet tenant does</a:t>
            </a:r>
            <a:endParaRPr lang="en-US" sz="1150" dirty="0"/>
          </a:p>
        </p:txBody>
      </p:sp>
      <p:sp>
        <p:nvSpPr>
          <p:cNvPr id="19" name="Text 16"/>
          <p:cNvSpPr txBox="1"/>
          <p:nvPr/>
        </p:nvSpPr>
        <p:spPr>
          <a:xfrm>
            <a:off x="731520" y="4709160"/>
            <a:ext cx="10725912" cy="94183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dedicated tenant type for the fleet of one Splunk deployment. An agent is connected when a receiver saw its connection in the connected window: the data path itself, read from the receivers' own lines. TrackMe never polls an agent, never calls its REST API, never installs anything on it; twenty-eight built-in policies judge the agents, the fleet and its groups, the Deployment Servers and the destinations.</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MODEL</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receivers describe the fleet — the agents are never polled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63040"/>
            <a:ext cx="2103120" cy="2240280"/>
          </a:xfrm>
          <a:prstGeom prst="roundRect">
            <a:avLst>
              <a:gd name="adj" fmla="val 3478"/>
            </a:avLst>
          </a:prstGeom>
          <a:solidFill>
            <a:srgbClr val="1C2A48"/>
          </a:solidFill>
          <a:ln w="12700">
            <a:solidFill>
              <a:srgbClr val="5B8DEF"/>
            </a:solidFill>
            <a:prstDash val="solid"/>
          </a:ln>
        </p:spPr>
      </p:sp>
      <p:sp>
        <p:nvSpPr>
          <p:cNvPr id="8" name="Shape 5"/>
          <p:cNvSpPr/>
          <p:nvPr/>
        </p:nvSpPr>
        <p:spPr>
          <a:xfrm>
            <a:off x="685800" y="1618488"/>
            <a:ext cx="274320" cy="274320"/>
          </a:xfrm>
          <a:prstGeom prst="ellipse">
            <a:avLst/>
          </a:prstGeom>
          <a:solidFill>
            <a:srgbClr val="5B8DEF"/>
          </a:solidFill>
          <a:ln w="12700">
            <a:solidFill>
              <a:srgbClr val="FFFFFF"/>
            </a:solidFill>
            <a:prstDash val="solid"/>
          </a:ln>
        </p:spPr>
      </p:sp>
      <p:sp>
        <p:nvSpPr>
          <p:cNvPr id="9" name="Text 6"/>
          <p:cNvSpPr txBox="1"/>
          <p:nvPr/>
        </p:nvSpPr>
        <p:spPr>
          <a:xfrm>
            <a:off x="685800"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Text 7"/>
          <p:cNvSpPr txBox="1"/>
          <p:nvPr/>
        </p:nvSpPr>
        <p:spPr>
          <a:xfrm>
            <a:off x="1024128" y="1600200"/>
            <a:ext cx="1508760" cy="320040"/>
          </a:xfrm>
          <a:prstGeom prst="rect">
            <a:avLst/>
          </a:prstGeom>
          <a:noFill/>
          <a:ln/>
        </p:spPr>
        <p:txBody>
          <a:bodyPr wrap="square" lIns="0" tIns="0" rIns="0" bIns="0" rtlCol="0" anchor="ctr"/>
          <a:lstStyle/>
          <a:p>
            <a:pPr indent="0" marL="0">
              <a:buNone/>
            </a:pPr>
            <a:r>
              <a:rPr lang="en-US" sz="1400" b="1" dirty="0">
                <a:solidFill>
                  <a:srgbClr val="5B8DEF"/>
                </a:solidFill>
                <a:latin typeface="Calibri" pitchFamily="34" charset="0"/>
                <a:ea typeface="Calibri" pitchFamily="34" charset="-122"/>
                <a:cs typeface="Calibri" pitchFamily="34" charset="-120"/>
              </a:rPr>
              <a:t>Source</a:t>
            </a:r>
            <a:endParaRPr lang="en-US" sz="1400" dirty="0"/>
          </a:p>
        </p:txBody>
      </p:sp>
      <p:sp>
        <p:nvSpPr>
          <p:cNvPr id="11" name="Text 8"/>
          <p:cNvSpPr txBox="1"/>
          <p:nvPr/>
        </p:nvSpPr>
        <p:spPr>
          <a:xfrm>
            <a:off x="731520"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Receivers' connection lines, agents' own logs, Deployment Server indexes (Splunk 9.2+).</a:t>
            </a:r>
            <a:endParaRPr lang="en-US" sz="1050" dirty="0"/>
          </a:p>
        </p:txBody>
      </p:sp>
      <p:sp>
        <p:nvSpPr>
          <p:cNvPr id="12" name="Text 9"/>
          <p:cNvSpPr txBox="1"/>
          <p:nvPr/>
        </p:nvSpPr>
        <p:spPr>
          <a:xfrm>
            <a:off x="2633472"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13" name="Shape 10"/>
          <p:cNvSpPr/>
          <p:nvPr/>
        </p:nvSpPr>
        <p:spPr>
          <a:xfrm>
            <a:off x="2798064" y="1463040"/>
            <a:ext cx="2103120" cy="2240280"/>
          </a:xfrm>
          <a:prstGeom prst="roundRect">
            <a:avLst>
              <a:gd name="adj" fmla="val 3478"/>
            </a:avLst>
          </a:prstGeom>
          <a:solidFill>
            <a:srgbClr val="16302E"/>
          </a:solidFill>
          <a:ln w="12700">
            <a:solidFill>
              <a:srgbClr val="2FB8B0"/>
            </a:solidFill>
            <a:prstDash val="solid"/>
          </a:ln>
        </p:spPr>
      </p:sp>
      <p:sp>
        <p:nvSpPr>
          <p:cNvPr id="14" name="Shape 11"/>
          <p:cNvSpPr/>
          <p:nvPr/>
        </p:nvSpPr>
        <p:spPr>
          <a:xfrm>
            <a:off x="2935224" y="1618488"/>
            <a:ext cx="274320" cy="274320"/>
          </a:xfrm>
          <a:prstGeom prst="ellipse">
            <a:avLst/>
          </a:prstGeom>
          <a:solidFill>
            <a:srgbClr val="E0A040"/>
          </a:solidFill>
          <a:ln w="12700">
            <a:solidFill>
              <a:srgbClr val="FFFFFF"/>
            </a:solidFill>
            <a:prstDash val="solid"/>
          </a:ln>
        </p:spPr>
      </p:sp>
      <p:sp>
        <p:nvSpPr>
          <p:cNvPr id="15" name="Text 12"/>
          <p:cNvSpPr txBox="1"/>
          <p:nvPr/>
        </p:nvSpPr>
        <p:spPr>
          <a:xfrm>
            <a:off x="2935224"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6" name="Text 13"/>
          <p:cNvSpPr txBox="1"/>
          <p:nvPr/>
        </p:nvSpPr>
        <p:spPr>
          <a:xfrm>
            <a:off x="3273552" y="1600200"/>
            <a:ext cx="1508760" cy="320040"/>
          </a:xfrm>
          <a:prstGeom prst="rect">
            <a:avLst/>
          </a:prstGeom>
          <a:noFill/>
          <a:ln/>
        </p:spPr>
        <p:txBody>
          <a:bodyPr wrap="square" lIns="0" tIns="0" rIns="0" bIns="0" rtlCol="0" anchor="ctr"/>
          <a:lstStyle/>
          <a:p>
            <a:pPr indent="0" marL="0">
              <a:buNone/>
            </a:pPr>
            <a:r>
              <a:rPr lang="en-US" sz="1400" b="1" dirty="0">
                <a:solidFill>
                  <a:srgbClr val="2FB8B0"/>
                </a:solidFill>
                <a:latin typeface="Calibri" pitchFamily="34" charset="0"/>
                <a:ea typeface="Calibri" pitchFamily="34" charset="-122"/>
                <a:cs typeface="Calibri" pitchFamily="34" charset="-120"/>
              </a:rPr>
              <a:t>Directory</a:t>
            </a:r>
            <a:endParaRPr lang="en-US" sz="1400" dirty="0"/>
          </a:p>
        </p:txBody>
      </p:sp>
      <p:sp>
        <p:nvSpPr>
          <p:cNvPr id="17" name="Text 14"/>
          <p:cNvSpPr txBox="1"/>
          <p:nvPr/>
        </p:nvSpPr>
        <p:spPr>
          <a:xfrm>
            <a:off x="2980944"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GUID first, host name as display; enrichment from your CMDB; groups.</a:t>
            </a:r>
            <a:endParaRPr lang="en-US" sz="1050" dirty="0"/>
          </a:p>
        </p:txBody>
      </p:sp>
      <p:sp>
        <p:nvSpPr>
          <p:cNvPr id="18" name="Text 15"/>
          <p:cNvSpPr txBox="1"/>
          <p:nvPr/>
        </p:nvSpPr>
        <p:spPr>
          <a:xfrm>
            <a:off x="4882896"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19" name="Shape 16"/>
          <p:cNvSpPr/>
          <p:nvPr/>
        </p:nvSpPr>
        <p:spPr>
          <a:xfrm>
            <a:off x="5047488" y="1463040"/>
            <a:ext cx="2103120" cy="2240280"/>
          </a:xfrm>
          <a:prstGeom prst="roundRect">
            <a:avLst>
              <a:gd name="adj" fmla="val 3478"/>
            </a:avLst>
          </a:prstGeom>
          <a:solidFill>
            <a:srgbClr val="3A2C16"/>
          </a:solidFill>
          <a:ln w="12700">
            <a:solidFill>
              <a:srgbClr val="E0A040"/>
            </a:solidFill>
            <a:prstDash val="solid"/>
          </a:ln>
        </p:spPr>
      </p:sp>
      <p:sp>
        <p:nvSpPr>
          <p:cNvPr id="20" name="Shape 17"/>
          <p:cNvSpPr/>
          <p:nvPr/>
        </p:nvSpPr>
        <p:spPr>
          <a:xfrm>
            <a:off x="5184648" y="1618488"/>
            <a:ext cx="274320" cy="274320"/>
          </a:xfrm>
          <a:prstGeom prst="ellipse">
            <a:avLst/>
          </a:prstGeom>
          <a:solidFill>
            <a:srgbClr val="3DBE7A"/>
          </a:solidFill>
          <a:ln w="12700">
            <a:solidFill>
              <a:srgbClr val="FFFFFF"/>
            </a:solidFill>
            <a:prstDash val="solid"/>
          </a:ln>
        </p:spPr>
      </p:sp>
      <p:sp>
        <p:nvSpPr>
          <p:cNvPr id="21" name="Text 18"/>
          <p:cNvSpPr txBox="1"/>
          <p:nvPr/>
        </p:nvSpPr>
        <p:spPr>
          <a:xfrm>
            <a:off x="5184648"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2" name="Text 19"/>
          <p:cNvSpPr txBox="1"/>
          <p:nvPr/>
        </p:nvSpPr>
        <p:spPr>
          <a:xfrm>
            <a:off x="5522976" y="1600200"/>
            <a:ext cx="1508760" cy="320040"/>
          </a:xfrm>
          <a:prstGeom prst="rect">
            <a:avLst/>
          </a:prstGeom>
          <a:noFill/>
          <a:ln/>
        </p:spPr>
        <p:txBody>
          <a:bodyPr wrap="square" lIns="0" tIns="0" rIns="0" bIns="0" rtlCol="0" anchor="ctr"/>
          <a:lstStyle/>
          <a:p>
            <a:pPr indent="0" marL="0">
              <a:buNone/>
            </a:pPr>
            <a:r>
              <a:rPr lang="en-US" sz="1400" b="1" dirty="0">
                <a:solidFill>
                  <a:srgbClr val="E0A040"/>
                </a:solidFill>
                <a:latin typeface="Calibri" pitchFamily="34" charset="0"/>
                <a:ea typeface="Calibri" pitchFamily="34" charset="-122"/>
                <a:cs typeface="Calibri" pitchFamily="34" charset="-120"/>
              </a:rPr>
              <a:t>Measure</a:t>
            </a:r>
            <a:endParaRPr lang="en-US" sz="1400" dirty="0"/>
          </a:p>
        </p:txBody>
      </p:sp>
      <p:sp>
        <p:nvSpPr>
          <p:cNvPr id="23" name="Text 20"/>
          <p:cNvSpPr txBox="1"/>
          <p:nvPr/>
        </p:nvSpPr>
        <p:spPr>
          <a:xfrm>
            <a:off x="5230368"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Every 5 minutes: connected set, agents' troubles, Deployment Server pace and failures.</a:t>
            </a:r>
            <a:endParaRPr lang="en-US" sz="1050" dirty="0"/>
          </a:p>
        </p:txBody>
      </p:sp>
      <p:sp>
        <p:nvSpPr>
          <p:cNvPr id="24" name="Text 21"/>
          <p:cNvSpPr txBox="1"/>
          <p:nvPr/>
        </p:nvSpPr>
        <p:spPr>
          <a:xfrm>
            <a:off x="7132320"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25" name="Shape 22"/>
          <p:cNvSpPr/>
          <p:nvPr/>
        </p:nvSpPr>
        <p:spPr>
          <a:xfrm>
            <a:off x="7296912" y="1463040"/>
            <a:ext cx="2103120" cy="2240280"/>
          </a:xfrm>
          <a:prstGeom prst="roundRect">
            <a:avLst>
              <a:gd name="adj" fmla="val 3478"/>
            </a:avLst>
          </a:prstGeom>
          <a:solidFill>
            <a:srgbClr val="2B2245"/>
          </a:solidFill>
          <a:ln w="12700">
            <a:solidFill>
              <a:srgbClr val="9A78F5"/>
            </a:solidFill>
            <a:prstDash val="solid"/>
          </a:ln>
        </p:spPr>
      </p:sp>
      <p:sp>
        <p:nvSpPr>
          <p:cNvPr id="26" name="Shape 23"/>
          <p:cNvSpPr/>
          <p:nvPr/>
        </p:nvSpPr>
        <p:spPr>
          <a:xfrm>
            <a:off x="7434072" y="1618488"/>
            <a:ext cx="274320" cy="274320"/>
          </a:xfrm>
          <a:prstGeom prst="ellipse">
            <a:avLst/>
          </a:prstGeom>
          <a:solidFill>
            <a:srgbClr val="9A78F5"/>
          </a:solidFill>
          <a:ln w="12700">
            <a:solidFill>
              <a:srgbClr val="FFFFFF"/>
            </a:solidFill>
            <a:prstDash val="solid"/>
          </a:ln>
        </p:spPr>
      </p:sp>
      <p:sp>
        <p:nvSpPr>
          <p:cNvPr id="27" name="Text 24"/>
          <p:cNvSpPr txBox="1"/>
          <p:nvPr/>
        </p:nvSpPr>
        <p:spPr>
          <a:xfrm>
            <a:off x="7434072"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8" name="Text 25"/>
          <p:cNvSpPr txBox="1"/>
          <p:nvPr/>
        </p:nvSpPr>
        <p:spPr>
          <a:xfrm>
            <a:off x="7772400" y="1600200"/>
            <a:ext cx="1508760" cy="320040"/>
          </a:xfrm>
          <a:prstGeom prst="rect">
            <a:avLst/>
          </a:prstGeom>
          <a:noFill/>
          <a:ln/>
        </p:spPr>
        <p:txBody>
          <a:bodyPr wrap="square" lIns="0" tIns="0" rIns="0" bIns="0" rtlCol="0" anchor="ctr"/>
          <a:lstStyle/>
          <a:p>
            <a:pPr indent="0" marL="0">
              <a:buNone/>
            </a:pPr>
            <a:r>
              <a:rPr lang="en-US" sz="1400" b="1" dirty="0">
                <a:solidFill>
                  <a:srgbClr val="9A78F5"/>
                </a:solidFill>
                <a:latin typeface="Calibri" pitchFamily="34" charset="0"/>
                <a:ea typeface="Calibri" pitchFamily="34" charset="-122"/>
                <a:cs typeface="Calibri" pitchFamily="34" charset="-120"/>
              </a:rPr>
              <a:t>Decide</a:t>
            </a:r>
            <a:endParaRPr lang="en-US" sz="1400" dirty="0"/>
          </a:p>
        </p:txBody>
      </p:sp>
      <p:sp>
        <p:nvSpPr>
          <p:cNvPr id="29" name="Text 26"/>
          <p:cNvSpPr txBox="1"/>
          <p:nvPr/>
        </p:nvSpPr>
        <p:spPr>
          <a:xfrm>
            <a:off x="7479792"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28 built-in policies on agents, groups, the fleet, Deployment Servers and destinations.</a:t>
            </a:r>
            <a:endParaRPr lang="en-US" sz="1050" dirty="0"/>
          </a:p>
        </p:txBody>
      </p:sp>
      <p:sp>
        <p:nvSpPr>
          <p:cNvPr id="30" name="Text 27"/>
          <p:cNvSpPr txBox="1"/>
          <p:nvPr/>
        </p:nvSpPr>
        <p:spPr>
          <a:xfrm>
            <a:off x="9381744" y="2354580"/>
            <a:ext cx="182880" cy="457200"/>
          </a:xfrm>
          <a:prstGeom prst="rect">
            <a:avLst/>
          </a:prstGeom>
          <a:noFill/>
          <a:ln/>
        </p:spPr>
        <p:txBody>
          <a:bodyPr wrap="square" lIns="0" tIns="0" rIns="0" bIns="0" rtlCol="0" anchor="ctr"/>
          <a:lstStyle/>
          <a:p>
            <a:pPr algn="ctr" indent="0" marL="0">
              <a:buNone/>
            </a:pPr>
            <a:r>
              <a:rPr lang="en-US" sz="2200" b="1" dirty="0">
                <a:solidFill>
                  <a:srgbClr val="6B7386"/>
                </a:solidFill>
                <a:latin typeface="Calibri" pitchFamily="34" charset="0"/>
                <a:ea typeface="Calibri" pitchFamily="34" charset="-122"/>
                <a:cs typeface="Calibri" pitchFamily="34" charset="-120"/>
              </a:rPr>
              <a:t>›</a:t>
            </a:r>
            <a:endParaRPr lang="en-US" sz="2200" dirty="0"/>
          </a:p>
        </p:txBody>
      </p:sp>
      <p:sp>
        <p:nvSpPr>
          <p:cNvPr id="31" name="Shape 28"/>
          <p:cNvSpPr/>
          <p:nvPr/>
        </p:nvSpPr>
        <p:spPr>
          <a:xfrm>
            <a:off x="9546336" y="1463040"/>
            <a:ext cx="2103120" cy="2240280"/>
          </a:xfrm>
          <a:prstGeom prst="roundRect">
            <a:avLst>
              <a:gd name="adj" fmla="val 3478"/>
            </a:avLst>
          </a:prstGeom>
          <a:solidFill>
            <a:srgbClr val="3B1C1C"/>
          </a:solidFill>
          <a:ln w="12700">
            <a:solidFill>
              <a:srgbClr val="E05555"/>
            </a:solidFill>
            <a:prstDash val="solid"/>
          </a:ln>
        </p:spPr>
      </p:sp>
      <p:sp>
        <p:nvSpPr>
          <p:cNvPr id="32" name="Shape 29"/>
          <p:cNvSpPr/>
          <p:nvPr/>
        </p:nvSpPr>
        <p:spPr>
          <a:xfrm>
            <a:off x="9683496" y="1618488"/>
            <a:ext cx="274320" cy="274320"/>
          </a:xfrm>
          <a:prstGeom prst="ellipse">
            <a:avLst/>
          </a:prstGeom>
          <a:solidFill>
            <a:srgbClr val="E05555"/>
          </a:solidFill>
          <a:ln w="12700">
            <a:solidFill>
              <a:srgbClr val="FFFFFF"/>
            </a:solidFill>
            <a:prstDash val="solid"/>
          </a:ln>
        </p:spPr>
      </p:sp>
      <p:sp>
        <p:nvSpPr>
          <p:cNvPr id="33" name="Text 30"/>
          <p:cNvSpPr txBox="1"/>
          <p:nvPr/>
        </p:nvSpPr>
        <p:spPr>
          <a:xfrm>
            <a:off x="9683496" y="161848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34" name="Text 31"/>
          <p:cNvSpPr txBox="1"/>
          <p:nvPr/>
        </p:nvSpPr>
        <p:spPr>
          <a:xfrm>
            <a:off x="10021824" y="1600200"/>
            <a:ext cx="1508760" cy="320040"/>
          </a:xfrm>
          <a:prstGeom prst="rect">
            <a:avLst/>
          </a:prstGeom>
          <a:noFill/>
          <a:ln/>
        </p:spPr>
        <p:txBody>
          <a:bodyPr wrap="square" lIns="0" tIns="0" rIns="0" bIns="0" rtlCol="0" anchor="ctr"/>
          <a:lstStyle/>
          <a:p>
            <a:pPr indent="0" marL="0">
              <a:buNone/>
            </a:pPr>
            <a:r>
              <a:rPr lang="en-US" sz="1400" b="1" dirty="0">
                <a:solidFill>
                  <a:srgbClr val="E05555"/>
                </a:solidFill>
                <a:latin typeface="Calibri" pitchFamily="34" charset="0"/>
                <a:ea typeface="Calibri" pitchFamily="34" charset="-122"/>
                <a:cs typeface="Calibri" pitchFamily="34" charset="-120"/>
              </a:rPr>
              <a:t>Act</a:t>
            </a:r>
            <a:endParaRPr lang="en-US" sz="1400" dirty="0"/>
          </a:p>
        </p:txBody>
      </p:sp>
      <p:sp>
        <p:nvSpPr>
          <p:cNvPr id="35" name="Text 32"/>
          <p:cNvSpPr txBox="1"/>
          <p:nvPr/>
        </p:nvSpPr>
        <p:spPr>
          <a:xfrm>
            <a:off x="9729216" y="2057400"/>
            <a:ext cx="1737360" cy="1508760"/>
          </a:xfrm>
          <a:prstGeom prst="rect">
            <a:avLst/>
          </a:prstGeom>
          <a:noFill/>
          <a:ln/>
        </p:spPr>
        <p:txBody>
          <a:bodyPr wrap="square" lIns="0" tIns="0" rIns="0" bIns="0" rtlCol="0" anchor="t"/>
          <a:lstStyle/>
          <a:p>
            <a:pPr indent="0" marL="0">
              <a:buNone/>
            </a:pPr>
            <a:r>
              <a:rPr lang="en-US" sz="1050" dirty="0">
                <a:solidFill>
                  <a:srgbClr val="F2F4F8"/>
                </a:solidFill>
                <a:latin typeface="Calibri" pitchFamily="34" charset="0"/>
                <a:ea typeface="Calibri" pitchFamily="34" charset="-122"/>
                <a:cs typeface="Calibri" pitchFamily="34" charset="-120"/>
              </a:rPr>
              <a:t>Finding groups, notifications, findings actions, the AI Agent, Topology Studio.</a:t>
            </a:r>
            <a:endParaRPr lang="en-US" sz="1050" dirty="0"/>
          </a:p>
        </p:txBody>
      </p:sp>
      <p:sp>
        <p:nvSpPr>
          <p:cNvPr id="36" name="Shape 33"/>
          <p:cNvSpPr/>
          <p:nvPr/>
        </p:nvSpPr>
        <p:spPr>
          <a:xfrm>
            <a:off x="548640" y="3977640"/>
            <a:ext cx="11091672" cy="1005840"/>
          </a:xfrm>
          <a:prstGeom prst="roundRect">
            <a:avLst>
              <a:gd name="adj" fmla="val 7273"/>
            </a:avLst>
          </a:prstGeom>
          <a:solidFill>
            <a:srgbClr val="1F242F"/>
          </a:solidFill>
          <a:ln w="9525">
            <a:solidFill>
              <a:srgbClr val="8B6CF6"/>
            </a:solidFill>
            <a:prstDash val="solid"/>
          </a:ln>
        </p:spPr>
      </p:sp>
      <p:sp>
        <p:nvSpPr>
          <p:cNvPr id="37" name="Text 34"/>
          <p:cNvSpPr txBox="1"/>
          <p:nvPr/>
        </p:nvSpPr>
        <p:spPr>
          <a:xfrm>
            <a:off x="731520" y="4114800"/>
            <a:ext cx="10725912" cy="274320"/>
          </a:xfrm>
          <a:prstGeom prst="rect">
            <a:avLst/>
          </a:prstGeom>
          <a:noFill/>
          <a:ln/>
        </p:spPr>
        <p:txBody>
          <a:bodyPr wrap="square" lIns="0" tIns="0" rIns="0" bIns="0" rtlCol="0" anchor="t"/>
          <a:lstStyle/>
          <a:p>
            <a:pPr indent="0" marL="0">
              <a:buNone/>
            </a:pPr>
            <a:r>
              <a:rPr lang="en-US" sz="1150" b="1" spc="100" kern="0" dirty="0">
                <a:solidFill>
                  <a:srgbClr val="8B6CF6"/>
                </a:solidFill>
                <a:latin typeface="Calibri" pitchFamily="34" charset="0"/>
                <a:ea typeface="Calibri" pitchFamily="34" charset="-122"/>
                <a:cs typeface="Calibri" pitchFamily="34" charset="-120"/>
              </a:rPr>
              <a:t>Agent states</a:t>
            </a:r>
            <a:endParaRPr lang="en-US" sz="1150" dirty="0"/>
          </a:p>
        </p:txBody>
      </p:sp>
      <p:sp>
        <p:nvSpPr>
          <p:cNvPr id="38" name="Text 35"/>
          <p:cNvSpPr txBox="1"/>
          <p:nvPr/>
        </p:nvSpPr>
        <p:spPr>
          <a:xfrm>
            <a:off x="731520" y="4434840"/>
            <a:ext cx="10725912" cy="438912"/>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Connected, disconnected, dormant after 7 days (out of every count), removal candidate after 30 days: an agent's state comes from its last connection line, never from a heartbeat you must deploy.</a:t>
            </a:r>
            <a:endParaRPr lang="en-US" sz="1050" dirty="0"/>
          </a:p>
        </p:txBody>
      </p:sp>
      <p:sp>
        <p:nvSpPr>
          <p:cNvPr id="39" name="Text 36"/>
          <p:cNvSpPr txBox="1"/>
          <p:nvPr/>
        </p:nvSpPr>
        <p:spPr>
          <a:xfrm>
            <a:off x="548640" y="5257800"/>
            <a:ext cx="11064240" cy="54864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Built for any fleet size: aggregations over indexed terms and metric dimensions, never a search per agent; no per-agent history written.</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PLAN</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What we are going to do — one tenant, four parts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417320"/>
            <a:ext cx="2670048" cy="4069080"/>
          </a:xfrm>
          <a:prstGeom prst="roundRect">
            <a:avLst>
              <a:gd name="adj" fmla="val 2740"/>
            </a:avLst>
          </a:prstGeom>
          <a:solidFill>
            <a:srgbClr val="1C2A48"/>
          </a:solidFill>
          <a:ln w="12700">
            <a:solidFill>
              <a:srgbClr val="5B8DEF"/>
            </a:solidFill>
            <a:prstDash val="solid"/>
          </a:ln>
        </p:spPr>
      </p:sp>
      <p:sp>
        <p:nvSpPr>
          <p:cNvPr id="8" name="Text 5"/>
          <p:cNvSpPr txBox="1"/>
          <p:nvPr/>
        </p:nvSpPr>
        <p:spPr>
          <a:xfrm>
            <a:off x="777240" y="1572768"/>
            <a:ext cx="2212848" cy="274320"/>
          </a:xfrm>
          <a:prstGeom prst="rect">
            <a:avLst/>
          </a:prstGeom>
          <a:noFill/>
          <a:ln/>
        </p:spPr>
        <p:txBody>
          <a:bodyPr wrap="square" lIns="0" tIns="0" rIns="0" bIns="0" rtlCol="0" anchor="t"/>
          <a:lstStyle/>
          <a:p>
            <a:pPr indent="0" marL="0">
              <a:buNone/>
            </a:pPr>
            <a:r>
              <a:rPr lang="en-US" sz="1100" b="1" spc="200" kern="0" dirty="0">
                <a:solidFill>
                  <a:srgbClr val="5B8DEF"/>
                </a:solidFill>
                <a:latin typeface="Calibri" pitchFamily="34" charset="0"/>
                <a:ea typeface="Calibri" pitchFamily="34" charset="-122"/>
                <a:cs typeface="Calibri" pitchFamily="34" charset="-120"/>
              </a:rPr>
              <a:t>PART 1</a:t>
            </a:r>
            <a:endParaRPr lang="en-US" sz="1100" dirty="0"/>
          </a:p>
        </p:txBody>
      </p:sp>
      <p:sp>
        <p:nvSpPr>
          <p:cNvPr id="9" name="Text 6"/>
          <p:cNvSpPr txBox="1"/>
          <p:nvPr/>
        </p:nvSpPr>
        <p:spPr>
          <a:xfrm>
            <a:off x="777240"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Setup</a:t>
            </a:r>
            <a:endParaRPr lang="en-US" sz="1800" dirty="0"/>
          </a:p>
        </p:txBody>
      </p:sp>
      <p:sp>
        <p:nvSpPr>
          <p:cNvPr id="10" name="Shape 7"/>
          <p:cNvSpPr/>
          <p:nvPr/>
        </p:nvSpPr>
        <p:spPr>
          <a:xfrm>
            <a:off x="795528" y="2798064"/>
            <a:ext cx="118872" cy="118872"/>
          </a:xfrm>
          <a:prstGeom prst="ellipse">
            <a:avLst/>
          </a:prstGeom>
          <a:solidFill>
            <a:srgbClr val="5B8DEF"/>
          </a:solidFill>
          <a:ln w="12700">
            <a:solidFill>
              <a:srgbClr val="5B8DEF"/>
            </a:solidFill>
            <a:prstDash val="solid"/>
          </a:ln>
        </p:spPr>
      </p:sp>
      <p:sp>
        <p:nvSpPr>
          <p:cNvPr id="11" name="Text 8"/>
          <p:cNvSpPr txBox="1"/>
          <p:nvPr/>
        </p:nvSpPr>
        <p:spPr>
          <a:xfrm>
            <a:off x="1024128"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Splunk UF Fleet card</a:t>
            </a:r>
            <a:endParaRPr lang="en-US" sz="1200" dirty="0"/>
          </a:p>
        </p:txBody>
      </p:sp>
      <p:sp>
        <p:nvSpPr>
          <p:cNvPr id="12" name="Shape 9"/>
          <p:cNvSpPr/>
          <p:nvPr/>
        </p:nvSpPr>
        <p:spPr>
          <a:xfrm>
            <a:off x="795528" y="3529584"/>
            <a:ext cx="118872" cy="118872"/>
          </a:xfrm>
          <a:prstGeom prst="ellipse">
            <a:avLst/>
          </a:prstGeom>
          <a:solidFill>
            <a:srgbClr val="5B8DEF"/>
          </a:solidFill>
          <a:ln w="12700">
            <a:solidFill>
              <a:srgbClr val="5B8DEF"/>
            </a:solidFill>
            <a:prstDash val="solid"/>
          </a:ln>
        </p:spPr>
      </p:sp>
      <p:sp>
        <p:nvSpPr>
          <p:cNvPr id="13" name="Text 10"/>
          <p:cNvSpPr txBox="1"/>
          <p:nvPr/>
        </p:nvSpPr>
        <p:spPr>
          <a:xfrm>
            <a:off x="1024128"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Deployment Server API accounts</a:t>
            </a:r>
            <a:endParaRPr lang="en-US" sz="1200" dirty="0"/>
          </a:p>
        </p:txBody>
      </p:sp>
      <p:sp>
        <p:nvSpPr>
          <p:cNvPr id="14" name="Shape 11"/>
          <p:cNvSpPr/>
          <p:nvPr/>
        </p:nvSpPr>
        <p:spPr>
          <a:xfrm>
            <a:off x="795528" y="4261104"/>
            <a:ext cx="118872" cy="118872"/>
          </a:xfrm>
          <a:prstGeom prst="ellipse">
            <a:avLst/>
          </a:prstGeom>
          <a:solidFill>
            <a:srgbClr val="5B8DEF"/>
          </a:solidFill>
          <a:ln w="12700">
            <a:solidFill>
              <a:srgbClr val="5B8DEF"/>
            </a:solidFill>
            <a:prstDash val="solid"/>
          </a:ln>
        </p:spPr>
      </p:sp>
      <p:sp>
        <p:nvSpPr>
          <p:cNvPr id="15" name="Text 12"/>
          <p:cNvSpPr txBox="1"/>
          <p:nvPr/>
        </p:nvSpPr>
        <p:spPr>
          <a:xfrm>
            <a:off x="1024128"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Scope and discovery</a:t>
            </a:r>
            <a:endParaRPr lang="en-US" sz="1200" dirty="0"/>
          </a:p>
        </p:txBody>
      </p:sp>
      <p:sp>
        <p:nvSpPr>
          <p:cNvPr id="16" name="Shape 13"/>
          <p:cNvSpPr/>
          <p:nvPr/>
        </p:nvSpPr>
        <p:spPr>
          <a:xfrm>
            <a:off x="3355848" y="1417320"/>
            <a:ext cx="2670048" cy="4069080"/>
          </a:xfrm>
          <a:prstGeom prst="roundRect">
            <a:avLst>
              <a:gd name="adj" fmla="val 2740"/>
            </a:avLst>
          </a:prstGeom>
          <a:solidFill>
            <a:srgbClr val="3A2C16"/>
          </a:solidFill>
          <a:ln w="12700">
            <a:solidFill>
              <a:srgbClr val="E0A040"/>
            </a:solidFill>
            <a:prstDash val="solid"/>
          </a:ln>
        </p:spPr>
      </p:sp>
      <p:sp>
        <p:nvSpPr>
          <p:cNvPr id="17" name="Text 14"/>
          <p:cNvSpPr txBox="1"/>
          <p:nvPr/>
        </p:nvSpPr>
        <p:spPr>
          <a:xfrm>
            <a:off x="3584448" y="1572768"/>
            <a:ext cx="2212848" cy="274320"/>
          </a:xfrm>
          <a:prstGeom prst="rect">
            <a:avLst/>
          </a:prstGeom>
          <a:noFill/>
          <a:ln/>
        </p:spPr>
        <p:txBody>
          <a:bodyPr wrap="square" lIns="0" tIns="0" rIns="0" bIns="0" rtlCol="0" anchor="t"/>
          <a:lstStyle/>
          <a:p>
            <a:pPr indent="0" marL="0">
              <a:buNone/>
            </a:pPr>
            <a:r>
              <a:rPr lang="en-US" sz="1100" b="1" spc="200" kern="0" dirty="0">
                <a:solidFill>
                  <a:srgbClr val="E0A040"/>
                </a:solidFill>
                <a:latin typeface="Calibri" pitchFamily="34" charset="0"/>
                <a:ea typeface="Calibri" pitchFamily="34" charset="-122"/>
                <a:cs typeface="Calibri" pitchFamily="34" charset="-120"/>
              </a:rPr>
              <a:t>PART 2</a:t>
            </a:r>
            <a:endParaRPr lang="en-US" sz="1100" dirty="0"/>
          </a:p>
        </p:txBody>
      </p:sp>
      <p:sp>
        <p:nvSpPr>
          <p:cNvPr id="18" name="Text 15"/>
          <p:cNvSpPr txBox="1"/>
          <p:nvPr/>
        </p:nvSpPr>
        <p:spPr>
          <a:xfrm>
            <a:off x="3584448"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Configure</a:t>
            </a:r>
            <a:endParaRPr lang="en-US" sz="1800" dirty="0"/>
          </a:p>
        </p:txBody>
      </p:sp>
      <p:sp>
        <p:nvSpPr>
          <p:cNvPr id="19" name="Shape 16"/>
          <p:cNvSpPr/>
          <p:nvPr/>
        </p:nvSpPr>
        <p:spPr>
          <a:xfrm>
            <a:off x="3602736" y="2798064"/>
            <a:ext cx="118872" cy="118872"/>
          </a:xfrm>
          <a:prstGeom prst="ellipse">
            <a:avLst/>
          </a:prstGeom>
          <a:solidFill>
            <a:srgbClr val="E0A040"/>
          </a:solidFill>
          <a:ln w="12700">
            <a:solidFill>
              <a:srgbClr val="E0A040"/>
            </a:solidFill>
            <a:prstDash val="solid"/>
          </a:ln>
        </p:spPr>
      </p:sp>
      <p:sp>
        <p:nvSpPr>
          <p:cNvPr id="20" name="Text 17"/>
          <p:cNvSpPr txBox="1"/>
          <p:nvPr/>
        </p:nvSpPr>
        <p:spPr>
          <a:xfrm>
            <a:off x="3831336"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Enrichment from a CMDB</a:t>
            </a:r>
            <a:endParaRPr lang="en-US" sz="1200" dirty="0"/>
          </a:p>
        </p:txBody>
      </p:sp>
      <p:sp>
        <p:nvSpPr>
          <p:cNvPr id="21" name="Shape 18"/>
          <p:cNvSpPr/>
          <p:nvPr/>
        </p:nvSpPr>
        <p:spPr>
          <a:xfrm>
            <a:off x="3602736" y="3529584"/>
            <a:ext cx="118872" cy="118872"/>
          </a:xfrm>
          <a:prstGeom prst="ellipse">
            <a:avLst/>
          </a:prstGeom>
          <a:solidFill>
            <a:srgbClr val="E0A040"/>
          </a:solidFill>
          <a:ln w="12700">
            <a:solidFill>
              <a:srgbClr val="E0A040"/>
            </a:solidFill>
            <a:prstDash val="solid"/>
          </a:ln>
        </p:spPr>
      </p:sp>
      <p:sp>
        <p:nvSpPr>
          <p:cNvPr id="22" name="Text 19"/>
          <p:cNvSpPr txBox="1"/>
          <p:nvPr/>
        </p:nvSpPr>
        <p:spPr>
          <a:xfrm>
            <a:off x="3831336"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Groups and expected agents</a:t>
            </a:r>
            <a:endParaRPr lang="en-US" sz="1200" dirty="0"/>
          </a:p>
        </p:txBody>
      </p:sp>
      <p:sp>
        <p:nvSpPr>
          <p:cNvPr id="23" name="Shape 20"/>
          <p:cNvSpPr/>
          <p:nvPr/>
        </p:nvSpPr>
        <p:spPr>
          <a:xfrm>
            <a:off x="3602736" y="4261104"/>
            <a:ext cx="118872" cy="118872"/>
          </a:xfrm>
          <a:prstGeom prst="ellipse">
            <a:avLst/>
          </a:prstGeom>
          <a:solidFill>
            <a:srgbClr val="E0A040"/>
          </a:solidFill>
          <a:ln w="12700">
            <a:solidFill>
              <a:srgbClr val="E0A040"/>
            </a:solidFill>
            <a:prstDash val="solid"/>
          </a:ln>
        </p:spPr>
      </p:sp>
      <p:sp>
        <p:nvSpPr>
          <p:cNvPr id="24" name="Text 21"/>
          <p:cNvSpPr txBox="1"/>
          <p:nvPr/>
        </p:nvSpPr>
        <p:spPr>
          <a:xfrm>
            <a:off x="3831336"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Notifications</a:t>
            </a:r>
            <a:endParaRPr lang="en-US" sz="1200" dirty="0"/>
          </a:p>
        </p:txBody>
      </p:sp>
      <p:sp>
        <p:nvSpPr>
          <p:cNvPr id="25" name="Shape 22"/>
          <p:cNvSpPr/>
          <p:nvPr/>
        </p:nvSpPr>
        <p:spPr>
          <a:xfrm>
            <a:off x="6163056" y="1417320"/>
            <a:ext cx="2670048" cy="4069080"/>
          </a:xfrm>
          <a:prstGeom prst="roundRect">
            <a:avLst>
              <a:gd name="adj" fmla="val 2740"/>
            </a:avLst>
          </a:prstGeom>
          <a:solidFill>
            <a:srgbClr val="16302A"/>
          </a:solidFill>
          <a:ln w="12700">
            <a:solidFill>
              <a:srgbClr val="3DBE7A"/>
            </a:solidFill>
            <a:prstDash val="solid"/>
          </a:ln>
        </p:spPr>
      </p:sp>
      <p:sp>
        <p:nvSpPr>
          <p:cNvPr id="26" name="Text 23"/>
          <p:cNvSpPr txBox="1"/>
          <p:nvPr/>
        </p:nvSpPr>
        <p:spPr>
          <a:xfrm>
            <a:off x="6391656" y="1572768"/>
            <a:ext cx="2212848" cy="274320"/>
          </a:xfrm>
          <a:prstGeom prst="rect">
            <a:avLst/>
          </a:prstGeom>
          <a:noFill/>
          <a:ln/>
        </p:spPr>
        <p:txBody>
          <a:bodyPr wrap="square" lIns="0" tIns="0" rIns="0" bIns="0" rtlCol="0" anchor="t"/>
          <a:lstStyle/>
          <a:p>
            <a:pPr indent="0" marL="0">
              <a:buNone/>
            </a:pPr>
            <a:r>
              <a:rPr lang="en-US" sz="1100" b="1" spc="200" kern="0" dirty="0">
                <a:solidFill>
                  <a:srgbClr val="3DBE7A"/>
                </a:solidFill>
                <a:latin typeface="Calibri" pitchFamily="34" charset="0"/>
                <a:ea typeface="Calibri" pitchFamily="34" charset="-122"/>
                <a:cs typeface="Calibri" pitchFamily="34" charset="-120"/>
              </a:rPr>
              <a:t>PART 3</a:t>
            </a:r>
            <a:endParaRPr lang="en-US" sz="1100" dirty="0"/>
          </a:p>
        </p:txBody>
      </p:sp>
      <p:sp>
        <p:nvSpPr>
          <p:cNvPr id="27" name="Text 24"/>
          <p:cNvSpPr txBox="1"/>
          <p:nvPr/>
        </p:nvSpPr>
        <p:spPr>
          <a:xfrm>
            <a:off x="6391656"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The fleet</a:t>
            </a:r>
            <a:endParaRPr lang="en-US" sz="1800" dirty="0"/>
          </a:p>
        </p:txBody>
      </p:sp>
      <p:sp>
        <p:nvSpPr>
          <p:cNvPr id="28" name="Shape 25"/>
          <p:cNvSpPr/>
          <p:nvPr/>
        </p:nvSpPr>
        <p:spPr>
          <a:xfrm>
            <a:off x="6409944" y="2798064"/>
            <a:ext cx="118872" cy="118872"/>
          </a:xfrm>
          <a:prstGeom prst="ellipse">
            <a:avLst/>
          </a:prstGeom>
          <a:solidFill>
            <a:srgbClr val="3DBE7A"/>
          </a:solidFill>
          <a:ln w="12700">
            <a:solidFill>
              <a:srgbClr val="3DBE7A"/>
            </a:solidFill>
            <a:prstDash val="solid"/>
          </a:ln>
        </p:spPr>
      </p:sp>
      <p:sp>
        <p:nvSpPr>
          <p:cNvPr id="29" name="Text 26"/>
          <p:cNvSpPr txBox="1"/>
          <p:nvPr/>
        </p:nvSpPr>
        <p:spPr>
          <a:xfrm>
            <a:off x="6638544"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Agents, one agent up close</a:t>
            </a:r>
            <a:endParaRPr lang="en-US" sz="1200" dirty="0"/>
          </a:p>
        </p:txBody>
      </p:sp>
      <p:sp>
        <p:nvSpPr>
          <p:cNvPr id="30" name="Shape 27"/>
          <p:cNvSpPr/>
          <p:nvPr/>
        </p:nvSpPr>
        <p:spPr>
          <a:xfrm>
            <a:off x="6409944" y="3529584"/>
            <a:ext cx="118872" cy="118872"/>
          </a:xfrm>
          <a:prstGeom prst="ellipse">
            <a:avLst/>
          </a:prstGeom>
          <a:solidFill>
            <a:srgbClr val="3DBE7A"/>
          </a:solidFill>
          <a:ln w="12700">
            <a:solidFill>
              <a:srgbClr val="3DBE7A"/>
            </a:solidFill>
            <a:prstDash val="solid"/>
          </a:ln>
        </p:spPr>
      </p:sp>
      <p:sp>
        <p:nvSpPr>
          <p:cNvPr id="31" name="Text 28"/>
          <p:cNvSpPr txBox="1"/>
          <p:nvPr/>
        </p:nvSpPr>
        <p:spPr>
          <a:xfrm>
            <a:off x="6638544"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Deployment Servers</a:t>
            </a:r>
            <a:endParaRPr lang="en-US" sz="1200" dirty="0"/>
          </a:p>
        </p:txBody>
      </p:sp>
      <p:sp>
        <p:nvSpPr>
          <p:cNvPr id="32" name="Shape 29"/>
          <p:cNvSpPr/>
          <p:nvPr/>
        </p:nvSpPr>
        <p:spPr>
          <a:xfrm>
            <a:off x="6409944" y="4261104"/>
            <a:ext cx="118872" cy="118872"/>
          </a:xfrm>
          <a:prstGeom prst="ellipse">
            <a:avLst/>
          </a:prstGeom>
          <a:solidFill>
            <a:srgbClr val="3DBE7A"/>
          </a:solidFill>
          <a:ln w="12700">
            <a:solidFill>
              <a:srgbClr val="3DBE7A"/>
            </a:solidFill>
            <a:prstDash val="solid"/>
          </a:ln>
        </p:spPr>
      </p:sp>
      <p:sp>
        <p:nvSpPr>
          <p:cNvPr id="33" name="Text 30"/>
          <p:cNvSpPr txBox="1"/>
          <p:nvPr/>
        </p:nvSpPr>
        <p:spPr>
          <a:xfrm>
            <a:off x="6638544"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policies</a:t>
            </a:r>
            <a:endParaRPr lang="en-US" sz="1200" dirty="0"/>
          </a:p>
        </p:txBody>
      </p:sp>
      <p:sp>
        <p:nvSpPr>
          <p:cNvPr id="34" name="Shape 31"/>
          <p:cNvSpPr/>
          <p:nvPr/>
        </p:nvSpPr>
        <p:spPr>
          <a:xfrm>
            <a:off x="8970264" y="1417320"/>
            <a:ext cx="2670048" cy="4069080"/>
          </a:xfrm>
          <a:prstGeom prst="roundRect">
            <a:avLst>
              <a:gd name="adj" fmla="val 2740"/>
            </a:avLst>
          </a:prstGeom>
          <a:solidFill>
            <a:srgbClr val="2B2245"/>
          </a:solidFill>
          <a:ln w="12700">
            <a:solidFill>
              <a:srgbClr val="9A78F5"/>
            </a:solidFill>
            <a:prstDash val="solid"/>
          </a:ln>
        </p:spPr>
      </p:sp>
      <p:sp>
        <p:nvSpPr>
          <p:cNvPr id="35" name="Text 32"/>
          <p:cNvSpPr txBox="1"/>
          <p:nvPr/>
        </p:nvSpPr>
        <p:spPr>
          <a:xfrm>
            <a:off x="9198864" y="1572768"/>
            <a:ext cx="2212848" cy="274320"/>
          </a:xfrm>
          <a:prstGeom prst="rect">
            <a:avLst/>
          </a:prstGeom>
          <a:noFill/>
          <a:ln/>
        </p:spPr>
        <p:txBody>
          <a:bodyPr wrap="square" lIns="0" tIns="0" rIns="0" bIns="0" rtlCol="0" anchor="t"/>
          <a:lstStyle/>
          <a:p>
            <a:pPr indent="0" marL="0">
              <a:buNone/>
            </a:pPr>
            <a:r>
              <a:rPr lang="en-US" sz="1100" b="1" spc="200" kern="0" dirty="0">
                <a:solidFill>
                  <a:srgbClr val="9A78F5"/>
                </a:solidFill>
                <a:latin typeface="Calibri" pitchFamily="34" charset="0"/>
                <a:ea typeface="Calibri" pitchFamily="34" charset="-122"/>
                <a:cs typeface="Calibri" pitchFamily="34" charset="-120"/>
              </a:rPr>
              <a:t>PART 4</a:t>
            </a:r>
            <a:endParaRPr lang="en-US" sz="1100" dirty="0"/>
          </a:p>
        </p:txBody>
      </p:sp>
      <p:sp>
        <p:nvSpPr>
          <p:cNvPr id="36" name="Text 33"/>
          <p:cNvSpPr txBox="1"/>
          <p:nvPr/>
        </p:nvSpPr>
        <p:spPr>
          <a:xfrm>
            <a:off x="9198864" y="1874520"/>
            <a:ext cx="2212848" cy="685800"/>
          </a:xfrm>
          <a:prstGeom prst="rect">
            <a:avLst/>
          </a:prstGeom>
          <a:noFill/>
          <a:ln/>
        </p:spPr>
        <p:txBody>
          <a:bodyPr wrap="square" lIns="0" tIns="0" rIns="0" bIns="0" rtlCol="0" anchor="t"/>
          <a:lstStyle/>
          <a:p>
            <a:pPr indent="0" marL="0">
              <a:buNone/>
            </a:pPr>
            <a:r>
              <a:rPr lang="en-US" sz="1800" b="1" dirty="0">
                <a:solidFill>
                  <a:srgbClr val="F2F4F8"/>
                </a:solidFill>
                <a:latin typeface="Calibri" pitchFamily="34" charset="0"/>
                <a:ea typeface="Calibri" pitchFamily="34" charset="-122"/>
                <a:cs typeface="Calibri" pitchFamily="34" charset="-120"/>
              </a:rPr>
              <a:t>Findings</a:t>
            </a:r>
            <a:endParaRPr lang="en-US" sz="1800" dirty="0"/>
          </a:p>
        </p:txBody>
      </p:sp>
      <p:sp>
        <p:nvSpPr>
          <p:cNvPr id="37" name="Shape 34"/>
          <p:cNvSpPr/>
          <p:nvPr/>
        </p:nvSpPr>
        <p:spPr>
          <a:xfrm>
            <a:off x="9217152" y="2798064"/>
            <a:ext cx="118872" cy="118872"/>
          </a:xfrm>
          <a:prstGeom prst="ellipse">
            <a:avLst/>
          </a:prstGeom>
          <a:solidFill>
            <a:srgbClr val="9A78F5"/>
          </a:solidFill>
          <a:ln w="12700">
            <a:solidFill>
              <a:srgbClr val="9A78F5"/>
            </a:solidFill>
            <a:prstDash val="solid"/>
          </a:ln>
        </p:spPr>
      </p:sp>
      <p:sp>
        <p:nvSpPr>
          <p:cNvPr id="38" name="Text 35"/>
          <p:cNvSpPr txBox="1"/>
          <p:nvPr/>
        </p:nvSpPr>
        <p:spPr>
          <a:xfrm>
            <a:off x="9445752" y="267004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A site goes dark</a:t>
            </a:r>
            <a:endParaRPr lang="en-US" sz="1200" dirty="0"/>
          </a:p>
        </p:txBody>
      </p:sp>
      <p:sp>
        <p:nvSpPr>
          <p:cNvPr id="39" name="Shape 36"/>
          <p:cNvSpPr/>
          <p:nvPr/>
        </p:nvSpPr>
        <p:spPr>
          <a:xfrm>
            <a:off x="9217152" y="3529584"/>
            <a:ext cx="118872" cy="118872"/>
          </a:xfrm>
          <a:prstGeom prst="ellipse">
            <a:avLst/>
          </a:prstGeom>
          <a:solidFill>
            <a:srgbClr val="9A78F5"/>
          </a:solidFill>
          <a:ln w="12700">
            <a:solidFill>
              <a:srgbClr val="9A78F5"/>
            </a:solidFill>
            <a:prstDash val="solid"/>
          </a:ln>
        </p:spPr>
      </p:sp>
      <p:sp>
        <p:nvSpPr>
          <p:cNvPr id="40" name="Text 37"/>
          <p:cNvSpPr txBox="1"/>
          <p:nvPr/>
        </p:nvSpPr>
        <p:spPr>
          <a:xfrm>
            <a:off x="9445752" y="340156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An expected agent missing</a:t>
            </a:r>
            <a:endParaRPr lang="en-US" sz="1200" dirty="0"/>
          </a:p>
        </p:txBody>
      </p:sp>
      <p:sp>
        <p:nvSpPr>
          <p:cNvPr id="41" name="Shape 38"/>
          <p:cNvSpPr/>
          <p:nvPr/>
        </p:nvSpPr>
        <p:spPr>
          <a:xfrm>
            <a:off x="9217152" y="4261104"/>
            <a:ext cx="118872" cy="118872"/>
          </a:xfrm>
          <a:prstGeom prst="ellipse">
            <a:avLst/>
          </a:prstGeom>
          <a:solidFill>
            <a:srgbClr val="9A78F5"/>
          </a:solidFill>
          <a:ln w="12700">
            <a:solidFill>
              <a:srgbClr val="9A78F5"/>
            </a:solidFill>
            <a:prstDash val="solid"/>
          </a:ln>
        </p:spPr>
      </p:sp>
      <p:sp>
        <p:nvSpPr>
          <p:cNvPr id="42" name="Text 39"/>
          <p:cNvSpPr txBox="1"/>
          <p:nvPr/>
        </p:nvSpPr>
        <p:spPr>
          <a:xfrm>
            <a:off x="9445752" y="4133088"/>
            <a:ext cx="1984248" cy="502920"/>
          </a:xfrm>
          <a:prstGeom prst="rect">
            <a:avLst/>
          </a:prstGeom>
          <a:noFill/>
          <a:ln/>
        </p:spPr>
        <p:txBody>
          <a:bodyPr wrap="square" lIns="0" tIns="0" rIns="0" bIns="0" rtlCol="0" anchor="ctr"/>
          <a:lstStyle/>
          <a:p>
            <a:pPr indent="0" marL="0">
              <a:buNone/>
            </a:pPr>
            <a:r>
              <a:rPr lang="en-US" sz="1200" dirty="0">
                <a:solidFill>
                  <a:srgbClr val="F2F4F8"/>
                </a:solidFill>
                <a:latin typeface="Calibri" pitchFamily="34" charset="0"/>
                <a:ea typeface="Calibri" pitchFamily="34" charset="-122"/>
                <a:cs typeface="Calibri" pitchFamily="34" charset="-120"/>
              </a:rPr>
              <a:t>The AI Agent</a:t>
            </a:r>
            <a:endParaRPr lang="en-US" sz="1200" dirty="0"/>
          </a:p>
        </p:txBody>
      </p:sp>
      <p:sp>
        <p:nvSpPr>
          <p:cNvPr id="43" name="Text 40"/>
          <p:cNvSpPr txBox="1"/>
          <p:nvPr/>
        </p:nvSpPr>
        <p:spPr>
          <a:xfrm>
            <a:off x="548640" y="5715000"/>
            <a:ext cx="11064240" cy="365760"/>
          </a:xfrm>
          <a:prstGeom prst="rect">
            <a:avLst/>
          </a:prstGeom>
          <a:noFill/>
          <a:ln/>
        </p:spPr>
        <p:txBody>
          <a:bodyPr wrap="square" lIns="0" tIns="0" rIns="0" bIns="0" rtlCol="0" anchor="t"/>
          <a:lstStyle/>
          <a:p>
            <a:pPr indent="0" marL="0">
              <a:buNone/>
            </a:pPr>
            <a:r>
              <a:rPr lang="en-US" sz="1200" i="1" dirty="0">
                <a:solidFill>
                  <a:srgbClr val="9AA3B5"/>
                </a:solidFill>
                <a:latin typeface="Calibri" pitchFamily="34" charset="0"/>
                <a:ea typeface="Calibri" pitchFamily="34" charset="-122"/>
                <a:cs typeface="Calibri" pitchFamily="34" charset="-120"/>
              </a:rPr>
              <a:t>Every screen is the product as shipped, on twenty universal forwarders named site-service-number.</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5B8DEF"/>
                </a:solidFill>
                <a:latin typeface="Calibri" pitchFamily="34" charset="0"/>
                <a:ea typeface="Calibri" pitchFamily="34" charset="-122"/>
                <a:cs typeface="Calibri" pitchFamily="34" charset="-120"/>
              </a:rPr>
              <a:t>01</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1  ·  SETUP</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One source, two Deployment Servers, one scope</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The Splunk UF Fleet card, the Deployment Server API accounts checked as you add them, the scope of the fleet and the agent discovery.</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dedicated tenant — pick Splunk UF Fleet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40680" cy="3180383"/>
          </a:xfrm>
          <a:prstGeom prst="roundRect">
            <a:avLst>
              <a:gd name="adj" fmla="val 1438"/>
            </a:avLst>
          </a:prstGeom>
          <a:solidFill>
            <a:srgbClr val="1F242F"/>
          </a:solidFill>
          <a:ln w="9525">
            <a:solidFill>
              <a:srgbClr val="2A3140"/>
            </a:solidFill>
            <a:prstDash val="solid"/>
          </a:ln>
        </p:spPr>
      </p:sp>
      <p:pic>
        <p:nvPicPr>
          <p:cNvPr id="8" name="Image 0" descr="/Users/guilhem/DocsOffsync/trackme-limited/fwd-docs-work/kit/ufdeck/img/uf-create-chooser.jpg">    </p:cNvPr>
          <p:cNvPicPr>
            <a:picLocks noChangeAspect="1"/>
          </p:cNvPicPr>
          <p:nvPr/>
        </p:nvPicPr>
        <p:blipFill>
          <a:blip r:embed="rId1"/>
          <a:stretch>
            <a:fillRect/>
          </a:stretch>
        </p:blipFill>
        <p:spPr>
          <a:xfrm>
            <a:off x="612648" y="1435608"/>
            <a:ext cx="5312664" cy="3052367"/>
          </a:xfrm>
          <a:prstGeom prst="rect">
            <a:avLst/>
          </a:prstGeom>
        </p:spPr>
      </p:pic>
      <p:sp>
        <p:nvSpPr>
          <p:cNvPr id="9" name="Shape 5"/>
          <p:cNvSpPr/>
          <p:nvPr/>
        </p:nvSpPr>
        <p:spPr>
          <a:xfrm>
            <a:off x="6199632" y="1371600"/>
            <a:ext cx="5440680" cy="3089612"/>
          </a:xfrm>
          <a:prstGeom prst="roundRect">
            <a:avLst>
              <a:gd name="adj" fmla="val 1480"/>
            </a:avLst>
          </a:prstGeom>
          <a:solidFill>
            <a:srgbClr val="1F242F"/>
          </a:solidFill>
          <a:ln w="9525">
            <a:solidFill>
              <a:srgbClr val="2A3140"/>
            </a:solidFill>
            <a:prstDash val="solid"/>
          </a:ln>
        </p:spPr>
      </p:sp>
      <p:pic>
        <p:nvPicPr>
          <p:cNvPr id="10" name="Image 1" descr="/Users/guilhem/DocsOffsync/trackme-limited/fwd-docs-work/kit/ufdeck/img/uf-what-it-does.jpg">    </p:cNvPr>
          <p:cNvPicPr>
            <a:picLocks noChangeAspect="1"/>
          </p:cNvPicPr>
          <p:nvPr/>
        </p:nvPicPr>
        <p:blipFill>
          <a:blip r:embed="rId2"/>
          <a:stretch>
            <a:fillRect/>
          </a:stretch>
        </p:blipFill>
        <p:spPr>
          <a:xfrm>
            <a:off x="6263640" y="1435608"/>
            <a:ext cx="5312664" cy="2961596"/>
          </a:xfrm>
          <a:prstGeom prst="rect">
            <a:avLst/>
          </a:prstGeom>
        </p:spPr>
      </p:pic>
      <p:sp>
        <p:nvSpPr>
          <p:cNvPr id="11" name="Shape 6"/>
          <p:cNvSpPr/>
          <p:nvPr/>
        </p:nvSpPr>
        <p:spPr>
          <a:xfrm>
            <a:off x="548640" y="4744007"/>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74400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734863"/>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Splunk UF Fleet card</a:t>
            </a:r>
            <a:endParaRPr lang="en-US" sz="1250" dirty="0"/>
          </a:p>
        </p:txBody>
      </p:sp>
      <p:sp>
        <p:nvSpPr>
          <p:cNvPr id="14" name="Text 9"/>
          <p:cNvSpPr txBox="1"/>
          <p:nvPr/>
        </p:nvSpPr>
        <p:spPr>
          <a:xfrm>
            <a:off x="932688" y="5027471"/>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Know which forwarding agents are connected, at any fleet size.</a:t>
            </a:r>
            <a:endParaRPr lang="en-US" sz="1050" dirty="0"/>
          </a:p>
        </p:txBody>
      </p:sp>
      <p:sp>
        <p:nvSpPr>
          <p:cNvPr id="15" name="Shape 10"/>
          <p:cNvSpPr/>
          <p:nvPr/>
        </p:nvSpPr>
        <p:spPr>
          <a:xfrm>
            <a:off x="548640" y="5338367"/>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3383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329223"/>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it does</a:t>
            </a:r>
            <a:endParaRPr lang="en-US" sz="1250" dirty="0"/>
          </a:p>
        </p:txBody>
      </p:sp>
      <p:sp>
        <p:nvSpPr>
          <p:cNvPr id="18" name="Text 13"/>
          <p:cNvSpPr txBox="1"/>
          <p:nvPr/>
        </p:nvSpPr>
        <p:spPr>
          <a:xfrm>
            <a:off x="932688" y="5621831"/>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Deployment Server and the forwarding agents, watched by Splunk UF Fleet.</a:t>
            </a:r>
            <a:endParaRPr lang="en-US" sz="1050" dirty="0"/>
          </a:p>
        </p:txBody>
      </p:sp>
      <p:sp>
        <p:nvSpPr>
          <p:cNvPr id="19" name="Shape 14"/>
          <p:cNvSpPr/>
          <p:nvPr/>
        </p:nvSpPr>
        <p:spPr>
          <a:xfrm>
            <a:off x="6208776" y="4744007"/>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74400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734863"/>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Four steps</a:t>
            </a:r>
            <a:endParaRPr lang="en-US" sz="1250" dirty="0"/>
          </a:p>
        </p:txBody>
      </p:sp>
      <p:sp>
        <p:nvSpPr>
          <p:cNvPr id="22" name="Text 17"/>
          <p:cNvSpPr txBox="1"/>
          <p:nvPr/>
        </p:nvSpPr>
        <p:spPr>
          <a:xfrm>
            <a:off x="6592824" y="5027471"/>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Basics, Source &amp; scope, Indexes &amp; RBAC, Review.</a:t>
            </a:r>
            <a:endParaRPr lang="en-US" sz="1050" dirty="0"/>
          </a:p>
        </p:txBody>
      </p:sp>
      <p:sp>
        <p:nvSpPr>
          <p:cNvPr id="23" name="Shape 18"/>
          <p:cNvSpPr/>
          <p:nvPr/>
        </p:nvSpPr>
        <p:spPr>
          <a:xfrm>
            <a:off x="6208776" y="5338367"/>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33836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329223"/>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Licence</a:t>
            </a:r>
            <a:endParaRPr lang="en-US" sz="1250" dirty="0"/>
          </a:p>
        </p:txBody>
      </p:sp>
      <p:sp>
        <p:nvSpPr>
          <p:cNvPr id="26" name="Text 21"/>
          <p:cNvSpPr txBox="1"/>
          <p:nvPr/>
        </p:nvSpPr>
        <p:spPr>
          <a:xfrm>
            <a:off x="6592824" y="5621831"/>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Enterprise, Unlimited, the Unlimited trial or Developer; not Foundation.</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Deployment Server API accounts — checked as you add them</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583680" cy="4717406"/>
          </a:xfrm>
          <a:prstGeom prst="roundRect">
            <a:avLst>
              <a:gd name="adj" fmla="val 969"/>
            </a:avLst>
          </a:prstGeom>
          <a:solidFill>
            <a:srgbClr val="1F242F"/>
          </a:solidFill>
          <a:ln w="9525">
            <a:solidFill>
              <a:srgbClr val="2A3140"/>
            </a:solidFill>
            <a:prstDash val="solid"/>
          </a:ln>
        </p:spPr>
      </p:sp>
      <p:pic>
        <p:nvPicPr>
          <p:cNvPr id="8" name="Image 0" descr="/Users/guilhem/DocsOffsync/trackme-limited/fwd-docs-work/kit/ufdeck/img/uf-wizard-source.jpg">    </p:cNvPr>
          <p:cNvPicPr>
            <a:picLocks noChangeAspect="1"/>
          </p:cNvPicPr>
          <p:nvPr/>
        </p:nvPicPr>
        <p:blipFill>
          <a:blip r:embed="rId1"/>
          <a:stretch>
            <a:fillRect/>
          </a:stretch>
        </p:blipFill>
        <p:spPr>
          <a:xfrm>
            <a:off x="612648" y="1435608"/>
            <a:ext cx="6455664" cy="4589390"/>
          </a:xfrm>
          <a:prstGeom prst="rect">
            <a:avLst/>
          </a:prstGeom>
        </p:spPr>
      </p:pic>
      <p:sp>
        <p:nvSpPr>
          <p:cNvPr id="9" name="Shape 5"/>
          <p:cNvSpPr/>
          <p:nvPr/>
        </p:nvSpPr>
        <p:spPr>
          <a:xfrm>
            <a:off x="745236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45236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836408" y="141732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Source</a:t>
            </a:r>
            <a:endParaRPr lang="en-US" sz="1250" dirty="0"/>
          </a:p>
        </p:txBody>
      </p:sp>
      <p:sp>
        <p:nvSpPr>
          <p:cNvPr id="12" name="Text 8"/>
          <p:cNvSpPr txBox="1"/>
          <p:nvPr/>
        </p:nvSpPr>
        <p:spPr>
          <a:xfrm>
            <a:off x="7836408" y="1709928"/>
            <a:ext cx="38039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Where the receivers' internal logs are searched.</a:t>
            </a:r>
            <a:endParaRPr lang="en-US" sz="1050" dirty="0"/>
          </a:p>
        </p:txBody>
      </p:sp>
      <p:sp>
        <p:nvSpPr>
          <p:cNvPr id="13" name="Shape 9"/>
          <p:cNvSpPr/>
          <p:nvPr/>
        </p:nvSpPr>
        <p:spPr>
          <a:xfrm>
            <a:off x="7452360" y="21122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45236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836408" y="210312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Deployment Server source</a:t>
            </a:r>
            <a:endParaRPr lang="en-US" sz="1250" dirty="0"/>
          </a:p>
        </p:txBody>
      </p:sp>
      <p:sp>
        <p:nvSpPr>
          <p:cNvPr id="16" name="Text 12"/>
          <p:cNvSpPr txBox="1"/>
          <p:nvPr/>
        </p:nvSpPr>
        <p:spPr>
          <a:xfrm>
            <a:off x="7836408" y="239572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Where the _ds* indexes are searched; a remote account on the DS on Splunk Cloud.</a:t>
            </a:r>
            <a:endParaRPr lang="en-US" sz="1050" dirty="0"/>
          </a:p>
        </p:txBody>
      </p:sp>
      <p:sp>
        <p:nvSpPr>
          <p:cNvPr id="17" name="Shape 13"/>
          <p:cNvSpPr/>
          <p:nvPr/>
        </p:nvSpPr>
        <p:spPr>
          <a:xfrm>
            <a:off x="7452360" y="29809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452360"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836408" y="297180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API accounts (optional)</a:t>
            </a:r>
            <a:endParaRPr lang="en-US" sz="1250" dirty="0"/>
          </a:p>
        </p:txBody>
      </p:sp>
      <p:sp>
        <p:nvSpPr>
          <p:cNvPr id="20" name="Text 16"/>
          <p:cNvSpPr txBox="1"/>
          <p:nvPr/>
        </p:nvSpPr>
        <p:spPr>
          <a:xfrm>
            <a:off x="7836408" y="3264408"/>
            <a:ext cx="38039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exact members of each server class group, read only.</a:t>
            </a:r>
            <a:endParaRPr lang="en-US" sz="1050" dirty="0"/>
          </a:p>
        </p:txBody>
      </p:sp>
      <p:sp>
        <p:nvSpPr>
          <p:cNvPr id="21" name="Shape 17"/>
          <p:cNvSpPr/>
          <p:nvPr/>
        </p:nvSpPr>
        <p:spPr>
          <a:xfrm>
            <a:off x="7452360" y="366674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452360" y="3666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7836408" y="365760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Checked at once</a:t>
            </a:r>
            <a:endParaRPr lang="en-US" sz="1250" dirty="0"/>
          </a:p>
        </p:txBody>
      </p:sp>
      <p:sp>
        <p:nvSpPr>
          <p:cNvPr id="24" name="Text 20"/>
          <p:cNvSpPr txBox="1"/>
          <p:nvPr/>
        </p:nvSpPr>
        <p:spPr>
          <a:xfrm>
            <a:off x="7836408" y="395020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prd5_ds and prd5_ds2 each read the client listing and answer for their own Deployment Server.</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Scope the fleet, then see what the tenant would collect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40680" cy="2854379"/>
          </a:xfrm>
          <a:prstGeom prst="roundRect">
            <a:avLst>
              <a:gd name="adj" fmla="val 1602"/>
            </a:avLst>
          </a:prstGeom>
          <a:solidFill>
            <a:srgbClr val="1F242F"/>
          </a:solidFill>
          <a:ln w="9525">
            <a:solidFill>
              <a:srgbClr val="2A3140"/>
            </a:solidFill>
            <a:prstDash val="solid"/>
          </a:ln>
        </p:spPr>
      </p:sp>
      <p:pic>
        <p:nvPicPr>
          <p:cNvPr id="8" name="Image 0" descr="/Users/guilhem/DocsOffsync/trackme-limited/fwd-docs-work/kit/ufdeck/img/uf-wizard-advanced.jpg">    </p:cNvPr>
          <p:cNvPicPr>
            <a:picLocks noChangeAspect="1"/>
          </p:cNvPicPr>
          <p:nvPr/>
        </p:nvPicPr>
        <p:blipFill>
          <a:blip r:embed="rId1"/>
          <a:stretch>
            <a:fillRect/>
          </a:stretch>
        </p:blipFill>
        <p:spPr>
          <a:xfrm>
            <a:off x="612648" y="1435608"/>
            <a:ext cx="5312664" cy="2726363"/>
          </a:xfrm>
          <a:prstGeom prst="rect">
            <a:avLst/>
          </a:prstGeom>
        </p:spPr>
      </p:pic>
      <p:sp>
        <p:nvSpPr>
          <p:cNvPr id="9" name="Shape 5"/>
          <p:cNvSpPr/>
          <p:nvPr/>
        </p:nvSpPr>
        <p:spPr>
          <a:xfrm>
            <a:off x="6199632" y="1371600"/>
            <a:ext cx="4063912" cy="2926080"/>
          </a:xfrm>
          <a:prstGeom prst="roundRect">
            <a:avLst>
              <a:gd name="adj" fmla="val 1563"/>
            </a:avLst>
          </a:prstGeom>
          <a:solidFill>
            <a:srgbClr val="1F242F"/>
          </a:solidFill>
          <a:ln w="9525">
            <a:solidFill>
              <a:srgbClr val="2A3140"/>
            </a:solidFill>
            <a:prstDash val="solid"/>
          </a:ln>
        </p:spPr>
      </p:sp>
      <p:pic>
        <p:nvPicPr>
          <p:cNvPr id="10" name="Image 1" descr="/Users/guilhem/DocsOffsync/trackme-limited/fwd-docs-work/kit/ufdeck/img/uf-wizard-discovery.jpg">    </p:cNvPr>
          <p:cNvPicPr>
            <a:picLocks noChangeAspect="1"/>
          </p:cNvPicPr>
          <p:nvPr/>
        </p:nvPicPr>
        <p:blipFill>
          <a:blip r:embed="rId2"/>
          <a:stretch>
            <a:fillRect/>
          </a:stretch>
        </p:blipFill>
        <p:spPr>
          <a:xfrm>
            <a:off x="6263640" y="1435608"/>
            <a:ext cx="3935896" cy="2798064"/>
          </a:xfrm>
          <a:prstGeom prst="rect">
            <a:avLst/>
          </a:prstGeom>
        </p:spPr>
      </p:pic>
      <p:sp>
        <p:nvSpPr>
          <p:cNvPr id="11" name="Shape 6"/>
          <p:cNvSpPr/>
          <p:nvPr/>
        </p:nvSpPr>
        <p:spPr>
          <a:xfrm>
            <a:off x="548640" y="448970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489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4805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Agent patterns</a:t>
            </a:r>
            <a:endParaRPr lang="en-US" sz="1250" dirty="0"/>
          </a:p>
        </p:txBody>
      </p:sp>
      <p:sp>
        <p:nvSpPr>
          <p:cNvPr id="14" name="Text 9"/>
          <p:cNvSpPr txBox="1"/>
          <p:nvPr/>
        </p:nvSpPr>
        <p:spPr>
          <a:xfrm>
            <a:off x="932688" y="47731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token per pattern: the corporate domain, *.trackme-limited.internal.</a:t>
            </a:r>
            <a:endParaRPr lang="en-US" sz="1050" dirty="0"/>
          </a:p>
        </p:txBody>
      </p:sp>
      <p:sp>
        <p:nvSpPr>
          <p:cNvPr id="15" name="Shape 10"/>
          <p:cNvSpPr/>
          <p:nvPr/>
        </p:nvSpPr>
        <p:spPr>
          <a:xfrm>
            <a:off x="548640" y="526694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2578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Excluded receivers</a:t>
            </a:r>
            <a:endParaRPr lang="en-US" sz="1250" dirty="0"/>
          </a:p>
        </p:txBody>
      </p:sp>
      <p:sp>
        <p:nvSpPr>
          <p:cNvPr id="18" name="Text 13"/>
          <p:cNvSpPr txBox="1"/>
          <p:nvPr/>
        </p:nvSpPr>
        <p:spPr>
          <a:xfrm>
            <a:off x="932688" y="55504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sim-* and bcb-*: test receivers sharing the indexes, never read, never agents.</a:t>
            </a:r>
            <a:endParaRPr lang="en-US" sz="1050" dirty="0"/>
          </a:p>
        </p:txBody>
      </p:sp>
      <p:sp>
        <p:nvSpPr>
          <p:cNvPr id="19" name="Shape 14"/>
          <p:cNvSpPr/>
          <p:nvPr/>
        </p:nvSpPr>
        <p:spPr>
          <a:xfrm>
            <a:off x="4322064" y="448970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4322064" y="4489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4706112" y="44805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discovery</a:t>
            </a:r>
            <a:endParaRPr lang="en-US" sz="1250" dirty="0"/>
          </a:p>
        </p:txBody>
      </p:sp>
      <p:sp>
        <p:nvSpPr>
          <p:cNvPr id="22" name="Text 17"/>
          <p:cNvSpPr txBox="1"/>
          <p:nvPr/>
        </p:nvSpPr>
        <p:spPr>
          <a:xfrm>
            <a:off x="4706112" y="47731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20 agents, all connected, 8 receivers, 2 Deployment Servers.</a:t>
            </a:r>
            <a:endParaRPr lang="en-US" sz="1050" dirty="0"/>
          </a:p>
        </p:txBody>
      </p:sp>
      <p:sp>
        <p:nvSpPr>
          <p:cNvPr id="23" name="Shape 18"/>
          <p:cNvSpPr/>
          <p:nvPr/>
        </p:nvSpPr>
        <p:spPr>
          <a:xfrm>
            <a:off x="4322064" y="526694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4322064" y="5266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4706112" y="52578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Left out by the rules</a:t>
            </a:r>
            <a:endParaRPr lang="en-US" sz="1250" dirty="0"/>
          </a:p>
        </p:txBody>
      </p:sp>
      <p:sp>
        <p:nvSpPr>
          <p:cNvPr id="26" name="Text 21"/>
          <p:cNvSpPr txBox="1"/>
          <p:nvPr/>
        </p:nvSpPr>
        <p:spPr>
          <a:xfrm>
            <a:off x="4706112" y="55504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Receivers and Deployment Servers, full instances, agents out of scope.</a:t>
            </a:r>
            <a:endParaRPr lang="en-US" sz="1050" dirty="0"/>
          </a:p>
        </p:txBody>
      </p:sp>
      <p:sp>
        <p:nvSpPr>
          <p:cNvPr id="27" name="Shape 22"/>
          <p:cNvSpPr/>
          <p:nvPr/>
        </p:nvSpPr>
        <p:spPr>
          <a:xfrm>
            <a:off x="8095488" y="4489704"/>
            <a:ext cx="274320" cy="274320"/>
          </a:xfrm>
          <a:prstGeom prst="ellipse">
            <a:avLst/>
          </a:prstGeom>
          <a:solidFill>
            <a:srgbClr val="E05555"/>
          </a:solidFill>
          <a:ln w="12700">
            <a:solidFill>
              <a:srgbClr val="FFFFFF"/>
            </a:solidFill>
            <a:prstDash val="solid"/>
          </a:ln>
        </p:spPr>
      </p:sp>
      <p:sp>
        <p:nvSpPr>
          <p:cNvPr id="28" name="Text 23"/>
          <p:cNvSpPr txBox="1"/>
          <p:nvPr/>
        </p:nvSpPr>
        <p:spPr>
          <a:xfrm>
            <a:off x="8095488" y="44897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9" name="Text 24"/>
          <p:cNvSpPr txBox="1"/>
          <p:nvPr/>
        </p:nvSpPr>
        <p:spPr>
          <a:xfrm>
            <a:off x="8479536" y="44805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Five UF generations</a:t>
            </a:r>
            <a:endParaRPr lang="en-US" sz="1250" dirty="0"/>
          </a:p>
        </p:txBody>
      </p:sp>
      <p:sp>
        <p:nvSpPr>
          <p:cNvPr id="30" name="Text 25"/>
          <p:cNvSpPr txBox="1"/>
          <p:nvPr/>
        </p:nvSpPr>
        <p:spPr>
          <a:xfrm>
            <a:off x="8479536" y="47731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9.4.14 to 10.6.1.1, every agent with its Deployment Server.</a:t>
            </a:r>
            <a:endParaRPr lang="en-US" sz="10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1  ·  SETUP</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least-privilege owner — checked before the tenant exists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772546" cy="3108960"/>
          </a:xfrm>
          <a:prstGeom prst="roundRect">
            <a:avLst>
              <a:gd name="adj" fmla="val 1471"/>
            </a:avLst>
          </a:prstGeom>
          <a:solidFill>
            <a:srgbClr val="1F242F"/>
          </a:solidFill>
          <a:ln w="9525">
            <a:solidFill>
              <a:srgbClr val="2A3140"/>
            </a:solidFill>
            <a:prstDash val="solid"/>
          </a:ln>
        </p:spPr>
      </p:sp>
      <p:pic>
        <p:nvPicPr>
          <p:cNvPr id="8" name="Image 0" descr="/Users/guilhem/DocsOffsync/trackme-limited/fwd-docs-work/kit/ufdeck/img/uf-wizard-rbac.jpg">    </p:cNvPr>
          <p:cNvPicPr>
            <a:picLocks noChangeAspect="1"/>
          </p:cNvPicPr>
          <p:nvPr/>
        </p:nvPicPr>
        <p:blipFill>
          <a:blip r:embed="rId1"/>
          <a:stretch>
            <a:fillRect/>
          </a:stretch>
        </p:blipFill>
        <p:spPr>
          <a:xfrm>
            <a:off x="612648" y="1435608"/>
            <a:ext cx="4644530" cy="2980944"/>
          </a:xfrm>
          <a:prstGeom prst="rect">
            <a:avLst/>
          </a:prstGeom>
        </p:spPr>
      </p:pic>
      <p:sp>
        <p:nvSpPr>
          <p:cNvPr id="9" name="Shape 5"/>
          <p:cNvSpPr/>
          <p:nvPr/>
        </p:nvSpPr>
        <p:spPr>
          <a:xfrm>
            <a:off x="7505395" y="1371600"/>
            <a:ext cx="4134917" cy="2512122"/>
          </a:xfrm>
          <a:prstGeom prst="roundRect">
            <a:avLst>
              <a:gd name="adj" fmla="val 1820"/>
            </a:avLst>
          </a:prstGeom>
          <a:solidFill>
            <a:srgbClr val="1F242F"/>
          </a:solidFill>
          <a:ln w="9525">
            <a:solidFill>
              <a:srgbClr val="2A3140"/>
            </a:solidFill>
            <a:prstDash val="solid"/>
          </a:ln>
        </p:spPr>
      </p:sp>
      <p:pic>
        <p:nvPicPr>
          <p:cNvPr id="10" name="Image 1" descr="/Users/guilhem/DocsOffsync/trackme-limited/fwd-docs-work/kit/ufdeck/img/uf-wizard-created.jpg">    </p:cNvPr>
          <p:cNvPicPr>
            <a:picLocks noChangeAspect="1"/>
          </p:cNvPicPr>
          <p:nvPr/>
        </p:nvPicPr>
        <p:blipFill>
          <a:blip r:embed="rId2"/>
          <a:stretch>
            <a:fillRect/>
          </a:stretch>
        </p:blipFill>
        <p:spPr>
          <a:xfrm>
            <a:off x="7569403" y="1435608"/>
            <a:ext cx="4006901" cy="2384106"/>
          </a:xfrm>
          <a:prstGeom prst="rect">
            <a:avLst/>
          </a:prstGeom>
        </p:spPr>
      </p:pic>
      <p:sp>
        <p:nvSpPr>
          <p:cNvPr id="11" name="Shape 6"/>
          <p:cNvSpPr/>
          <p:nvPr/>
        </p:nvSpPr>
        <p:spPr>
          <a:xfrm>
            <a:off x="548640" y="467258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663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Tenant owner</a:t>
            </a:r>
            <a:endParaRPr lang="en-US" sz="1250" dirty="0"/>
          </a:p>
        </p:txBody>
      </p:sp>
      <p:sp>
        <p:nvSpPr>
          <p:cNvPr id="14" name="Text 9"/>
          <p:cNvSpPr txBox="1"/>
          <p:nvPr/>
        </p:nvSpPr>
        <p:spPr>
          <a:xfrm>
            <a:off x="932688" y="495604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svc-trackme, a least-privilege service account: the scheduled runs search as it.</a:t>
            </a:r>
            <a:endParaRPr lang="en-US" sz="1050" dirty="0"/>
          </a:p>
        </p:txBody>
      </p:sp>
      <p:sp>
        <p:nvSpPr>
          <p:cNvPr id="15" name="Shape 10"/>
          <p:cNvSpPr/>
          <p:nvPr/>
        </p:nvSpPr>
        <p:spPr>
          <a:xfrm>
            <a:off x="548640" y="544982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449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4406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Remote accounts</a:t>
            </a:r>
            <a:endParaRPr lang="en-US" sz="1250" dirty="0"/>
          </a:p>
        </p:txBody>
      </p:sp>
      <p:sp>
        <p:nvSpPr>
          <p:cNvPr id="18" name="Text 13"/>
          <p:cNvSpPr txBox="1"/>
          <p:nvPr/>
        </p:nvSpPr>
        <p:spPr>
          <a:xfrm>
            <a:off x="932688" y="573328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wizard checks the owner may use every account the tenant reads.</a:t>
            </a:r>
            <a:endParaRPr lang="en-US" sz="1050" dirty="0"/>
          </a:p>
        </p:txBody>
      </p:sp>
      <p:sp>
        <p:nvSpPr>
          <p:cNvPr id="19" name="Shape 14"/>
          <p:cNvSpPr/>
          <p:nvPr/>
        </p:nvSpPr>
        <p:spPr>
          <a:xfrm>
            <a:off x="6208776" y="467258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672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66344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Done</a:t>
            </a:r>
            <a:endParaRPr lang="en-US" sz="1250" dirty="0"/>
          </a:p>
        </p:txBody>
      </p:sp>
      <p:sp>
        <p:nvSpPr>
          <p:cNvPr id="22" name="Text 17"/>
          <p:cNvSpPr txBox="1"/>
          <p:nvPr/>
        </p:nvSpPr>
        <p:spPr>
          <a:xfrm>
            <a:off x="6592824" y="495604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first live run checks the source, then builds the directory.</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E0A040"/>
                </a:solidFill>
                <a:latin typeface="Calibri" pitchFamily="34" charset="0"/>
                <a:ea typeface="Calibri" pitchFamily="34" charset="-122"/>
                <a:cs typeface="Calibri" pitchFamily="34" charset="-120"/>
              </a:rPr>
              <a:t>02</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2  ·  CONFIGURE</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From a list of agents to a fleet you can read</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Enrichment from your CMDB, groups proposed from the Deployment Servers and the enrichment, the expected agents, and the notifications.</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ENRICHMENT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Enrichment — your CMDB on every agent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40680" cy="2839889"/>
          </a:xfrm>
          <a:prstGeom prst="roundRect">
            <a:avLst>
              <a:gd name="adj" fmla="val 1610"/>
            </a:avLst>
          </a:prstGeom>
          <a:solidFill>
            <a:srgbClr val="1F242F"/>
          </a:solidFill>
          <a:ln w="9525">
            <a:solidFill>
              <a:srgbClr val="2A3140"/>
            </a:solidFill>
            <a:prstDash val="solid"/>
          </a:ln>
        </p:spPr>
      </p:sp>
      <p:pic>
        <p:nvPicPr>
          <p:cNvPr id="8" name="Image 0" descr="/Users/guilhem/DocsOffsync/trackme-limited/fwd-docs-work/kit/ufdeck/img/uf-settings-enrichment-add.jpg">    </p:cNvPr>
          <p:cNvPicPr>
            <a:picLocks noChangeAspect="1"/>
          </p:cNvPicPr>
          <p:nvPr/>
        </p:nvPicPr>
        <p:blipFill>
          <a:blip r:embed="rId1"/>
          <a:stretch>
            <a:fillRect/>
          </a:stretch>
        </p:blipFill>
        <p:spPr>
          <a:xfrm>
            <a:off x="612648" y="1435608"/>
            <a:ext cx="5312664" cy="2711873"/>
          </a:xfrm>
          <a:prstGeom prst="rect">
            <a:avLst/>
          </a:prstGeom>
        </p:spPr>
      </p:pic>
      <p:sp>
        <p:nvSpPr>
          <p:cNvPr id="9" name="Shape 5"/>
          <p:cNvSpPr/>
          <p:nvPr/>
        </p:nvSpPr>
        <p:spPr>
          <a:xfrm>
            <a:off x="6199632" y="1371600"/>
            <a:ext cx="5440680" cy="1625221"/>
          </a:xfrm>
          <a:prstGeom prst="roundRect">
            <a:avLst>
              <a:gd name="adj" fmla="val 2813"/>
            </a:avLst>
          </a:prstGeom>
          <a:solidFill>
            <a:srgbClr val="1F242F"/>
          </a:solidFill>
          <a:ln w="9525">
            <a:solidFill>
              <a:srgbClr val="2A3140"/>
            </a:solidFill>
            <a:prstDash val="solid"/>
          </a:ln>
        </p:spPr>
      </p:sp>
      <p:pic>
        <p:nvPicPr>
          <p:cNvPr id="10" name="Image 1" descr="/Users/guilhem/DocsOffsync/trackme-limited/fwd-docs-work/kit/ufdeck/img/uf-settings-enrichment.jpg">    </p:cNvPr>
          <p:cNvPicPr>
            <a:picLocks noChangeAspect="1"/>
          </p:cNvPicPr>
          <p:nvPr/>
        </p:nvPicPr>
        <p:blipFill>
          <a:blip r:embed="rId2"/>
          <a:stretch>
            <a:fillRect/>
          </a:stretch>
        </p:blipFill>
        <p:spPr>
          <a:xfrm>
            <a:off x="6263640" y="1435608"/>
            <a:ext cx="5312664" cy="1497205"/>
          </a:xfrm>
          <a:prstGeom prst="rect">
            <a:avLst/>
          </a:prstGeom>
        </p:spPr>
      </p:pic>
      <p:sp>
        <p:nvSpPr>
          <p:cNvPr id="11" name="Shape 6"/>
          <p:cNvSpPr/>
          <p:nvPr/>
        </p:nvSpPr>
        <p:spPr>
          <a:xfrm>
            <a:off x="548640" y="4403513"/>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40351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394369"/>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 lookup from your inventory</a:t>
            </a:r>
            <a:endParaRPr lang="en-US" sz="1250" dirty="0"/>
          </a:p>
        </p:txBody>
      </p:sp>
      <p:sp>
        <p:nvSpPr>
          <p:cNvPr id="14" name="Text 9"/>
          <p:cNvSpPr txBox="1"/>
          <p:nvPr/>
        </p:nvSpPr>
        <p:spPr>
          <a:xfrm>
            <a:off x="932688" y="4686977"/>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cmdb_forwarders, keyed on the host name, exact or wildcard.</a:t>
            </a:r>
            <a:endParaRPr lang="en-US" sz="1050" dirty="0"/>
          </a:p>
        </p:txBody>
      </p:sp>
      <p:sp>
        <p:nvSpPr>
          <p:cNvPr id="15" name="Shape 10"/>
          <p:cNvSpPr/>
          <p:nvPr/>
        </p:nvSpPr>
        <p:spPr>
          <a:xfrm>
            <a:off x="548640" y="4997873"/>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499787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4988729"/>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Fields to carry</a:t>
            </a:r>
            <a:endParaRPr lang="en-US" sz="1250" dirty="0"/>
          </a:p>
        </p:txBody>
      </p:sp>
      <p:sp>
        <p:nvSpPr>
          <p:cNvPr id="18" name="Text 13"/>
          <p:cNvSpPr txBox="1"/>
          <p:nvPr/>
        </p:nvSpPr>
        <p:spPr>
          <a:xfrm>
            <a:off x="932688" y="5281337"/>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owner, env, site, role, cost_centre: the first three are Agents columns.</a:t>
            </a:r>
            <a:endParaRPr lang="en-US" sz="1050" dirty="0"/>
          </a:p>
        </p:txBody>
      </p:sp>
      <p:sp>
        <p:nvSpPr>
          <p:cNvPr id="19" name="Shape 14"/>
          <p:cNvSpPr/>
          <p:nvPr/>
        </p:nvSpPr>
        <p:spPr>
          <a:xfrm>
            <a:off x="6208776" y="4403513"/>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40351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394369"/>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 the findings</a:t>
            </a:r>
            <a:endParaRPr lang="en-US" sz="1250" dirty="0"/>
          </a:p>
        </p:txBody>
      </p:sp>
      <p:sp>
        <p:nvSpPr>
          <p:cNvPr id="22" name="Text 17"/>
          <p:cNvSpPr txBox="1"/>
          <p:nvPr/>
        </p:nvSpPr>
        <p:spPr>
          <a:xfrm>
            <a:off x="6592824" y="4686977"/>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Notifications, assignment and the AI Agent read them.</a:t>
            </a:r>
            <a:endParaRPr lang="en-US" sz="1050" dirty="0"/>
          </a:p>
        </p:txBody>
      </p:sp>
      <p:sp>
        <p:nvSpPr>
          <p:cNvPr id="23" name="Shape 18"/>
          <p:cNvSpPr/>
          <p:nvPr/>
        </p:nvSpPr>
        <p:spPr>
          <a:xfrm>
            <a:off x="6208776" y="4997873"/>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499787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4988729"/>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Read hourly</a:t>
            </a:r>
            <a:endParaRPr lang="en-US" sz="1250" dirty="0"/>
          </a:p>
        </p:txBody>
      </p:sp>
      <p:sp>
        <p:nvSpPr>
          <p:cNvPr id="26" name="Text 21"/>
          <p:cNvSpPr txBox="1"/>
          <p:nvPr/>
        </p:nvSpPr>
        <p:spPr>
          <a:xfrm>
            <a:off x="6592824" y="5281337"/>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As the tenant owner: Read, 20 rows and 20 agent keys; an unreadable lookup keeps the previous values.</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GROUPS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Groups — proposed from your Deployment Servers and your CMDB</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984748" cy="2758221"/>
          </a:xfrm>
          <a:prstGeom prst="roundRect">
            <a:avLst>
              <a:gd name="adj" fmla="val 1658"/>
            </a:avLst>
          </a:prstGeom>
          <a:solidFill>
            <a:srgbClr val="1F242F"/>
          </a:solidFill>
          <a:ln w="9525">
            <a:solidFill>
              <a:srgbClr val="2A3140"/>
            </a:solidFill>
            <a:prstDash val="solid"/>
          </a:ln>
        </p:spPr>
      </p:sp>
      <p:pic>
        <p:nvPicPr>
          <p:cNvPr id="8" name="Image 0" descr="/Users/guilhem/DocsOffsync/trackme-limited/fwd-docs-work/kit/ufdeck/img/uf-settings-groups-propose.jpg">    </p:cNvPr>
          <p:cNvPicPr>
            <a:picLocks noChangeAspect="1"/>
          </p:cNvPicPr>
          <p:nvPr/>
        </p:nvPicPr>
        <p:blipFill>
          <a:blip r:embed="rId1"/>
          <a:stretch>
            <a:fillRect/>
          </a:stretch>
        </p:blipFill>
        <p:spPr>
          <a:xfrm>
            <a:off x="612648" y="1435608"/>
            <a:ext cx="5856732" cy="2630205"/>
          </a:xfrm>
          <a:prstGeom prst="rect">
            <a:avLst/>
          </a:prstGeom>
        </p:spPr>
      </p:pic>
      <p:sp>
        <p:nvSpPr>
          <p:cNvPr id="9" name="Shape 5"/>
          <p:cNvSpPr/>
          <p:nvPr/>
        </p:nvSpPr>
        <p:spPr>
          <a:xfrm>
            <a:off x="6743700" y="1371600"/>
            <a:ext cx="4464243" cy="3017520"/>
          </a:xfrm>
          <a:prstGeom prst="roundRect">
            <a:avLst>
              <a:gd name="adj" fmla="val 1515"/>
            </a:avLst>
          </a:prstGeom>
          <a:solidFill>
            <a:srgbClr val="1F242F"/>
          </a:solidFill>
          <a:ln w="9525">
            <a:solidFill>
              <a:srgbClr val="2A3140"/>
            </a:solidFill>
            <a:prstDash val="solid"/>
          </a:ln>
        </p:spPr>
      </p:sp>
      <p:pic>
        <p:nvPicPr>
          <p:cNvPr id="10" name="Image 1" descr="/Users/guilhem/DocsOffsync/trackme-limited/fwd-docs-work/kit/ufdeck/img/uf-settings-groups-enrichment.jpg">    </p:cNvPr>
          <p:cNvPicPr>
            <a:picLocks noChangeAspect="1"/>
          </p:cNvPicPr>
          <p:nvPr/>
        </p:nvPicPr>
        <p:blipFill>
          <a:blip r:embed="rId2"/>
          <a:stretch>
            <a:fillRect/>
          </a:stretch>
        </p:blipFill>
        <p:spPr>
          <a:xfrm>
            <a:off x="6807708" y="1435608"/>
            <a:ext cx="4336227" cy="2889504"/>
          </a:xfrm>
          <a:prstGeom prst="rect">
            <a:avLst/>
          </a:prstGeom>
        </p:spPr>
      </p:pic>
      <p:sp>
        <p:nvSpPr>
          <p:cNvPr id="11" name="Shape 6"/>
          <p:cNvSpPr/>
          <p:nvPr/>
        </p:nvSpPr>
        <p:spPr>
          <a:xfrm>
            <a:off x="548640" y="458114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5720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Propose groups</a:t>
            </a:r>
            <a:endParaRPr lang="en-US" sz="1250" dirty="0"/>
          </a:p>
        </p:txBody>
      </p:sp>
      <p:sp>
        <p:nvSpPr>
          <p:cNvPr id="14" name="Text 9"/>
          <p:cNvSpPr txBox="1"/>
          <p:nvPr/>
        </p:nvSpPr>
        <p:spPr>
          <a:xfrm>
            <a:off x="932688" y="48646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per Deployment Server, server class deployed, output group sent to.</a:t>
            </a:r>
            <a:endParaRPr lang="en-US" sz="1050" dirty="0"/>
          </a:p>
        </p:txBody>
      </p:sp>
      <p:sp>
        <p:nvSpPr>
          <p:cNvPr id="15" name="Shape 10"/>
          <p:cNvSpPr/>
          <p:nvPr/>
        </p:nvSpPr>
        <p:spPr>
          <a:xfrm>
            <a:off x="548640" y="517550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175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1663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Sites and roles</a:t>
            </a:r>
            <a:endParaRPr lang="en-US" sz="1250" dirty="0"/>
          </a:p>
        </p:txBody>
      </p:sp>
      <p:sp>
        <p:nvSpPr>
          <p:cNvPr id="18" name="Text 13"/>
          <p:cNvSpPr txBox="1"/>
          <p:nvPr/>
        </p:nvSpPr>
        <p:spPr>
          <a:xfrm>
            <a:off x="932688" y="54589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server classes site_* and role_* added, then renamed.</a:t>
            </a:r>
            <a:endParaRPr lang="en-US" sz="1050" dirty="0"/>
          </a:p>
        </p:txBody>
      </p:sp>
      <p:sp>
        <p:nvSpPr>
          <p:cNvPr id="19" name="Shape 14"/>
          <p:cNvSpPr/>
          <p:nvPr/>
        </p:nvSpPr>
        <p:spPr>
          <a:xfrm>
            <a:off x="6208776" y="458114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5720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Propose from enrichment</a:t>
            </a:r>
            <a:endParaRPr lang="en-US" sz="1250" dirty="0"/>
          </a:p>
        </p:txBody>
      </p:sp>
      <p:sp>
        <p:nvSpPr>
          <p:cNvPr id="22" name="Text 17"/>
          <p:cNvSpPr txBox="1"/>
          <p:nvPr/>
        </p:nvSpPr>
        <p:spPr>
          <a:xfrm>
            <a:off x="6592824" y="48646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most common values of each field: env prod, staging, dev.</a:t>
            </a:r>
            <a:endParaRPr lang="en-US" sz="1050" dirty="0"/>
          </a:p>
        </p:txBody>
      </p:sp>
      <p:sp>
        <p:nvSpPr>
          <p:cNvPr id="23" name="Shape 18"/>
          <p:cNvSpPr/>
          <p:nvPr/>
        </p:nvSpPr>
        <p:spPr>
          <a:xfrm>
            <a:off x="6208776" y="517550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175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1663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Judged as cohorts</a:t>
            </a:r>
            <a:endParaRPr lang="en-US" sz="1250" dirty="0"/>
          </a:p>
        </p:txBody>
      </p:sp>
      <p:sp>
        <p:nvSpPr>
          <p:cNvPr id="26" name="Text 21"/>
          <p:cNvSpPr txBox="1"/>
          <p:nvPr/>
        </p:nvSpPr>
        <p:spPr>
          <a:xfrm>
            <a:off x="6592824" y="54589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Mass disconnect, coverage and version drift judge every group.</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EXPECTED AGENTS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agents that must always stay connected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918371" cy="4846320"/>
          </a:xfrm>
          <a:prstGeom prst="roundRect">
            <a:avLst>
              <a:gd name="adj" fmla="val 1167"/>
            </a:avLst>
          </a:prstGeom>
          <a:solidFill>
            <a:srgbClr val="1F242F"/>
          </a:solidFill>
          <a:ln w="9525">
            <a:solidFill>
              <a:srgbClr val="2A3140"/>
            </a:solidFill>
            <a:prstDash val="solid"/>
          </a:ln>
        </p:spPr>
      </p:sp>
      <p:pic>
        <p:nvPicPr>
          <p:cNvPr id="8" name="Image 0" descr="/Users/guilhem/DocsOffsync/trackme-limited/fwd-docs-work/kit/ufdeck/img/uf-expected-agents-test.jpg">    </p:cNvPr>
          <p:cNvPicPr>
            <a:picLocks noChangeAspect="1"/>
          </p:cNvPicPr>
          <p:nvPr/>
        </p:nvPicPr>
        <p:blipFill>
          <a:blip r:embed="rId1"/>
          <a:stretch>
            <a:fillRect/>
          </a:stretch>
        </p:blipFill>
        <p:spPr>
          <a:xfrm>
            <a:off x="612648" y="1435608"/>
            <a:ext cx="3790355" cy="4718304"/>
          </a:xfrm>
          <a:prstGeom prst="rect">
            <a:avLst/>
          </a:prstGeom>
        </p:spPr>
      </p:pic>
      <p:sp>
        <p:nvSpPr>
          <p:cNvPr id="9" name="Shape 5"/>
          <p:cNvSpPr/>
          <p:nvPr/>
        </p:nvSpPr>
        <p:spPr>
          <a:xfrm>
            <a:off x="580644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80644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6190488" y="1417320"/>
            <a:ext cx="5449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Typed names and patterns</a:t>
            </a:r>
            <a:endParaRPr lang="en-US" sz="1250" dirty="0"/>
          </a:p>
        </p:txBody>
      </p:sp>
      <p:sp>
        <p:nvSpPr>
          <p:cNvPr id="12" name="Text 8"/>
          <p:cNvSpPr txBox="1"/>
          <p:nvPr/>
        </p:nvSpPr>
        <p:spPr>
          <a:xfrm>
            <a:off x="6190488" y="1709928"/>
            <a:ext cx="5449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database servers and the DNS: *-pgsql-*, *-mysql-*, *-mongo-*, par-dns-01.</a:t>
            </a:r>
            <a:endParaRPr lang="en-US" sz="1050" dirty="0"/>
          </a:p>
        </p:txBody>
      </p:sp>
      <p:sp>
        <p:nvSpPr>
          <p:cNvPr id="13" name="Shape 9"/>
          <p:cNvSpPr/>
          <p:nvPr/>
        </p:nvSpPr>
        <p:spPr>
          <a:xfrm>
            <a:off x="5806440" y="21122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80644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6190488" y="2103120"/>
            <a:ext cx="5449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Lookup tables</a:t>
            </a:r>
            <a:endParaRPr lang="en-US" sz="1250" dirty="0"/>
          </a:p>
        </p:txBody>
      </p:sp>
      <p:sp>
        <p:nvSpPr>
          <p:cNvPr id="16" name="Text 12"/>
          <p:cNvSpPr txBox="1"/>
          <p:nvPr/>
        </p:nvSpPr>
        <p:spPr>
          <a:xfrm>
            <a:off x="6190488" y="2395728"/>
            <a:ext cx="5449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Up to 20, read again every 15 minutes as the tenant owner.</a:t>
            </a:r>
            <a:endParaRPr lang="en-US" sz="1050" dirty="0"/>
          </a:p>
        </p:txBody>
      </p:sp>
      <p:sp>
        <p:nvSpPr>
          <p:cNvPr id="17" name="Shape 13"/>
          <p:cNvSpPr/>
          <p:nvPr/>
        </p:nvSpPr>
        <p:spPr>
          <a:xfrm>
            <a:off x="5806440" y="279806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580644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190488" y="2788920"/>
            <a:ext cx="5449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Test selection</a:t>
            </a:r>
            <a:endParaRPr lang="en-US" sz="1250" dirty="0"/>
          </a:p>
        </p:txBody>
      </p:sp>
      <p:sp>
        <p:nvSpPr>
          <p:cNvPr id="20" name="Text 16"/>
          <p:cNvSpPr txBox="1"/>
          <p:nvPr/>
        </p:nvSpPr>
        <p:spPr>
          <a:xfrm>
            <a:off x="6190488" y="3081528"/>
            <a:ext cx="5449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4 names select 5 of 20 agents, all connected; saves nothing.</a:t>
            </a:r>
            <a:endParaRPr lang="en-US" sz="1050" dirty="0"/>
          </a:p>
        </p:txBody>
      </p:sp>
      <p:sp>
        <p:nvSpPr>
          <p:cNvPr id="21" name="Shape 17"/>
          <p:cNvSpPr/>
          <p:nvPr/>
        </p:nvSpPr>
        <p:spPr>
          <a:xfrm>
            <a:off x="5806440" y="348386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5806440" y="34838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190488" y="3474720"/>
            <a:ext cx="5449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Never seen is missing</a:t>
            </a:r>
            <a:endParaRPr lang="en-US" sz="1250" dirty="0"/>
          </a:p>
        </p:txBody>
      </p:sp>
      <p:sp>
        <p:nvSpPr>
          <p:cNvPr id="24" name="Text 20"/>
          <p:cNvSpPr txBox="1"/>
          <p:nvPr/>
        </p:nvSpPr>
        <p:spPr>
          <a:xfrm>
            <a:off x="6190488" y="3767328"/>
            <a:ext cx="5449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exact name no agent carries is reported missing at once.</a:t>
            </a:r>
            <a:endParaRPr lang="en-US" sz="1050" dirty="0"/>
          </a:p>
        </p:txBody>
      </p:sp>
      <p:sp>
        <p:nvSpPr>
          <p:cNvPr id="25" name="Shape 21"/>
          <p:cNvSpPr/>
          <p:nvPr/>
        </p:nvSpPr>
        <p:spPr>
          <a:xfrm>
            <a:off x="5806440" y="416966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5806440" y="41696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6190488" y="4160520"/>
            <a:ext cx="544982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Add to expected</a:t>
            </a:r>
            <a:endParaRPr lang="en-US" sz="1250" dirty="0"/>
          </a:p>
        </p:txBody>
      </p:sp>
      <p:sp>
        <p:nvSpPr>
          <p:cNvPr id="28" name="Text 24"/>
          <p:cNvSpPr txBox="1"/>
          <p:nvPr/>
        </p:nvSpPr>
        <p:spPr>
          <a:xfrm>
            <a:off x="6190488" y="4453128"/>
            <a:ext cx="544982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Agents tab; the selected agents carry a pin.</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2  ·  NOTIFICATIONS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Notifications — one threaded email per Finding group</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6422903" cy="4846320"/>
          </a:xfrm>
          <a:prstGeom prst="roundRect">
            <a:avLst>
              <a:gd name="adj" fmla="val 943"/>
            </a:avLst>
          </a:prstGeom>
          <a:solidFill>
            <a:srgbClr val="1F242F"/>
          </a:solidFill>
          <a:ln w="9525">
            <a:solidFill>
              <a:srgbClr val="2A3140"/>
            </a:solidFill>
            <a:prstDash val="solid"/>
          </a:ln>
        </p:spPr>
      </p:sp>
      <p:pic>
        <p:nvPicPr>
          <p:cNvPr id="8" name="Image 0" descr="/Users/guilhem/DocsOffsync/trackme-limited/fwd-docs-work/kit/ufdeck/img/uf-settings-notifications.jpg">    </p:cNvPr>
          <p:cNvPicPr>
            <a:picLocks noChangeAspect="1"/>
          </p:cNvPicPr>
          <p:nvPr/>
        </p:nvPicPr>
        <p:blipFill>
          <a:blip r:embed="rId1"/>
          <a:stretch>
            <a:fillRect/>
          </a:stretch>
        </p:blipFill>
        <p:spPr>
          <a:xfrm>
            <a:off x="612648" y="1435608"/>
            <a:ext cx="6294887" cy="4718304"/>
          </a:xfrm>
          <a:prstGeom prst="rect">
            <a:avLst/>
          </a:prstGeom>
        </p:spPr>
      </p:pic>
      <p:sp>
        <p:nvSpPr>
          <p:cNvPr id="9" name="Shape 5"/>
          <p:cNvSpPr/>
          <p:nvPr/>
        </p:nvSpPr>
        <p:spPr>
          <a:xfrm>
            <a:off x="781812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8181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8202168" y="1417320"/>
            <a:ext cx="3438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Events</a:t>
            </a:r>
            <a:endParaRPr lang="en-US" sz="1250" dirty="0"/>
          </a:p>
        </p:txBody>
      </p:sp>
      <p:sp>
        <p:nvSpPr>
          <p:cNvPr id="12" name="Text 8"/>
          <p:cNvSpPr txBox="1"/>
          <p:nvPr/>
        </p:nvSpPr>
        <p:spPr>
          <a:xfrm>
            <a:off x="8202168" y="1709928"/>
            <a:ext cx="34381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Opened, reopened, added to the group, severity raised, recovered…</a:t>
            </a:r>
            <a:endParaRPr lang="en-US" sz="1050" dirty="0"/>
          </a:p>
        </p:txBody>
      </p:sp>
      <p:sp>
        <p:nvSpPr>
          <p:cNvPr id="13" name="Shape 9"/>
          <p:cNvSpPr/>
          <p:nvPr/>
        </p:nvSpPr>
        <p:spPr>
          <a:xfrm>
            <a:off x="781812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81812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8202168" y="2286000"/>
            <a:ext cx="3438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Minimum severity, policies</a:t>
            </a:r>
            <a:endParaRPr lang="en-US" sz="1250" dirty="0"/>
          </a:p>
        </p:txBody>
      </p:sp>
      <p:sp>
        <p:nvSpPr>
          <p:cNvPr id="16" name="Text 12"/>
          <p:cNvSpPr txBox="1"/>
          <p:nvPr/>
        </p:nvSpPr>
        <p:spPr>
          <a:xfrm>
            <a:off x="8202168" y="2578608"/>
            <a:ext cx="34381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Medium and above, every policy.</a:t>
            </a:r>
            <a:endParaRPr lang="en-US" sz="1050" dirty="0"/>
          </a:p>
        </p:txBody>
      </p:sp>
      <p:sp>
        <p:nvSpPr>
          <p:cNvPr id="17" name="Shape 13"/>
          <p:cNvSpPr/>
          <p:nvPr/>
        </p:nvSpPr>
        <p:spPr>
          <a:xfrm>
            <a:off x="7818120" y="29809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818120" y="2980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8202168" y="2971800"/>
            <a:ext cx="3438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Delivery account, recipients</a:t>
            </a:r>
            <a:endParaRPr lang="en-US" sz="1250" dirty="0"/>
          </a:p>
        </p:txBody>
      </p:sp>
      <p:sp>
        <p:nvSpPr>
          <p:cNvPr id="20" name="Text 16"/>
          <p:cNvSpPr txBox="1"/>
          <p:nvPr/>
        </p:nvSpPr>
        <p:spPr>
          <a:xfrm>
            <a:off x="8202168" y="3264408"/>
            <a:ext cx="34381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email delivery account and up to 50 addresses.</a:t>
            </a:r>
            <a:endParaRPr lang="en-US" sz="1050" dirty="0"/>
          </a:p>
        </p:txBody>
      </p:sp>
      <p:sp>
        <p:nvSpPr>
          <p:cNvPr id="21" name="Shape 17"/>
          <p:cNvSpPr/>
          <p:nvPr/>
        </p:nvSpPr>
        <p:spPr>
          <a:xfrm>
            <a:off x="7818120" y="366674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818120" y="3666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8202168" y="3657600"/>
            <a:ext cx="34381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Mode and charts</a:t>
            </a:r>
            <a:endParaRPr lang="en-US" sz="1250" dirty="0"/>
          </a:p>
        </p:txBody>
      </p:sp>
      <p:sp>
        <p:nvSpPr>
          <p:cNvPr id="24" name="Text 20"/>
          <p:cNvSpPr txBox="1"/>
          <p:nvPr/>
        </p:nvSpPr>
        <p:spPr>
          <a:xfrm>
            <a:off x="8202168" y="3950208"/>
            <a:ext cx="34381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Per Finding group, threaded; the finding's chart embedded.</a:t>
            </a:r>
            <a:endParaRPr lang="en-US" sz="10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3DBE7A"/>
                </a:solidFill>
                <a:latin typeface="Calibri" pitchFamily="34" charset="0"/>
                <a:ea typeface="Calibri" pitchFamily="34" charset="-122"/>
                <a:cs typeface="Calibri" pitchFamily="34" charset="-120"/>
              </a:rPr>
              <a:t>03</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3  ·  THE FLEET</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Every agent, every Deployment Server</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The fleet at a glance, the agents and one agent up close, the Deployment Servers and the policies.</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FLEET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fleet — now, the last 24 hours, every group</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689713" cy="3246120"/>
          </a:xfrm>
          <a:prstGeom prst="roundRect">
            <a:avLst>
              <a:gd name="adj" fmla="val 1408"/>
            </a:avLst>
          </a:prstGeom>
          <a:solidFill>
            <a:srgbClr val="1F242F"/>
          </a:solidFill>
          <a:ln w="9525">
            <a:solidFill>
              <a:srgbClr val="2A3140"/>
            </a:solidFill>
            <a:prstDash val="solid"/>
          </a:ln>
        </p:spPr>
      </p:sp>
      <p:pic>
        <p:nvPicPr>
          <p:cNvPr id="8" name="Image 0" descr="/Users/guilhem/DocsOffsync/trackme-limited/fwd-docs-work/kit/ufdeck/img/uf-fleet-tab.jpg">    </p:cNvPr>
          <p:cNvPicPr>
            <a:picLocks noChangeAspect="1"/>
          </p:cNvPicPr>
          <p:nvPr/>
        </p:nvPicPr>
        <p:blipFill>
          <a:blip r:embed="rId1"/>
          <a:stretch>
            <a:fillRect/>
          </a:stretch>
        </p:blipFill>
        <p:spPr>
          <a:xfrm>
            <a:off x="612648" y="1435608"/>
            <a:ext cx="3561697" cy="3118104"/>
          </a:xfrm>
          <a:prstGeom prst="rect">
            <a:avLst/>
          </a:prstGeom>
        </p:spPr>
      </p:pic>
      <p:sp>
        <p:nvSpPr>
          <p:cNvPr id="9" name="Shape 5"/>
          <p:cNvSpPr/>
          <p:nvPr/>
        </p:nvSpPr>
        <p:spPr>
          <a:xfrm>
            <a:off x="548640" y="48097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Fleet now</a:t>
            </a:r>
            <a:endParaRPr lang="en-US" sz="1250" dirty="0"/>
          </a:p>
        </p:txBody>
      </p:sp>
      <p:sp>
        <p:nvSpPr>
          <p:cNvPr id="12" name="Text 8"/>
          <p:cNvSpPr txBox="1"/>
          <p:nvPr/>
        </p:nvSpPr>
        <p:spPr>
          <a:xfrm>
            <a:off x="932688"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agents by state; the last five minutes; versions, failing deployments, unmanaged agents.</a:t>
            </a:r>
            <a:endParaRPr lang="en-US" sz="1050" dirty="0"/>
          </a:p>
        </p:txBody>
      </p:sp>
      <p:sp>
        <p:nvSpPr>
          <p:cNvPr id="13" name="Shape 9"/>
          <p:cNvSpPr/>
          <p:nvPr/>
        </p:nvSpPr>
        <p:spPr>
          <a:xfrm>
            <a:off x="548640" y="558698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5778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Last 24 hours</a:t>
            </a:r>
            <a:endParaRPr lang="en-US" sz="1250" dirty="0"/>
          </a:p>
        </p:txBody>
      </p:sp>
      <p:sp>
        <p:nvSpPr>
          <p:cNvPr id="16" name="Text 12"/>
          <p:cNvSpPr txBox="1"/>
          <p:nvPr/>
        </p:nvSpPr>
        <p:spPr>
          <a:xfrm>
            <a:off x="932688" y="587044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Connected and disconnected agents over time.</a:t>
            </a:r>
            <a:endParaRPr lang="en-US" sz="1050" dirty="0"/>
          </a:p>
        </p:txBody>
      </p:sp>
      <p:sp>
        <p:nvSpPr>
          <p:cNvPr id="17" name="Shape 13"/>
          <p:cNvSpPr/>
          <p:nvPr/>
        </p:nvSpPr>
        <p:spPr>
          <a:xfrm>
            <a:off x="4322064" y="48097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Breakdowns</a:t>
            </a:r>
            <a:endParaRPr lang="en-US" sz="1250" dirty="0"/>
          </a:p>
        </p:txBody>
      </p:sp>
      <p:sp>
        <p:nvSpPr>
          <p:cNvPr id="20" name="Text 16"/>
          <p:cNvSpPr txBox="1"/>
          <p:nvPr/>
        </p:nvSpPr>
        <p:spPr>
          <a:xfrm>
            <a:off x="4706112"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Versions, platforms, types, agents per Deployment Server.</a:t>
            </a:r>
            <a:endParaRPr lang="en-US" sz="1050" dirty="0"/>
          </a:p>
        </p:txBody>
      </p:sp>
      <p:sp>
        <p:nvSpPr>
          <p:cNvPr id="21" name="Shape 17"/>
          <p:cNvSpPr/>
          <p:nvPr/>
        </p:nvSpPr>
        <p:spPr>
          <a:xfrm>
            <a:off x="4322064" y="558698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55778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Groups</a:t>
            </a:r>
            <a:endParaRPr lang="en-US" sz="1250" dirty="0"/>
          </a:p>
        </p:txBody>
      </p:sp>
      <p:sp>
        <p:nvSpPr>
          <p:cNvPr id="24" name="Text 20"/>
          <p:cNvSpPr txBox="1"/>
          <p:nvPr/>
        </p:nvSpPr>
        <p:spPr>
          <a:xfrm>
            <a:off x="4706112" y="58704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group's counts, its trend and its open cohort findings.</a:t>
            </a:r>
            <a:endParaRPr lang="en-US" sz="1050" dirty="0"/>
          </a:p>
        </p:txBody>
      </p:sp>
      <p:sp>
        <p:nvSpPr>
          <p:cNvPr id="25" name="Shape 21"/>
          <p:cNvSpPr/>
          <p:nvPr/>
        </p:nvSpPr>
        <p:spPr>
          <a:xfrm>
            <a:off x="8095488" y="480974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Fleet map</a:t>
            </a:r>
            <a:endParaRPr lang="en-US" sz="1250" dirty="0"/>
          </a:p>
        </p:txBody>
      </p:sp>
      <p:sp>
        <p:nvSpPr>
          <p:cNvPr id="28" name="Text 24"/>
          <p:cNvSpPr txBox="1"/>
          <p:nvPr/>
        </p:nvSpPr>
        <p:spPr>
          <a:xfrm>
            <a:off x="8479536"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generated topology of the fleet, its groups and Deployment Servers.</a:t>
            </a:r>
            <a:endParaRPr lang="en-US" sz="10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AGENTS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agents — with their groups and your CMDB fields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709650" cy="3246120"/>
          </a:xfrm>
          <a:prstGeom prst="roundRect">
            <a:avLst>
              <a:gd name="adj" fmla="val 1408"/>
            </a:avLst>
          </a:prstGeom>
          <a:solidFill>
            <a:srgbClr val="1F242F"/>
          </a:solidFill>
          <a:ln w="9525">
            <a:solidFill>
              <a:srgbClr val="2A3140"/>
            </a:solidFill>
            <a:prstDash val="solid"/>
          </a:ln>
        </p:spPr>
      </p:sp>
      <p:pic>
        <p:nvPicPr>
          <p:cNvPr id="8" name="Image 0" descr="/Users/guilhem/DocsOffsync/trackme-limited/fwd-docs-work/kit/ufdeck/img/uf-agents-tab.jpg">    </p:cNvPr>
          <p:cNvPicPr>
            <a:picLocks noChangeAspect="1"/>
          </p:cNvPicPr>
          <p:nvPr/>
        </p:nvPicPr>
        <p:blipFill>
          <a:blip r:embed="rId1"/>
          <a:stretch>
            <a:fillRect/>
          </a:stretch>
        </p:blipFill>
        <p:spPr>
          <a:xfrm>
            <a:off x="612648" y="1435608"/>
            <a:ext cx="5581634" cy="3118104"/>
          </a:xfrm>
          <a:prstGeom prst="rect">
            <a:avLst/>
          </a:prstGeom>
        </p:spPr>
      </p:pic>
      <p:sp>
        <p:nvSpPr>
          <p:cNvPr id="9" name="Shape 5"/>
          <p:cNvSpPr/>
          <p:nvPr/>
        </p:nvSpPr>
        <p:spPr>
          <a:xfrm>
            <a:off x="548640" y="48097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Filters</a:t>
            </a:r>
            <a:endParaRPr lang="en-US" sz="1250" dirty="0"/>
          </a:p>
        </p:txBody>
      </p:sp>
      <p:sp>
        <p:nvSpPr>
          <p:cNvPr id="12" name="Text 8"/>
          <p:cNvSpPr txBox="1"/>
          <p:nvPr/>
        </p:nvSpPr>
        <p:spPr>
          <a:xfrm>
            <a:off x="932688"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State, type, phonehome, group, expected, host name.</a:t>
            </a:r>
            <a:endParaRPr lang="en-US" sz="1050" dirty="0"/>
          </a:p>
        </p:txBody>
      </p:sp>
      <p:sp>
        <p:nvSpPr>
          <p:cNvPr id="13" name="Shape 9"/>
          <p:cNvSpPr/>
          <p:nvPr/>
        </p:nvSpPr>
        <p:spPr>
          <a:xfrm>
            <a:off x="548640" y="558698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586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57784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Groups and enrichment</a:t>
            </a:r>
            <a:endParaRPr lang="en-US" sz="1250" dirty="0"/>
          </a:p>
        </p:txBody>
      </p:sp>
      <p:sp>
        <p:nvSpPr>
          <p:cNvPr id="16" name="Text 12"/>
          <p:cNvSpPr txBox="1"/>
          <p:nvPr/>
        </p:nvSpPr>
        <p:spPr>
          <a:xfrm>
            <a:off x="932688" y="587044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Site and role from the server classes; owner, env, site from the CMDB.</a:t>
            </a:r>
            <a:endParaRPr lang="en-US" sz="1050" dirty="0"/>
          </a:p>
        </p:txBody>
      </p:sp>
      <p:sp>
        <p:nvSpPr>
          <p:cNvPr id="17" name="Shape 13"/>
          <p:cNvSpPr/>
          <p:nvPr/>
        </p:nvSpPr>
        <p:spPr>
          <a:xfrm>
            <a:off x="4322064" y="48097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4322064"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4706112"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Expected pin</a:t>
            </a:r>
            <a:endParaRPr lang="en-US" sz="1250" dirty="0"/>
          </a:p>
        </p:txBody>
      </p:sp>
      <p:sp>
        <p:nvSpPr>
          <p:cNvPr id="20" name="Text 16"/>
          <p:cNvSpPr txBox="1"/>
          <p:nvPr/>
        </p:nvSpPr>
        <p:spPr>
          <a:xfrm>
            <a:off x="4706112" y="5093208"/>
            <a:ext cx="3160776"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PostgreSQL servers are expected agents.</a:t>
            </a:r>
            <a:endParaRPr lang="en-US" sz="1050" dirty="0"/>
          </a:p>
        </p:txBody>
      </p:sp>
      <p:sp>
        <p:nvSpPr>
          <p:cNvPr id="21" name="Shape 17"/>
          <p:cNvSpPr/>
          <p:nvPr/>
        </p:nvSpPr>
        <p:spPr>
          <a:xfrm>
            <a:off x="4322064" y="54041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4322064"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4706112" y="539496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Signals</a:t>
            </a:r>
            <a:endParaRPr lang="en-US" sz="1250" dirty="0"/>
          </a:p>
        </p:txBody>
      </p:sp>
      <p:sp>
        <p:nvSpPr>
          <p:cNvPr id="24" name="Text 20"/>
          <p:cNvSpPr txBox="1"/>
          <p:nvPr/>
        </p:nvSpPr>
        <p:spPr>
          <a:xfrm>
            <a:off x="4706112" y="568756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Destinations failing: a heavy forwarder of the receiving tier is stopped.</a:t>
            </a:r>
            <a:endParaRPr lang="en-US" sz="1050" dirty="0"/>
          </a:p>
        </p:txBody>
      </p:sp>
      <p:sp>
        <p:nvSpPr>
          <p:cNvPr id="25" name="Shape 21"/>
          <p:cNvSpPr/>
          <p:nvPr/>
        </p:nvSpPr>
        <p:spPr>
          <a:xfrm>
            <a:off x="8095488" y="4809744"/>
            <a:ext cx="274320" cy="274320"/>
          </a:xfrm>
          <a:prstGeom prst="ellipse">
            <a:avLst/>
          </a:prstGeom>
          <a:solidFill>
            <a:srgbClr val="E05555"/>
          </a:solidFill>
          <a:ln w="12700">
            <a:solidFill>
              <a:srgbClr val="FFFFFF"/>
            </a:solidFill>
            <a:prstDash val="solid"/>
          </a:ln>
        </p:spPr>
      </p:sp>
      <p:sp>
        <p:nvSpPr>
          <p:cNvPr id="26" name="Text 22"/>
          <p:cNvSpPr txBox="1"/>
          <p:nvPr/>
        </p:nvSpPr>
        <p:spPr>
          <a:xfrm>
            <a:off x="8095488"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7" name="Text 23"/>
          <p:cNvSpPr txBox="1"/>
          <p:nvPr/>
        </p:nvSpPr>
        <p:spPr>
          <a:xfrm>
            <a:off x="8479536" y="4800600"/>
            <a:ext cx="3160776"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Actions</a:t>
            </a:r>
            <a:endParaRPr lang="en-US" sz="1250" dirty="0"/>
          </a:p>
        </p:txBody>
      </p:sp>
      <p:sp>
        <p:nvSpPr>
          <p:cNvPr id="28" name="Text 24"/>
          <p:cNvSpPr txBox="1"/>
          <p:nvPr/>
        </p:nvSpPr>
        <p:spPr>
          <a:xfrm>
            <a:off x="8479536" y="5093208"/>
            <a:ext cx="3160776"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Forget an agent not connected; Add to expected; Show forgotten; rows per page.</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AGENTS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One agent up close — state, traffic, identity</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440680" cy="2511470"/>
          </a:xfrm>
          <a:prstGeom prst="roundRect">
            <a:avLst>
              <a:gd name="adj" fmla="val 1820"/>
            </a:avLst>
          </a:prstGeom>
          <a:solidFill>
            <a:srgbClr val="1F242F"/>
          </a:solidFill>
          <a:ln w="9525">
            <a:solidFill>
              <a:srgbClr val="2A3140"/>
            </a:solidFill>
            <a:prstDash val="solid"/>
          </a:ln>
        </p:spPr>
      </p:sp>
      <p:pic>
        <p:nvPicPr>
          <p:cNvPr id="8" name="Image 0" descr="/Users/guilhem/DocsOffsync/trackme-limited/fwd-docs-work/kit/ufdeck/img/uf-agent-overview.jpg">    </p:cNvPr>
          <p:cNvPicPr>
            <a:picLocks noChangeAspect="1"/>
          </p:cNvPicPr>
          <p:nvPr/>
        </p:nvPicPr>
        <p:blipFill>
          <a:blip r:embed="rId1"/>
          <a:stretch>
            <a:fillRect/>
          </a:stretch>
        </p:blipFill>
        <p:spPr>
          <a:xfrm>
            <a:off x="612648" y="1435608"/>
            <a:ext cx="5312664" cy="2383454"/>
          </a:xfrm>
          <a:prstGeom prst="rect">
            <a:avLst/>
          </a:prstGeom>
        </p:spPr>
      </p:pic>
      <p:sp>
        <p:nvSpPr>
          <p:cNvPr id="9" name="Shape 5"/>
          <p:cNvSpPr/>
          <p:nvPr/>
        </p:nvSpPr>
        <p:spPr>
          <a:xfrm>
            <a:off x="6199632" y="1371600"/>
            <a:ext cx="5440680" cy="2554938"/>
          </a:xfrm>
          <a:prstGeom prst="roundRect">
            <a:avLst>
              <a:gd name="adj" fmla="val 1789"/>
            </a:avLst>
          </a:prstGeom>
          <a:solidFill>
            <a:srgbClr val="1F242F"/>
          </a:solidFill>
          <a:ln w="9525">
            <a:solidFill>
              <a:srgbClr val="2A3140"/>
            </a:solidFill>
            <a:prstDash val="solid"/>
          </a:ln>
        </p:spPr>
      </p:sp>
      <p:pic>
        <p:nvPicPr>
          <p:cNvPr id="10" name="Image 1" descr="/Users/guilhem/DocsOffsync/trackme-limited/fwd-docs-work/kit/ufdeck/img/uf-agent-identity.jpg">    </p:cNvPr>
          <p:cNvPicPr>
            <a:picLocks noChangeAspect="1"/>
          </p:cNvPicPr>
          <p:nvPr/>
        </p:nvPicPr>
        <p:blipFill>
          <a:blip r:embed="rId2"/>
          <a:stretch>
            <a:fillRect/>
          </a:stretch>
        </p:blipFill>
        <p:spPr>
          <a:xfrm>
            <a:off x="6263640" y="1435608"/>
            <a:ext cx="5312664" cy="2426922"/>
          </a:xfrm>
          <a:prstGeom prst="rect">
            <a:avLst/>
          </a:prstGeom>
        </p:spPr>
      </p:pic>
      <p:sp>
        <p:nvSpPr>
          <p:cNvPr id="11" name="Shape 6"/>
          <p:cNvSpPr/>
          <p:nvPr/>
        </p:nvSpPr>
        <p:spPr>
          <a:xfrm>
            <a:off x="548640" y="4118562"/>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11856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109418"/>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Overview</a:t>
            </a:r>
            <a:endParaRPr lang="en-US" sz="1250" dirty="0"/>
          </a:p>
        </p:txBody>
      </p:sp>
      <p:sp>
        <p:nvSpPr>
          <p:cNvPr id="14" name="Text 9"/>
          <p:cNvSpPr txBox="1"/>
          <p:nvPr/>
        </p:nvSpPr>
        <p:spPr>
          <a:xfrm>
            <a:off x="932688" y="4402026"/>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Connected, sent now and over 24 hours, receivers reached, health.</a:t>
            </a:r>
            <a:endParaRPr lang="en-US" sz="1050" dirty="0"/>
          </a:p>
        </p:txBody>
      </p:sp>
      <p:sp>
        <p:nvSpPr>
          <p:cNvPr id="15" name="Shape 10"/>
          <p:cNvSpPr/>
          <p:nvPr/>
        </p:nvSpPr>
        <p:spPr>
          <a:xfrm>
            <a:off x="548640" y="4712922"/>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471292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4703778"/>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Needs attention</a:t>
            </a:r>
            <a:endParaRPr lang="en-US" sz="1250" dirty="0"/>
          </a:p>
        </p:txBody>
      </p:sp>
      <p:sp>
        <p:nvSpPr>
          <p:cNvPr id="18" name="Text 13"/>
          <p:cNvSpPr txBox="1"/>
          <p:nvPr/>
        </p:nvSpPr>
        <p:spPr>
          <a:xfrm>
            <a:off x="932688" y="4996386"/>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Its signals and open findings: here Destinations failing.</a:t>
            </a:r>
            <a:endParaRPr lang="en-US" sz="1050" dirty="0"/>
          </a:p>
        </p:txBody>
      </p:sp>
      <p:sp>
        <p:nvSpPr>
          <p:cNvPr id="19" name="Shape 14"/>
          <p:cNvSpPr/>
          <p:nvPr/>
        </p:nvSpPr>
        <p:spPr>
          <a:xfrm>
            <a:off x="6208776" y="4118562"/>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11856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109418"/>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Identity</a:t>
            </a:r>
            <a:endParaRPr lang="en-US" sz="1250" dirty="0"/>
          </a:p>
        </p:txBody>
      </p:sp>
      <p:sp>
        <p:nvSpPr>
          <p:cNvPr id="22" name="Text 17"/>
          <p:cNvSpPr txBox="1"/>
          <p:nvPr/>
        </p:nvSpPr>
        <p:spPr>
          <a:xfrm>
            <a:off x="6592824" y="4402026"/>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GUID, host names and addresses seen, version, build, platform.</a:t>
            </a:r>
            <a:endParaRPr lang="en-US" sz="1050" dirty="0"/>
          </a:p>
        </p:txBody>
      </p:sp>
      <p:sp>
        <p:nvSpPr>
          <p:cNvPr id="23" name="Shape 18"/>
          <p:cNvSpPr/>
          <p:nvPr/>
        </p:nvSpPr>
        <p:spPr>
          <a:xfrm>
            <a:off x="6208776" y="4712922"/>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471292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4703778"/>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Enrichment</a:t>
            </a:r>
            <a:endParaRPr lang="en-US" sz="1250" dirty="0"/>
          </a:p>
        </p:txBody>
      </p:sp>
      <p:sp>
        <p:nvSpPr>
          <p:cNvPr id="26" name="Text 21"/>
          <p:cNvSpPr txBox="1"/>
          <p:nvPr/>
        </p:nvSpPr>
        <p:spPr>
          <a:xfrm>
            <a:off x="6592824" y="4996386"/>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owner data team, env prod, site lon, role database, cost centre.</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DEPLOYMENT SERVERS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Deployment Servers — their pace against their usual</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4914845" cy="3017520"/>
          </a:xfrm>
          <a:prstGeom prst="roundRect">
            <a:avLst>
              <a:gd name="adj" fmla="val 1515"/>
            </a:avLst>
          </a:prstGeom>
          <a:solidFill>
            <a:srgbClr val="1F242F"/>
          </a:solidFill>
          <a:ln w="9525">
            <a:solidFill>
              <a:srgbClr val="2A3140"/>
            </a:solidFill>
            <a:prstDash val="solid"/>
          </a:ln>
        </p:spPr>
      </p:sp>
      <p:pic>
        <p:nvPicPr>
          <p:cNvPr id="8" name="Image 0" descr="/Users/guilhem/DocsOffsync/trackme-limited/fwd-docs-work/kit/ufdeck/img/uf-ds-modal-overview.jpg">    </p:cNvPr>
          <p:cNvPicPr>
            <a:picLocks noChangeAspect="1"/>
          </p:cNvPicPr>
          <p:nvPr/>
        </p:nvPicPr>
        <p:blipFill>
          <a:blip r:embed="rId1"/>
          <a:stretch>
            <a:fillRect/>
          </a:stretch>
        </p:blipFill>
        <p:spPr>
          <a:xfrm>
            <a:off x="612648" y="1435608"/>
            <a:ext cx="4786829" cy="2889504"/>
          </a:xfrm>
          <a:prstGeom prst="rect">
            <a:avLst/>
          </a:prstGeom>
        </p:spPr>
      </p:pic>
      <p:sp>
        <p:nvSpPr>
          <p:cNvPr id="9" name="Shape 5"/>
          <p:cNvSpPr/>
          <p:nvPr/>
        </p:nvSpPr>
        <p:spPr>
          <a:xfrm>
            <a:off x="6199632" y="1371600"/>
            <a:ext cx="3713413" cy="3017520"/>
          </a:xfrm>
          <a:prstGeom prst="roundRect">
            <a:avLst>
              <a:gd name="adj" fmla="val 1515"/>
            </a:avLst>
          </a:prstGeom>
          <a:solidFill>
            <a:srgbClr val="1F242F"/>
          </a:solidFill>
          <a:ln w="9525">
            <a:solidFill>
              <a:srgbClr val="2A3140"/>
            </a:solidFill>
            <a:prstDash val="solid"/>
          </a:ln>
        </p:spPr>
      </p:sp>
      <p:pic>
        <p:nvPicPr>
          <p:cNvPr id="10" name="Image 1" descr="/Users/guilhem/DocsOffsync/trackme-limited/fwd-docs-work/kit/ufdeck/img/uf-ds-modal-activity.jpg">    </p:cNvPr>
          <p:cNvPicPr>
            <a:picLocks noChangeAspect="1"/>
          </p:cNvPicPr>
          <p:nvPr/>
        </p:nvPicPr>
        <p:blipFill>
          <a:blip r:embed="rId2"/>
          <a:stretch>
            <a:fillRect/>
          </a:stretch>
        </p:blipFill>
        <p:spPr>
          <a:xfrm>
            <a:off x="6263640" y="1435608"/>
            <a:ext cx="3585397" cy="2889504"/>
          </a:xfrm>
          <a:prstGeom prst="rect">
            <a:avLst/>
          </a:prstGeom>
        </p:spPr>
      </p:pic>
      <p:sp>
        <p:nvSpPr>
          <p:cNvPr id="11" name="Shape 6"/>
          <p:cNvSpPr/>
          <p:nvPr/>
        </p:nvSpPr>
        <p:spPr>
          <a:xfrm>
            <a:off x="548640" y="458114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5720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Load</a:t>
            </a:r>
            <a:endParaRPr lang="en-US" sz="1250" dirty="0"/>
          </a:p>
        </p:txBody>
      </p:sp>
      <p:sp>
        <p:nvSpPr>
          <p:cNvPr id="14" name="Text 9"/>
          <p:cNvSpPr txBox="1"/>
          <p:nvPr/>
        </p:nvSpPr>
        <p:spPr>
          <a:xfrm>
            <a:off x="932688" y="48646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Phonehomes against the usual for the hour: as usual.</a:t>
            </a:r>
            <a:endParaRPr lang="en-US" sz="1050" dirty="0"/>
          </a:p>
        </p:txBody>
      </p:sp>
      <p:sp>
        <p:nvSpPr>
          <p:cNvPr id="15" name="Shape 10"/>
          <p:cNvSpPr/>
          <p:nvPr/>
        </p:nvSpPr>
        <p:spPr>
          <a:xfrm>
            <a:off x="548640" y="517550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175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1663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Per client</a:t>
            </a:r>
            <a:endParaRPr lang="en-US" sz="1250" dirty="0"/>
          </a:p>
        </p:txBody>
      </p:sp>
      <p:sp>
        <p:nvSpPr>
          <p:cNvPr id="18" name="Text 13"/>
          <p:cNvSpPr txBox="1"/>
          <p:nvPr/>
        </p:nvSpPr>
        <p:spPr>
          <a:xfrm>
            <a:off x="932688" y="54589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clients' rhythm against their usual.</a:t>
            </a:r>
            <a:endParaRPr lang="en-US" sz="1050" dirty="0"/>
          </a:p>
        </p:txBody>
      </p:sp>
      <p:sp>
        <p:nvSpPr>
          <p:cNvPr id="19" name="Shape 14"/>
          <p:cNvSpPr/>
          <p:nvPr/>
        </p:nvSpPr>
        <p:spPr>
          <a:xfrm>
            <a:off x="6208776" y="458114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581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5720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Deployments and restarts</a:t>
            </a:r>
            <a:endParaRPr lang="en-US" sz="1250" dirty="0"/>
          </a:p>
        </p:txBody>
      </p:sp>
      <p:sp>
        <p:nvSpPr>
          <p:cNvPr id="22" name="Text 17"/>
          <p:cNvSpPr txBox="1"/>
          <p:nvPr/>
        </p:nvSpPr>
        <p:spPr>
          <a:xfrm>
            <a:off x="6592824" y="48646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Failing deployments, restarts asked.</a:t>
            </a:r>
            <a:endParaRPr lang="en-US" sz="1050" dirty="0"/>
          </a:p>
        </p:txBody>
      </p:sp>
      <p:sp>
        <p:nvSpPr>
          <p:cNvPr id="23" name="Shape 18"/>
          <p:cNvSpPr/>
          <p:nvPr/>
        </p:nvSpPr>
        <p:spPr>
          <a:xfrm>
            <a:off x="6208776" y="517550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175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1663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Access log</a:t>
            </a:r>
            <a:endParaRPr lang="en-US" sz="1250" dirty="0"/>
          </a:p>
        </p:txBody>
      </p:sp>
      <p:sp>
        <p:nvSpPr>
          <p:cNvPr id="26" name="Text 21"/>
          <p:cNvSpPr txBox="1"/>
          <p:nvPr/>
        </p:nvSpPr>
        <p:spPr>
          <a:xfrm>
            <a:off x="6592824" y="54589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Requests refused and the 95th percentile of the phonehome answer.</a:t>
            </a:r>
            <a:endParaRPr lang="en-US" sz="10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3  ·  POLICIES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Twenty-eight policies — and how each is evaluated</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924967" cy="3200400"/>
          </a:xfrm>
          <a:prstGeom prst="roundRect">
            <a:avLst>
              <a:gd name="adj" fmla="val 1429"/>
            </a:avLst>
          </a:prstGeom>
          <a:solidFill>
            <a:srgbClr val="1F242F"/>
          </a:solidFill>
          <a:ln w="9525">
            <a:solidFill>
              <a:srgbClr val="2A3140"/>
            </a:solidFill>
            <a:prstDash val="solid"/>
          </a:ln>
        </p:spPr>
      </p:sp>
      <p:pic>
        <p:nvPicPr>
          <p:cNvPr id="8" name="Image 0" descr="/Users/guilhem/DocsOffsync/trackme-limited/fwd-docs-work/kit/ufdeck/img/uf-policies-catalogue.jpg">    </p:cNvPr>
          <p:cNvPicPr>
            <a:picLocks noChangeAspect="1"/>
          </p:cNvPicPr>
          <p:nvPr/>
        </p:nvPicPr>
        <p:blipFill>
          <a:blip r:embed="rId1"/>
          <a:stretch>
            <a:fillRect/>
          </a:stretch>
        </p:blipFill>
        <p:spPr>
          <a:xfrm>
            <a:off x="612648" y="1435608"/>
            <a:ext cx="5796951" cy="3072384"/>
          </a:xfrm>
          <a:prstGeom prst="rect">
            <a:avLst/>
          </a:prstGeom>
        </p:spPr>
      </p:pic>
      <p:sp>
        <p:nvSpPr>
          <p:cNvPr id="9" name="Shape 5"/>
          <p:cNvSpPr/>
          <p:nvPr/>
        </p:nvSpPr>
        <p:spPr>
          <a:xfrm>
            <a:off x="7505395" y="1371600"/>
            <a:ext cx="2775204" cy="3200400"/>
          </a:xfrm>
          <a:prstGeom prst="roundRect">
            <a:avLst>
              <a:gd name="adj" fmla="val 1647"/>
            </a:avLst>
          </a:prstGeom>
          <a:solidFill>
            <a:srgbClr val="1F242F"/>
          </a:solidFill>
          <a:ln w="9525">
            <a:solidFill>
              <a:srgbClr val="2A3140"/>
            </a:solidFill>
            <a:prstDash val="solid"/>
          </a:ln>
        </p:spPr>
      </p:sp>
      <p:pic>
        <p:nvPicPr>
          <p:cNvPr id="10" name="Image 1" descr="/Users/guilhem/DocsOffsync/trackme-limited/fwd-docs-work/kit/ufdeck/img/uf-policy-how-evaluated.jpg">    </p:cNvPr>
          <p:cNvPicPr>
            <a:picLocks noChangeAspect="1"/>
          </p:cNvPicPr>
          <p:nvPr/>
        </p:nvPicPr>
        <p:blipFill>
          <a:blip r:embed="rId2"/>
          <a:stretch>
            <a:fillRect/>
          </a:stretch>
        </p:blipFill>
        <p:spPr>
          <a:xfrm>
            <a:off x="7569403" y="1435608"/>
            <a:ext cx="2647188" cy="3072384"/>
          </a:xfrm>
          <a:prstGeom prst="rect">
            <a:avLst/>
          </a:prstGeom>
        </p:spPr>
      </p:pic>
      <p:sp>
        <p:nvSpPr>
          <p:cNvPr id="11" name="Shape 6"/>
          <p:cNvSpPr/>
          <p:nvPr/>
        </p:nvSpPr>
        <p:spPr>
          <a:xfrm>
            <a:off x="548640" y="4764024"/>
            <a:ext cx="274320" cy="274320"/>
          </a:xfrm>
          <a:prstGeom prst="ellipse">
            <a:avLst/>
          </a:prstGeom>
          <a:solidFill>
            <a:srgbClr val="5B8DEF"/>
          </a:solidFill>
          <a:ln w="12700">
            <a:solidFill>
              <a:srgbClr val="FFFFFF"/>
            </a:solidFill>
            <a:prstDash val="solid"/>
          </a:ln>
        </p:spPr>
      </p:sp>
      <p:sp>
        <p:nvSpPr>
          <p:cNvPr id="12" name="Text 7"/>
          <p:cNvSpPr txBox="1"/>
          <p:nvPr/>
        </p:nvSpPr>
        <p:spPr>
          <a:xfrm>
            <a:off x="548640"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3" name="Text 8"/>
          <p:cNvSpPr txBox="1"/>
          <p:nvPr/>
        </p:nvSpPr>
        <p:spPr>
          <a:xfrm>
            <a:off x="932688" y="47548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Agents</a:t>
            </a:r>
            <a:endParaRPr lang="en-US" sz="1250" dirty="0"/>
          </a:p>
        </p:txBody>
      </p:sp>
      <p:sp>
        <p:nvSpPr>
          <p:cNvPr id="14" name="Text 9"/>
          <p:cNvSpPr txBox="1"/>
          <p:nvPr/>
        </p:nvSpPr>
        <p:spPr>
          <a:xfrm>
            <a:off x="932688" y="504748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Disconnected, expected missing, output, destinations, throttle, restarts, identity, versions, deployment.</a:t>
            </a:r>
            <a:endParaRPr lang="en-US" sz="1050" dirty="0"/>
          </a:p>
        </p:txBody>
      </p:sp>
      <p:sp>
        <p:nvSpPr>
          <p:cNvPr id="15" name="Shape 10"/>
          <p:cNvSpPr/>
          <p:nvPr/>
        </p:nvSpPr>
        <p:spPr>
          <a:xfrm>
            <a:off x="548640" y="5541264"/>
            <a:ext cx="274320" cy="274320"/>
          </a:xfrm>
          <a:prstGeom prst="ellipse">
            <a:avLst/>
          </a:prstGeom>
          <a:solidFill>
            <a:srgbClr val="E0A040"/>
          </a:solidFill>
          <a:ln w="12700">
            <a:solidFill>
              <a:srgbClr val="FFFFFF"/>
            </a:solidFill>
            <a:prstDash val="solid"/>
          </a:ln>
        </p:spPr>
      </p:sp>
      <p:sp>
        <p:nvSpPr>
          <p:cNvPr id="16" name="Text 11"/>
          <p:cNvSpPr txBox="1"/>
          <p:nvPr/>
        </p:nvSpPr>
        <p:spPr>
          <a:xfrm>
            <a:off x="548640"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7" name="Text 12"/>
          <p:cNvSpPr txBox="1"/>
          <p:nvPr/>
        </p:nvSpPr>
        <p:spPr>
          <a:xfrm>
            <a:off x="932688"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Fleet</a:t>
            </a:r>
            <a:endParaRPr lang="en-US" sz="1250" dirty="0"/>
          </a:p>
        </p:txBody>
      </p:sp>
      <p:sp>
        <p:nvSpPr>
          <p:cNvPr id="18" name="Text 13"/>
          <p:cNvSpPr txBox="1"/>
          <p:nvPr/>
        </p:nvSpPr>
        <p:spPr>
          <a:xfrm>
            <a:off x="932688"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Mass disconnect, coverage, version drift, cloned images.</a:t>
            </a:r>
            <a:endParaRPr lang="en-US" sz="1050" dirty="0"/>
          </a:p>
        </p:txBody>
      </p:sp>
      <p:sp>
        <p:nvSpPr>
          <p:cNvPr id="19" name="Shape 14"/>
          <p:cNvSpPr/>
          <p:nvPr/>
        </p:nvSpPr>
        <p:spPr>
          <a:xfrm>
            <a:off x="6208776" y="4764024"/>
            <a:ext cx="274320" cy="274320"/>
          </a:xfrm>
          <a:prstGeom prst="ellipse">
            <a:avLst/>
          </a:prstGeom>
          <a:solidFill>
            <a:srgbClr val="3DBE7A"/>
          </a:solidFill>
          <a:ln w="12700">
            <a:solidFill>
              <a:srgbClr val="FFFFFF"/>
            </a:solidFill>
            <a:prstDash val="solid"/>
          </a:ln>
        </p:spPr>
      </p:sp>
      <p:sp>
        <p:nvSpPr>
          <p:cNvPr id="20" name="Text 15"/>
          <p:cNvSpPr txBox="1"/>
          <p:nvPr/>
        </p:nvSpPr>
        <p:spPr>
          <a:xfrm>
            <a:off x="6208776" y="47640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1" name="Text 16"/>
          <p:cNvSpPr txBox="1"/>
          <p:nvPr/>
        </p:nvSpPr>
        <p:spPr>
          <a:xfrm>
            <a:off x="6592824" y="475488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Deployment Servers</a:t>
            </a:r>
            <a:endParaRPr lang="en-US" sz="1250" dirty="0"/>
          </a:p>
        </p:txBody>
      </p:sp>
      <p:sp>
        <p:nvSpPr>
          <p:cNvPr id="22" name="Text 17"/>
          <p:cNvSpPr txBox="1"/>
          <p:nvPr/>
        </p:nvSpPr>
        <p:spPr>
          <a:xfrm>
            <a:off x="6592824" y="504748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Silent, phonehome drop, failures, restart storm, errors, requests, response.</a:t>
            </a:r>
            <a:endParaRPr lang="en-US" sz="1050" dirty="0"/>
          </a:p>
        </p:txBody>
      </p:sp>
      <p:sp>
        <p:nvSpPr>
          <p:cNvPr id="23" name="Shape 18"/>
          <p:cNvSpPr/>
          <p:nvPr/>
        </p:nvSpPr>
        <p:spPr>
          <a:xfrm>
            <a:off x="6208776" y="5541264"/>
            <a:ext cx="274320" cy="274320"/>
          </a:xfrm>
          <a:prstGeom prst="ellipse">
            <a:avLst/>
          </a:prstGeom>
          <a:solidFill>
            <a:srgbClr val="9A78F5"/>
          </a:solidFill>
          <a:ln w="12700">
            <a:solidFill>
              <a:srgbClr val="FFFFFF"/>
            </a:solidFill>
            <a:prstDash val="solid"/>
          </a:ln>
        </p:spPr>
      </p:sp>
      <p:sp>
        <p:nvSpPr>
          <p:cNvPr id="24" name="Text 19"/>
          <p:cNvSpPr txBox="1"/>
          <p:nvPr/>
        </p:nvSpPr>
        <p:spPr>
          <a:xfrm>
            <a:off x="6208776" y="5541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5" name="Text 20"/>
          <p:cNvSpPr txBox="1"/>
          <p:nvPr/>
        </p:nvSpPr>
        <p:spPr>
          <a:xfrm>
            <a:off x="6592824" y="553212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How it is evaluated</a:t>
            </a:r>
            <a:endParaRPr lang="en-US" sz="1250" dirty="0"/>
          </a:p>
        </p:txBody>
      </p:sp>
      <p:sp>
        <p:nvSpPr>
          <p:cNvPr id="26" name="Text 21"/>
          <p:cNvSpPr txBox="1"/>
          <p:nvPr/>
        </p:nvSpPr>
        <p:spPr>
          <a:xfrm>
            <a:off x="6592824" y="582472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rule, the data with ready-to-run searches, how to resolve.</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822960" y="2011680"/>
            <a:ext cx="2743200" cy="1097280"/>
          </a:xfrm>
          <a:prstGeom prst="rect">
            <a:avLst/>
          </a:prstGeom>
          <a:noFill/>
          <a:ln/>
        </p:spPr>
        <p:txBody>
          <a:bodyPr wrap="square" lIns="0" tIns="0" rIns="0" bIns="0" rtlCol="0" anchor="t"/>
          <a:lstStyle/>
          <a:p>
            <a:pPr indent="0" marL="0">
              <a:buNone/>
            </a:pPr>
            <a:r>
              <a:rPr lang="en-US" sz="8000" b="1" dirty="0">
                <a:solidFill>
                  <a:srgbClr val="9A78F5"/>
                </a:solidFill>
                <a:latin typeface="Calibri" pitchFamily="34" charset="0"/>
                <a:ea typeface="Calibri" pitchFamily="34" charset="-122"/>
                <a:cs typeface="Calibri" pitchFamily="34" charset="-120"/>
              </a:rPr>
              <a:t>04</a:t>
            </a:r>
            <a:endParaRPr lang="en-US" sz="8000" dirty="0"/>
          </a:p>
        </p:txBody>
      </p:sp>
      <p:sp>
        <p:nvSpPr>
          <p:cNvPr id="3" name="Text 1"/>
          <p:cNvSpPr txBox="1"/>
          <p:nvPr/>
        </p:nvSpPr>
        <p:spPr>
          <a:xfrm>
            <a:off x="822960" y="3246120"/>
            <a:ext cx="100584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PART 4  ·  FINDINGS</a:t>
            </a:r>
            <a:endParaRPr lang="en-US" sz="1200" dirty="0"/>
          </a:p>
        </p:txBody>
      </p:sp>
      <p:sp>
        <p:nvSpPr>
          <p:cNvPr id="4" name="Text 2"/>
          <p:cNvSpPr txBox="1"/>
          <p:nvPr/>
        </p:nvSpPr>
        <p:spPr>
          <a:xfrm>
            <a:off x="822960" y="3566160"/>
            <a:ext cx="10515600" cy="822960"/>
          </a:xfrm>
          <a:prstGeom prst="rect">
            <a:avLst/>
          </a:prstGeom>
          <a:noFill/>
          <a:ln/>
        </p:spPr>
        <p:txBody>
          <a:bodyPr wrap="square" lIns="0" tIns="0" rIns="0" bIns="0" rtlCol="0" anchor="ctr"/>
          <a:lstStyle/>
          <a:p>
            <a:pPr indent="0" marL="0">
              <a:buNone/>
            </a:pPr>
            <a:r>
              <a:rPr lang="en-US" sz="3600" b="1" dirty="0">
                <a:solidFill>
                  <a:srgbClr val="F2F4F8"/>
                </a:solidFill>
                <a:latin typeface="Calibri" pitchFamily="34" charset="0"/>
                <a:ea typeface="Calibri" pitchFamily="34" charset="-122"/>
                <a:cs typeface="Calibri" pitchFamily="34" charset="-120"/>
              </a:rPr>
              <a:t>A site goes dark</a:t>
            </a:r>
            <a:endParaRPr lang="en-US" sz="3600" dirty="0"/>
          </a:p>
        </p:txBody>
      </p:sp>
      <p:sp>
        <p:nvSpPr>
          <p:cNvPr id="5" name="Text 3"/>
          <p:cNvSpPr txBox="1"/>
          <p:nvPr/>
        </p:nvSpPr>
        <p:spPr>
          <a:xfrm>
            <a:off x="822960" y="4434840"/>
            <a:ext cx="9601200" cy="914400"/>
          </a:xfrm>
          <a:prstGeom prst="rect">
            <a:avLst/>
          </a:prstGeom>
          <a:noFill/>
          <a:ln/>
        </p:spPr>
        <p:txBody>
          <a:bodyPr wrap="square" lIns="0" tIns="0" rIns="0" bIns="0" rtlCol="0" anchor="t"/>
          <a:lstStyle/>
          <a:p>
            <a:pPr indent="0" marL="0">
              <a:buNone/>
            </a:pPr>
            <a:r>
              <a:rPr lang="en-US" sz="1600" dirty="0">
                <a:solidFill>
                  <a:srgbClr val="9AA3B5"/>
                </a:solidFill>
                <a:latin typeface="Calibri" pitchFamily="34" charset="0"/>
                <a:ea typeface="Calibri" pitchFamily="34" charset="-122"/>
                <a:cs typeface="Calibri" pitchFamily="34" charset="-120"/>
              </a:rPr>
              <a:t>Agents of one site stopped on purpose: a mass disconnect per cohort, an expected agent missing, and the Splunk UF Fleet AI Agent.</a:t>
            </a:r>
            <a:endParaRPr lang="en-US" sz="1600" dirty="0"/>
          </a:p>
        </p:txBody>
      </p:sp>
      <p:sp>
        <p:nvSpPr>
          <p:cNvPr id="6" name="Text 4"/>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mass disconnect per cohort — not four agent findings</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3656735" cy="3246120"/>
          </a:xfrm>
          <a:prstGeom prst="roundRect">
            <a:avLst>
              <a:gd name="adj" fmla="val 1408"/>
            </a:avLst>
          </a:prstGeom>
          <a:solidFill>
            <a:srgbClr val="1F242F"/>
          </a:solidFill>
          <a:ln w="9525">
            <a:solidFill>
              <a:srgbClr val="2A3140"/>
            </a:solidFill>
            <a:prstDash val="solid"/>
          </a:ln>
        </p:spPr>
      </p:sp>
      <p:pic>
        <p:nvPicPr>
          <p:cNvPr id="8" name="Image 0" descr="/Users/guilhem/DocsOffsync/trackme-limited/fwd-docs-work/kit/ufdeck/img/uf-findings.jpg">    </p:cNvPr>
          <p:cNvPicPr>
            <a:picLocks noChangeAspect="1"/>
          </p:cNvPicPr>
          <p:nvPr/>
        </p:nvPicPr>
        <p:blipFill>
          <a:blip r:embed="rId1"/>
          <a:stretch>
            <a:fillRect/>
          </a:stretch>
        </p:blipFill>
        <p:spPr>
          <a:xfrm>
            <a:off x="612648" y="1435608"/>
            <a:ext cx="3528719" cy="3118104"/>
          </a:xfrm>
          <a:prstGeom prst="rect">
            <a:avLst/>
          </a:prstGeom>
        </p:spPr>
      </p:pic>
      <p:sp>
        <p:nvSpPr>
          <p:cNvPr id="9" name="Shape 5"/>
          <p:cNvSpPr/>
          <p:nvPr/>
        </p:nvSpPr>
        <p:spPr>
          <a:xfrm>
            <a:off x="548640" y="4809744"/>
            <a:ext cx="274320" cy="274320"/>
          </a:xfrm>
          <a:prstGeom prst="ellipse">
            <a:avLst/>
          </a:prstGeom>
          <a:solidFill>
            <a:srgbClr val="5B8DEF"/>
          </a:solidFill>
          <a:ln w="12700">
            <a:solidFill>
              <a:srgbClr val="FFFFFF"/>
            </a:solidFill>
            <a:prstDash val="solid"/>
          </a:ln>
        </p:spPr>
      </p:sp>
      <p:sp>
        <p:nvSpPr>
          <p:cNvPr id="10" name="Text 6"/>
          <p:cNvSpPr txBox="1"/>
          <p:nvPr/>
        </p:nvSpPr>
        <p:spPr>
          <a:xfrm>
            <a:off x="54864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932688" y="48006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Site: Paris</a:t>
            </a:r>
            <a:endParaRPr lang="en-US" sz="1250" dirty="0"/>
          </a:p>
        </p:txBody>
      </p:sp>
      <p:sp>
        <p:nvSpPr>
          <p:cNvPr id="12" name="Text 8"/>
          <p:cNvSpPr txBox="1"/>
          <p:nvPr/>
        </p:nvSpPr>
        <p:spPr>
          <a:xfrm>
            <a:off x="932688" y="50932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Four of six agents disconnected: critical at 50 % and more.</a:t>
            </a:r>
            <a:endParaRPr lang="en-US" sz="1050" dirty="0"/>
          </a:p>
        </p:txBody>
      </p:sp>
      <p:sp>
        <p:nvSpPr>
          <p:cNvPr id="13" name="Shape 9"/>
          <p:cNvSpPr/>
          <p:nvPr/>
        </p:nvSpPr>
        <p:spPr>
          <a:xfrm>
            <a:off x="548640" y="540410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548640"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932688" y="53949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Role and fleet</a:t>
            </a:r>
            <a:endParaRPr lang="en-US" sz="1250" dirty="0"/>
          </a:p>
        </p:txBody>
      </p:sp>
      <p:sp>
        <p:nvSpPr>
          <p:cNvPr id="16" name="Text 12"/>
          <p:cNvSpPr txBox="1"/>
          <p:nvPr/>
        </p:nvSpPr>
        <p:spPr>
          <a:xfrm>
            <a:off x="932688" y="568756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Web and proxy (critical) and the fleet (20 %, high): each cohort it hits.</a:t>
            </a:r>
            <a:endParaRPr lang="en-US" sz="1050" dirty="0"/>
          </a:p>
        </p:txBody>
      </p:sp>
      <p:sp>
        <p:nvSpPr>
          <p:cNvPr id="17" name="Shape 13"/>
          <p:cNvSpPr/>
          <p:nvPr/>
        </p:nvSpPr>
        <p:spPr>
          <a:xfrm>
            <a:off x="6208776" y="480974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208776"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6592824" y="480060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Finding group per cohort</a:t>
            </a:r>
            <a:endParaRPr lang="en-US" sz="1250" dirty="0"/>
          </a:p>
        </p:txBody>
      </p:sp>
      <p:sp>
        <p:nvSpPr>
          <p:cNvPr id="20" name="Text 16"/>
          <p:cNvSpPr txBox="1"/>
          <p:nvPr/>
        </p:nvSpPr>
        <p:spPr>
          <a:xfrm>
            <a:off x="6592824" y="5093208"/>
            <a:ext cx="5047488"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Mass disconnect joins its cohort's group, beside its Version drift.</a:t>
            </a:r>
            <a:endParaRPr lang="en-US" sz="1050" dirty="0"/>
          </a:p>
        </p:txBody>
      </p:sp>
      <p:sp>
        <p:nvSpPr>
          <p:cNvPr id="21" name="Shape 17"/>
          <p:cNvSpPr/>
          <p:nvPr/>
        </p:nvSpPr>
        <p:spPr>
          <a:xfrm>
            <a:off x="6208776" y="54041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208776" y="5404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6592824" y="5394960"/>
            <a:ext cx="5047488"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Expected agent missing</a:t>
            </a:r>
            <a:endParaRPr lang="en-US" sz="1250" dirty="0"/>
          </a:p>
        </p:txBody>
      </p:sp>
      <p:sp>
        <p:nvSpPr>
          <p:cNvPr id="24" name="Text 20"/>
          <p:cNvSpPr txBox="1"/>
          <p:nvPr/>
        </p:nvSpPr>
        <p:spPr>
          <a:xfrm>
            <a:off x="6592824" y="5687568"/>
            <a:ext cx="5047488"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par-mysql-01: an expected agent is never held; the agents' own findings are.</a:t>
            </a:r>
            <a:endParaRPr lang="en-US" sz="10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finding up close — what happened, triage, history</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982652" cy="4846320"/>
          </a:xfrm>
          <a:prstGeom prst="roundRect">
            <a:avLst>
              <a:gd name="adj" fmla="val 943"/>
            </a:avLst>
          </a:prstGeom>
          <a:solidFill>
            <a:srgbClr val="1F242F"/>
          </a:solidFill>
          <a:ln w="9525">
            <a:solidFill>
              <a:srgbClr val="2A3140"/>
            </a:solidFill>
            <a:prstDash val="solid"/>
          </a:ln>
        </p:spPr>
      </p:sp>
      <p:pic>
        <p:nvPicPr>
          <p:cNvPr id="8" name="Image 0" descr="/Users/guilhem/DocsOffsync/trackme-limited/fwd-docs-work/kit/ufdeck/img/uf-finding-detail.jpg">    </p:cNvPr>
          <p:cNvPicPr>
            <a:picLocks noChangeAspect="1"/>
          </p:cNvPicPr>
          <p:nvPr/>
        </p:nvPicPr>
        <p:blipFill>
          <a:blip r:embed="rId1"/>
          <a:stretch>
            <a:fillRect/>
          </a:stretch>
        </p:blipFill>
        <p:spPr>
          <a:xfrm>
            <a:off x="612648" y="1435608"/>
            <a:ext cx="5854636" cy="4718304"/>
          </a:xfrm>
          <a:prstGeom prst="rect">
            <a:avLst/>
          </a:prstGeom>
        </p:spPr>
      </p:pic>
      <p:sp>
        <p:nvSpPr>
          <p:cNvPr id="9" name="Shape 5"/>
          <p:cNvSpPr/>
          <p:nvPr/>
        </p:nvSpPr>
        <p:spPr>
          <a:xfrm>
            <a:off x="745236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45236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836408" y="141732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happened</a:t>
            </a:r>
            <a:endParaRPr lang="en-US" sz="1250" dirty="0"/>
          </a:p>
        </p:txBody>
      </p:sp>
      <p:sp>
        <p:nvSpPr>
          <p:cNvPr id="12" name="Text 8"/>
          <p:cNvSpPr txBox="1"/>
          <p:nvPr/>
        </p:nvSpPr>
        <p:spPr>
          <a:xfrm>
            <a:off x="7836408" y="170992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measurement (66.7 % of the site), when it opened, its live window.</a:t>
            </a:r>
            <a:endParaRPr lang="en-US" sz="1050" dirty="0"/>
          </a:p>
        </p:txBody>
      </p:sp>
      <p:sp>
        <p:nvSpPr>
          <p:cNvPr id="13" name="Shape 9"/>
          <p:cNvSpPr/>
          <p:nvPr/>
        </p:nvSpPr>
        <p:spPr>
          <a:xfrm>
            <a:off x="745236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45236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836408" y="228600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Triage</a:t>
            </a:r>
            <a:endParaRPr lang="en-US" sz="1250" dirty="0"/>
          </a:p>
        </p:txBody>
      </p:sp>
      <p:sp>
        <p:nvSpPr>
          <p:cNvPr id="16" name="Text 12"/>
          <p:cNvSpPr txBox="1"/>
          <p:nvPr/>
        </p:nvSpPr>
        <p:spPr>
          <a:xfrm>
            <a:off x="7836408" y="257860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Status, assignee, severity, snooze and notes, kept when it reopens.</a:t>
            </a:r>
            <a:endParaRPr lang="en-US" sz="1050" dirty="0"/>
          </a:p>
        </p:txBody>
      </p:sp>
      <p:sp>
        <p:nvSpPr>
          <p:cNvPr id="17" name="Shape 13"/>
          <p:cNvSpPr/>
          <p:nvPr/>
        </p:nvSpPr>
        <p:spPr>
          <a:xfrm>
            <a:off x="7452360" y="31638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45236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836408" y="315468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Open resource</a:t>
            </a:r>
            <a:endParaRPr lang="en-US" sz="1250" dirty="0"/>
          </a:p>
        </p:txBody>
      </p:sp>
      <p:sp>
        <p:nvSpPr>
          <p:cNvPr id="20" name="Text 16"/>
          <p:cNvSpPr txBox="1"/>
          <p:nvPr/>
        </p:nvSpPr>
        <p:spPr>
          <a:xfrm>
            <a:off x="7836408" y="344728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row menu: the Fleet tab, an agent or its Deployment Server.</a:t>
            </a:r>
            <a:endParaRPr lang="en-US" sz="1050" dirty="0"/>
          </a:p>
        </p:txBody>
      </p:sp>
      <p:sp>
        <p:nvSpPr>
          <p:cNvPr id="21" name="Shape 17"/>
          <p:cNvSpPr/>
          <p:nvPr/>
        </p:nvSpPr>
        <p:spPr>
          <a:xfrm>
            <a:off x="7452360" y="403250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45236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7836408" y="402336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How it is evaluated</a:t>
            </a:r>
            <a:endParaRPr lang="en-US" sz="1250" dirty="0"/>
          </a:p>
        </p:txBody>
      </p:sp>
      <p:sp>
        <p:nvSpPr>
          <p:cNvPr id="24" name="Text 20"/>
          <p:cNvSpPr txBox="1"/>
          <p:nvPr/>
        </p:nvSpPr>
        <p:spPr>
          <a:xfrm>
            <a:off x="7836408" y="431596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policy's rule, data and searches, in the Policies tab.</a:t>
            </a:r>
            <a:endParaRPr lang="en-US" sz="10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FINDINGS</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A destination many agents fail to reach — one finding, never one per agent</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982652" cy="4846320"/>
          </a:xfrm>
          <a:prstGeom prst="roundRect">
            <a:avLst>
              <a:gd name="adj" fmla="val 943"/>
            </a:avLst>
          </a:prstGeom>
          <a:solidFill>
            <a:srgbClr val="1F242F"/>
          </a:solidFill>
          <a:ln w="9525">
            <a:solidFill>
              <a:srgbClr val="2A3140"/>
            </a:solidFill>
            <a:prstDash val="solid"/>
          </a:ln>
        </p:spPr>
      </p:sp>
      <p:pic>
        <p:nvPicPr>
          <p:cNvPr id="8" name="Image 0" descr="/Users/guilhem/DocsOffsync/trackme-limited/fwd-docs-work/kit/ufdeck/img/uf-finding-destination.jpg">    </p:cNvPr>
          <p:cNvPicPr>
            <a:picLocks noChangeAspect="1"/>
          </p:cNvPicPr>
          <p:nvPr/>
        </p:nvPicPr>
        <p:blipFill>
          <a:blip r:embed="rId1"/>
          <a:stretch>
            <a:fillRect/>
          </a:stretch>
        </p:blipFill>
        <p:spPr>
          <a:xfrm>
            <a:off x="612648" y="1435608"/>
            <a:ext cx="5854636" cy="4718304"/>
          </a:xfrm>
          <a:prstGeom prst="rect">
            <a:avLst/>
          </a:prstGeom>
        </p:spPr>
      </p:pic>
      <p:sp>
        <p:nvSpPr>
          <p:cNvPr id="9" name="Shape 5"/>
          <p:cNvSpPr/>
          <p:nvPr/>
        </p:nvSpPr>
        <p:spPr>
          <a:xfrm>
            <a:off x="690372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690372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287768" y="14173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Measured</a:t>
            </a:r>
            <a:endParaRPr lang="en-US" sz="1250" dirty="0"/>
          </a:p>
        </p:txBody>
      </p:sp>
      <p:sp>
        <p:nvSpPr>
          <p:cNvPr id="12" name="Text 8"/>
          <p:cNvSpPr txBox="1"/>
          <p:nvPr/>
        </p:nvSpPr>
        <p:spPr>
          <a:xfrm>
            <a:off x="7287768" y="17099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agents failing to reach it for 15 minutes or more: 16.</a:t>
            </a:r>
            <a:endParaRPr lang="en-US" sz="1050" dirty="0"/>
          </a:p>
        </p:txBody>
      </p:sp>
      <p:sp>
        <p:nvSpPr>
          <p:cNvPr id="13" name="Shape 9"/>
          <p:cNvSpPr/>
          <p:nvPr/>
        </p:nvSpPr>
        <p:spPr>
          <a:xfrm>
            <a:off x="6903720" y="211226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6903720" y="2112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287768" y="21031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Every agent failing</a:t>
            </a:r>
            <a:endParaRPr lang="en-US" sz="1250" dirty="0"/>
          </a:p>
        </p:txBody>
      </p:sp>
      <p:sp>
        <p:nvSpPr>
          <p:cNvPr id="16" name="Text 12"/>
          <p:cNvSpPr txBox="1"/>
          <p:nvPr/>
        </p:nvSpPr>
        <p:spPr>
          <a:xfrm>
            <a:off x="7287768" y="2395728"/>
            <a:ext cx="435254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How long without a break, and its failure lines.</a:t>
            </a:r>
            <a:endParaRPr lang="en-US" sz="1050" dirty="0"/>
          </a:p>
        </p:txBody>
      </p:sp>
      <p:sp>
        <p:nvSpPr>
          <p:cNvPr id="17" name="Shape 13"/>
          <p:cNvSpPr/>
          <p:nvPr/>
        </p:nvSpPr>
        <p:spPr>
          <a:xfrm>
            <a:off x="6903720" y="279806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6903720" y="27980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287768" y="278892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By group</a:t>
            </a:r>
            <a:endParaRPr lang="en-US" sz="1250" dirty="0"/>
          </a:p>
        </p:txBody>
      </p:sp>
      <p:sp>
        <p:nvSpPr>
          <p:cNvPr id="20" name="Text 16"/>
          <p:cNvSpPr txBox="1"/>
          <p:nvPr/>
        </p:nvSpPr>
        <p:spPr>
          <a:xfrm>
            <a:off x="7287768" y="3081528"/>
            <a:ext cx="43525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groups the failing agents belong to: London, New York, the roles.</a:t>
            </a:r>
            <a:endParaRPr lang="en-US" sz="1050" dirty="0"/>
          </a:p>
        </p:txBody>
      </p:sp>
      <p:sp>
        <p:nvSpPr>
          <p:cNvPr id="21" name="Shape 17"/>
          <p:cNvSpPr/>
          <p:nvPr/>
        </p:nvSpPr>
        <p:spPr>
          <a:xfrm>
            <a:off x="6903720" y="366674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6903720" y="3666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7287768" y="3657600"/>
            <a:ext cx="435254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The cause is the receiver</a:t>
            </a:r>
            <a:endParaRPr lang="en-US" sz="1250" dirty="0"/>
          </a:p>
        </p:txBody>
      </p:sp>
      <p:sp>
        <p:nvSpPr>
          <p:cNvPr id="24" name="Text 20"/>
          <p:cNvSpPr txBox="1"/>
          <p:nvPr/>
        </p:nvSpPr>
        <p:spPr>
          <a:xfrm>
            <a:off x="7287768" y="3950208"/>
            <a:ext cx="435254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 heavy forwarder of the receiving tier, stopped: see the Splunk S2S tenant.</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PART 4  ·  AI AGENT</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The Splunk UF Fleet AI Agent — a review on demand or on a schedule</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548640" y="1371600"/>
            <a:ext cx="5744184" cy="4846320"/>
          </a:xfrm>
          <a:prstGeom prst="roundRect">
            <a:avLst>
              <a:gd name="adj" fmla="val 943"/>
            </a:avLst>
          </a:prstGeom>
          <a:solidFill>
            <a:srgbClr val="1F242F"/>
          </a:solidFill>
          <a:ln w="9525">
            <a:solidFill>
              <a:srgbClr val="2A3140"/>
            </a:solidFill>
            <a:prstDash val="solid"/>
          </a:ln>
        </p:spPr>
      </p:sp>
      <p:pic>
        <p:nvPicPr>
          <p:cNvPr id="8" name="Image 0" descr="/Users/guilhem/DocsOffsync/trackme-limited/fwd-docs-work/kit/ufdeck/img/uf-ai-agent.jpg">    </p:cNvPr>
          <p:cNvPicPr>
            <a:picLocks noChangeAspect="1"/>
          </p:cNvPicPr>
          <p:nvPr/>
        </p:nvPicPr>
        <p:blipFill>
          <a:blip r:embed="rId1"/>
          <a:stretch>
            <a:fillRect/>
          </a:stretch>
        </p:blipFill>
        <p:spPr>
          <a:xfrm>
            <a:off x="612648" y="1435608"/>
            <a:ext cx="5616168" cy="4718304"/>
          </a:xfrm>
          <a:prstGeom prst="rect">
            <a:avLst/>
          </a:prstGeom>
        </p:spPr>
      </p:pic>
      <p:sp>
        <p:nvSpPr>
          <p:cNvPr id="9" name="Shape 5"/>
          <p:cNvSpPr/>
          <p:nvPr/>
        </p:nvSpPr>
        <p:spPr>
          <a:xfrm>
            <a:off x="7452360" y="1426464"/>
            <a:ext cx="274320" cy="274320"/>
          </a:xfrm>
          <a:prstGeom prst="ellipse">
            <a:avLst/>
          </a:prstGeom>
          <a:solidFill>
            <a:srgbClr val="5B8DEF"/>
          </a:solidFill>
          <a:ln w="12700">
            <a:solidFill>
              <a:srgbClr val="FFFFFF"/>
            </a:solidFill>
            <a:prstDash val="solid"/>
          </a:ln>
        </p:spPr>
      </p:sp>
      <p:sp>
        <p:nvSpPr>
          <p:cNvPr id="10" name="Text 6"/>
          <p:cNvSpPr txBox="1"/>
          <p:nvPr/>
        </p:nvSpPr>
        <p:spPr>
          <a:xfrm>
            <a:off x="7452360" y="1426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1" name="Text 7"/>
          <p:cNvSpPr txBox="1"/>
          <p:nvPr/>
        </p:nvSpPr>
        <p:spPr>
          <a:xfrm>
            <a:off x="7836408" y="141732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What it reads</a:t>
            </a:r>
            <a:endParaRPr lang="en-US" sz="1250" dirty="0"/>
          </a:p>
        </p:txBody>
      </p:sp>
      <p:sp>
        <p:nvSpPr>
          <p:cNvPr id="12" name="Text 8"/>
          <p:cNvSpPr txBox="1"/>
          <p:nvPr/>
        </p:nvSpPr>
        <p:spPr>
          <a:xfrm>
            <a:off x="7836408" y="170992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agent's directory row, its Deployment Server, the fleet, collection health.</a:t>
            </a:r>
            <a:endParaRPr lang="en-US" sz="1050" dirty="0"/>
          </a:p>
        </p:txBody>
      </p:sp>
      <p:sp>
        <p:nvSpPr>
          <p:cNvPr id="13" name="Shape 9"/>
          <p:cNvSpPr/>
          <p:nvPr/>
        </p:nvSpPr>
        <p:spPr>
          <a:xfrm>
            <a:off x="7452360" y="2295144"/>
            <a:ext cx="274320" cy="274320"/>
          </a:xfrm>
          <a:prstGeom prst="ellipse">
            <a:avLst/>
          </a:prstGeom>
          <a:solidFill>
            <a:srgbClr val="E0A040"/>
          </a:solidFill>
          <a:ln w="12700">
            <a:solidFill>
              <a:srgbClr val="FFFFFF"/>
            </a:solidFill>
            <a:prstDash val="solid"/>
          </a:ln>
        </p:spPr>
      </p:sp>
      <p:sp>
        <p:nvSpPr>
          <p:cNvPr id="14" name="Text 10"/>
          <p:cNvSpPr txBox="1"/>
          <p:nvPr/>
        </p:nvSpPr>
        <p:spPr>
          <a:xfrm>
            <a:off x="7452360" y="22951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5" name="Text 11"/>
          <p:cNvSpPr txBox="1"/>
          <p:nvPr/>
        </p:nvSpPr>
        <p:spPr>
          <a:xfrm>
            <a:off x="7836408" y="228600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Its tools</a:t>
            </a:r>
            <a:endParaRPr lang="en-US" sz="1250" dirty="0"/>
          </a:p>
        </p:txBody>
      </p:sp>
      <p:sp>
        <p:nvSpPr>
          <p:cNvPr id="16" name="Text 12"/>
          <p:cNvSpPr txBox="1"/>
          <p:nvPr/>
        </p:nvSpPr>
        <p:spPr>
          <a:xfrm>
            <a:off x="7836408" y="257860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Fleet overview, agents, Deployment Servers, log evidence, trends.</a:t>
            </a:r>
            <a:endParaRPr lang="en-US" sz="1050" dirty="0"/>
          </a:p>
        </p:txBody>
      </p:sp>
      <p:sp>
        <p:nvSpPr>
          <p:cNvPr id="17" name="Shape 13"/>
          <p:cNvSpPr/>
          <p:nvPr/>
        </p:nvSpPr>
        <p:spPr>
          <a:xfrm>
            <a:off x="7452360" y="3163824"/>
            <a:ext cx="274320" cy="274320"/>
          </a:xfrm>
          <a:prstGeom prst="ellipse">
            <a:avLst/>
          </a:prstGeom>
          <a:solidFill>
            <a:srgbClr val="3DBE7A"/>
          </a:solidFill>
          <a:ln w="12700">
            <a:solidFill>
              <a:srgbClr val="FFFFFF"/>
            </a:solidFill>
            <a:prstDash val="solid"/>
          </a:ln>
        </p:spPr>
      </p:sp>
      <p:sp>
        <p:nvSpPr>
          <p:cNvPr id="18" name="Text 14"/>
          <p:cNvSpPr txBox="1"/>
          <p:nvPr/>
        </p:nvSpPr>
        <p:spPr>
          <a:xfrm>
            <a:off x="7452360" y="31638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5"/>
          <p:cNvSpPr txBox="1"/>
          <p:nvPr/>
        </p:nvSpPr>
        <p:spPr>
          <a:xfrm>
            <a:off x="7836408" y="315468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One note per review</a:t>
            </a:r>
            <a:endParaRPr lang="en-US" sz="1250" dirty="0"/>
          </a:p>
        </p:txBody>
      </p:sp>
      <p:sp>
        <p:nvSpPr>
          <p:cNvPr id="20" name="Text 16"/>
          <p:cNvSpPr txBox="1"/>
          <p:nvPr/>
        </p:nvSpPr>
        <p:spPr>
          <a:xfrm>
            <a:off x="7836408" y="3447288"/>
            <a:ext cx="3803904" cy="228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[AI Agent] note on the finding.</a:t>
            </a:r>
            <a:endParaRPr lang="en-US" sz="1050" dirty="0"/>
          </a:p>
        </p:txBody>
      </p:sp>
      <p:sp>
        <p:nvSpPr>
          <p:cNvPr id="21" name="Shape 17"/>
          <p:cNvSpPr/>
          <p:nvPr/>
        </p:nvSpPr>
        <p:spPr>
          <a:xfrm>
            <a:off x="7452360" y="3849624"/>
            <a:ext cx="274320" cy="274320"/>
          </a:xfrm>
          <a:prstGeom prst="ellipse">
            <a:avLst/>
          </a:prstGeom>
          <a:solidFill>
            <a:srgbClr val="9A78F5"/>
          </a:solidFill>
          <a:ln w="12700">
            <a:solidFill>
              <a:srgbClr val="FFFFFF"/>
            </a:solidFill>
            <a:prstDash val="solid"/>
          </a:ln>
        </p:spPr>
      </p:sp>
      <p:sp>
        <p:nvSpPr>
          <p:cNvPr id="22" name="Text 18"/>
          <p:cNvSpPr txBox="1"/>
          <p:nvPr/>
        </p:nvSpPr>
        <p:spPr>
          <a:xfrm>
            <a:off x="7452360" y="384962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3" name="Text 19"/>
          <p:cNvSpPr txBox="1"/>
          <p:nvPr/>
        </p:nvSpPr>
        <p:spPr>
          <a:xfrm>
            <a:off x="7836408" y="3840480"/>
            <a:ext cx="3803904" cy="292608"/>
          </a:xfrm>
          <a:prstGeom prst="rect">
            <a:avLst/>
          </a:prstGeom>
          <a:noFill/>
          <a:ln/>
        </p:spPr>
        <p:txBody>
          <a:bodyPr wrap="square" lIns="0" tIns="0" rIns="0" bIns="0" rtlCol="0" anchor="ctr"/>
          <a:lstStyle/>
          <a:p>
            <a:pPr indent="0" marL="0">
              <a:buNone/>
            </a:pPr>
            <a:r>
              <a:rPr lang="en-US" sz="1250" b="1" dirty="0">
                <a:solidFill>
                  <a:srgbClr val="F2F4F8"/>
                </a:solidFill>
                <a:latin typeface="Calibri" pitchFamily="34" charset="0"/>
                <a:ea typeface="Calibri" pitchFamily="34" charset="-122"/>
                <a:cs typeface="Calibri" pitchFamily="34" charset="-120"/>
              </a:rPr>
              <a:t>It recommends</a:t>
            </a:r>
            <a:endParaRPr lang="en-US" sz="1250" dirty="0"/>
          </a:p>
        </p:txBody>
      </p:sp>
      <p:sp>
        <p:nvSpPr>
          <p:cNvPr id="24" name="Text 20"/>
          <p:cNvSpPr txBox="1"/>
          <p:nvPr/>
        </p:nvSpPr>
        <p:spPr>
          <a:xfrm>
            <a:off x="7836408" y="4133088"/>
            <a:ext cx="3803904"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Never Forgets an agent, never adds an expected one: an operator decides.</a:t>
            </a:r>
            <a:endParaRPr lang="en-US" sz="10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100584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WHERE WE ARE</a:t>
            </a:r>
            <a:endParaRPr lang="en-US" sz="1100" dirty="0"/>
          </a:p>
        </p:txBody>
      </p:sp>
      <p:sp>
        <p:nvSpPr>
          <p:cNvPr id="3" name="Text 1"/>
          <p:cNvSpPr txBox="1"/>
          <p:nvPr/>
        </p:nvSpPr>
        <p:spPr>
          <a:xfrm>
            <a:off x="548640" y="566928"/>
            <a:ext cx="11064240" cy="685800"/>
          </a:xfrm>
          <a:prstGeom prst="rect">
            <a:avLst/>
          </a:prstGeom>
          <a:noFill/>
          <a:ln/>
        </p:spPr>
        <p:txBody>
          <a:bodyPr wrap="square" lIns="0" tIns="0" rIns="0" bIns="0" rtlCol="0" anchor="ctr"/>
          <a:lstStyle/>
          <a:p>
            <a:pPr indent="0" marL="0">
              <a:buNone/>
            </a:pPr>
            <a:r>
              <a:rPr lang="en-US" sz="2800" b="1" dirty="0">
                <a:solidFill>
                  <a:srgbClr val="F2F4F8"/>
                </a:solidFill>
                <a:latin typeface="Calibri" pitchFamily="34" charset="0"/>
                <a:ea typeface="Calibri" pitchFamily="34" charset="-122"/>
                <a:cs typeface="Calibri" pitchFamily="34" charset="-120"/>
              </a:rPr>
              <a:t>One tenant, every agent and Deployment Server</a:t>
            </a:r>
            <a:endParaRPr lang="en-US" sz="28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Splunk UF Fleet</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7" name="Shape 4"/>
          <p:cNvSpPr/>
          <p:nvPr/>
        </p:nvSpPr>
        <p:spPr>
          <a:xfrm>
            <a:off x="777240" y="2011680"/>
            <a:ext cx="146304" cy="146304"/>
          </a:xfrm>
          <a:prstGeom prst="ellipse">
            <a:avLst/>
          </a:prstGeom>
          <a:solidFill>
            <a:srgbClr val="5B8DEF"/>
          </a:solidFill>
          <a:ln w="12700">
            <a:solidFill>
              <a:srgbClr val="5B8DEF"/>
            </a:solidFill>
            <a:prstDash val="solid"/>
          </a:ln>
        </p:spPr>
      </p:sp>
      <p:sp>
        <p:nvSpPr>
          <p:cNvPr id="8" name="Text 5"/>
          <p:cNvSpPr txBox="1"/>
          <p:nvPr/>
        </p:nvSpPr>
        <p:spPr>
          <a:xfrm>
            <a:off x="10332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Set up</a:t>
            </a:r>
            <a:endParaRPr lang="en-US" sz="1400" dirty="0"/>
          </a:p>
        </p:txBody>
      </p:sp>
      <p:sp>
        <p:nvSpPr>
          <p:cNvPr id="9" name="Text 6"/>
          <p:cNvSpPr txBox="1"/>
          <p:nvPr/>
        </p:nvSpPr>
        <p:spPr>
          <a:xfrm>
            <a:off x="7772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tenant on the local search tier, two Deployment Server API accounts, the corporate scope</a:t>
            </a:r>
            <a:endParaRPr lang="en-US" sz="1100" dirty="0"/>
          </a:p>
        </p:txBody>
      </p:sp>
      <p:sp>
        <p:nvSpPr>
          <p:cNvPr id="10" name="Shape 7"/>
          <p:cNvSpPr/>
          <p:nvPr/>
        </p:nvSpPr>
        <p:spPr>
          <a:xfrm>
            <a:off x="3520440" y="2011680"/>
            <a:ext cx="146304" cy="146304"/>
          </a:xfrm>
          <a:prstGeom prst="ellipse">
            <a:avLst/>
          </a:prstGeom>
          <a:solidFill>
            <a:srgbClr val="E0A040"/>
          </a:solidFill>
          <a:ln w="12700">
            <a:solidFill>
              <a:srgbClr val="E0A040"/>
            </a:solidFill>
            <a:prstDash val="solid"/>
          </a:ln>
        </p:spPr>
      </p:sp>
      <p:sp>
        <p:nvSpPr>
          <p:cNvPr id="11" name="Text 8"/>
          <p:cNvSpPr txBox="1"/>
          <p:nvPr/>
        </p:nvSpPr>
        <p:spPr>
          <a:xfrm>
            <a:off x="37764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Configured</a:t>
            </a:r>
            <a:endParaRPr lang="en-US" sz="1400" dirty="0"/>
          </a:p>
        </p:txBody>
      </p:sp>
      <p:sp>
        <p:nvSpPr>
          <p:cNvPr id="12" name="Text 9"/>
          <p:cNvSpPr txBox="1"/>
          <p:nvPr/>
        </p:nvSpPr>
        <p:spPr>
          <a:xfrm>
            <a:off x="35204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CMDB on every agent, groups by site, role and environment, expected agents</a:t>
            </a:r>
            <a:endParaRPr lang="en-US" sz="1100" dirty="0"/>
          </a:p>
        </p:txBody>
      </p:sp>
      <p:sp>
        <p:nvSpPr>
          <p:cNvPr id="13" name="Shape 10"/>
          <p:cNvSpPr/>
          <p:nvPr/>
        </p:nvSpPr>
        <p:spPr>
          <a:xfrm>
            <a:off x="6263640" y="2011680"/>
            <a:ext cx="146304" cy="146304"/>
          </a:xfrm>
          <a:prstGeom prst="ellipse">
            <a:avLst/>
          </a:prstGeom>
          <a:solidFill>
            <a:srgbClr val="3DBE7A"/>
          </a:solidFill>
          <a:ln w="12700">
            <a:solidFill>
              <a:srgbClr val="3DBE7A"/>
            </a:solidFill>
            <a:prstDash val="solid"/>
          </a:ln>
        </p:spPr>
      </p:sp>
      <p:sp>
        <p:nvSpPr>
          <p:cNvPr id="14" name="Text 11"/>
          <p:cNvSpPr txBox="1"/>
          <p:nvPr/>
        </p:nvSpPr>
        <p:spPr>
          <a:xfrm>
            <a:off x="65196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Followed</a:t>
            </a:r>
            <a:endParaRPr lang="en-US" sz="1400" dirty="0"/>
          </a:p>
        </p:txBody>
      </p:sp>
      <p:sp>
        <p:nvSpPr>
          <p:cNvPr id="15" name="Text 12"/>
          <p:cNvSpPr txBox="1"/>
          <p:nvPr/>
        </p:nvSpPr>
        <p:spPr>
          <a:xfrm>
            <a:off x="62636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the fleet, an agent up close, the Deployment Servers and their pace</a:t>
            </a:r>
            <a:endParaRPr lang="en-US" sz="1100" dirty="0"/>
          </a:p>
        </p:txBody>
      </p:sp>
      <p:sp>
        <p:nvSpPr>
          <p:cNvPr id="16" name="Shape 13"/>
          <p:cNvSpPr/>
          <p:nvPr/>
        </p:nvSpPr>
        <p:spPr>
          <a:xfrm>
            <a:off x="9006840" y="2011680"/>
            <a:ext cx="146304" cy="146304"/>
          </a:xfrm>
          <a:prstGeom prst="ellipse">
            <a:avLst/>
          </a:prstGeom>
          <a:solidFill>
            <a:srgbClr val="9A78F5"/>
          </a:solidFill>
          <a:ln w="12700">
            <a:solidFill>
              <a:srgbClr val="9A78F5"/>
            </a:solidFill>
            <a:prstDash val="solid"/>
          </a:ln>
        </p:spPr>
      </p:sp>
      <p:sp>
        <p:nvSpPr>
          <p:cNvPr id="17" name="Text 14"/>
          <p:cNvSpPr txBox="1"/>
          <p:nvPr/>
        </p:nvSpPr>
        <p:spPr>
          <a:xfrm>
            <a:off x="9262872" y="1920240"/>
            <a:ext cx="2286000" cy="320040"/>
          </a:xfrm>
          <a:prstGeom prst="rect">
            <a:avLst/>
          </a:prstGeom>
          <a:noFill/>
          <a:ln/>
        </p:spPr>
        <p:txBody>
          <a:bodyPr wrap="square" lIns="0" tIns="0" rIns="0" bIns="0" rtlCol="0" anchor="ctr"/>
          <a:lstStyle/>
          <a:p>
            <a:pPr indent="0" marL="0">
              <a:buNone/>
            </a:pPr>
            <a:r>
              <a:rPr lang="en-US" sz="1400" b="1" dirty="0">
                <a:solidFill>
                  <a:srgbClr val="F2F4F8"/>
                </a:solidFill>
                <a:latin typeface="Calibri" pitchFamily="34" charset="0"/>
                <a:ea typeface="Calibri" pitchFamily="34" charset="-122"/>
                <a:cs typeface="Calibri" pitchFamily="34" charset="-120"/>
              </a:rPr>
              <a:t>Judged</a:t>
            </a:r>
            <a:endParaRPr lang="en-US" sz="1400" dirty="0"/>
          </a:p>
        </p:txBody>
      </p:sp>
      <p:sp>
        <p:nvSpPr>
          <p:cNvPr id="18" name="Text 15"/>
          <p:cNvSpPr txBox="1"/>
          <p:nvPr/>
        </p:nvSpPr>
        <p:spPr>
          <a:xfrm>
            <a:off x="9006840" y="2331720"/>
            <a:ext cx="2514600" cy="128016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site gone dark as one finding, an expected agent missing</a:t>
            </a:r>
            <a:endParaRPr lang="en-US" sz="1100" dirty="0"/>
          </a:p>
        </p:txBody>
      </p:sp>
      <p:sp>
        <p:nvSpPr>
          <p:cNvPr id="19" name="Text 16"/>
          <p:cNvSpPr txBox="1"/>
          <p:nvPr/>
        </p:nvSpPr>
        <p:spPr>
          <a:xfrm>
            <a:off x="548640" y="3977640"/>
            <a:ext cx="7315200" cy="274320"/>
          </a:xfrm>
          <a:prstGeom prst="rect">
            <a:avLst/>
          </a:prstGeom>
          <a:noFill/>
          <a:ln/>
        </p:spPr>
        <p:txBody>
          <a:bodyPr wrap="square" lIns="0" tIns="0" rIns="0" bIns="0" rtlCol="0" anchor="t"/>
          <a:lstStyle/>
          <a:p>
            <a:pPr indent="0" marL="0">
              <a:buNone/>
            </a:pPr>
            <a:r>
              <a:rPr lang="en-US" sz="1200" b="1" dirty="0">
                <a:solidFill>
                  <a:srgbClr val="8B6CF6"/>
                </a:solidFill>
                <a:latin typeface="Calibri" pitchFamily="34" charset="0"/>
                <a:ea typeface="Calibri" pitchFamily="34" charset="-122"/>
                <a:cs typeface="Calibri" pitchFamily="34" charset="-120"/>
              </a:rPr>
              <a:t>What made it work</a:t>
            </a:r>
            <a:endParaRPr lang="en-US" sz="1200" dirty="0"/>
          </a:p>
        </p:txBody>
      </p:sp>
      <p:sp>
        <p:nvSpPr>
          <p:cNvPr id="20" name="Shape 17"/>
          <p:cNvSpPr/>
          <p:nvPr/>
        </p:nvSpPr>
        <p:spPr>
          <a:xfrm>
            <a:off x="548640" y="4343400"/>
            <a:ext cx="3593592" cy="1691640"/>
          </a:xfrm>
          <a:prstGeom prst="roundRect">
            <a:avLst>
              <a:gd name="adj" fmla="val 4324"/>
            </a:avLst>
          </a:prstGeom>
          <a:solidFill>
            <a:srgbClr val="1C2A48"/>
          </a:solidFill>
          <a:ln w="12700">
            <a:solidFill>
              <a:srgbClr val="5B8DEF"/>
            </a:solidFill>
            <a:prstDash val="solid"/>
          </a:ln>
        </p:spPr>
      </p:sp>
      <p:sp>
        <p:nvSpPr>
          <p:cNvPr id="21" name="Text 18"/>
          <p:cNvSpPr txBox="1"/>
          <p:nvPr/>
        </p:nvSpPr>
        <p:spPr>
          <a:xfrm>
            <a:off x="731520" y="4453128"/>
            <a:ext cx="3227832" cy="320040"/>
          </a:xfrm>
          <a:prstGeom prst="rect">
            <a:avLst/>
          </a:prstGeom>
          <a:noFill/>
          <a:ln/>
        </p:spPr>
        <p:txBody>
          <a:bodyPr wrap="square" lIns="0" tIns="0" rIns="0" bIns="0" rtlCol="0" anchor="ctr"/>
          <a:lstStyle/>
          <a:p>
            <a:pPr indent="0" marL="0">
              <a:buNone/>
            </a:pPr>
            <a:r>
              <a:rPr lang="en-US" sz="1250" b="1" dirty="0">
                <a:solidFill>
                  <a:srgbClr val="5B8DEF"/>
                </a:solidFill>
                <a:latin typeface="Calibri" pitchFamily="34" charset="0"/>
                <a:ea typeface="Calibri" pitchFamily="34" charset="-122"/>
                <a:cs typeface="Calibri" pitchFamily="34" charset="-120"/>
              </a:rPr>
              <a:t>The data path itself</a:t>
            </a:r>
            <a:endParaRPr lang="en-US" sz="1250" dirty="0"/>
          </a:p>
        </p:txBody>
      </p:sp>
      <p:sp>
        <p:nvSpPr>
          <p:cNvPr id="22" name="Text 19"/>
          <p:cNvSpPr txBox="1"/>
          <p:nvPr/>
        </p:nvSpPr>
        <p:spPr>
          <a:xfrm>
            <a:off x="73152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Connected means a receiver saw it: no heartbeat to deploy, no agent polled.</a:t>
            </a:r>
            <a:endParaRPr lang="en-US" sz="1100" dirty="0"/>
          </a:p>
        </p:txBody>
      </p:sp>
      <p:sp>
        <p:nvSpPr>
          <p:cNvPr id="23" name="Shape 20"/>
          <p:cNvSpPr/>
          <p:nvPr/>
        </p:nvSpPr>
        <p:spPr>
          <a:xfrm>
            <a:off x="4297680" y="4343400"/>
            <a:ext cx="3593592" cy="1691640"/>
          </a:xfrm>
          <a:prstGeom prst="roundRect">
            <a:avLst>
              <a:gd name="adj" fmla="val 4324"/>
            </a:avLst>
          </a:prstGeom>
          <a:solidFill>
            <a:srgbClr val="16302A"/>
          </a:solidFill>
          <a:ln w="12700">
            <a:solidFill>
              <a:srgbClr val="3DBE7A"/>
            </a:solidFill>
            <a:prstDash val="solid"/>
          </a:ln>
        </p:spPr>
      </p:sp>
      <p:sp>
        <p:nvSpPr>
          <p:cNvPr id="24" name="Text 21"/>
          <p:cNvSpPr txBox="1"/>
          <p:nvPr/>
        </p:nvSpPr>
        <p:spPr>
          <a:xfrm>
            <a:off x="4480560" y="4453128"/>
            <a:ext cx="3227832" cy="320040"/>
          </a:xfrm>
          <a:prstGeom prst="rect">
            <a:avLst/>
          </a:prstGeom>
          <a:noFill/>
          <a:ln/>
        </p:spPr>
        <p:txBody>
          <a:bodyPr wrap="square" lIns="0" tIns="0" rIns="0" bIns="0" rtlCol="0" anchor="ctr"/>
          <a:lstStyle/>
          <a:p>
            <a:pPr indent="0" marL="0">
              <a:buNone/>
            </a:pPr>
            <a:r>
              <a:rPr lang="en-US" sz="1250" b="1" dirty="0">
                <a:solidFill>
                  <a:srgbClr val="3DBE7A"/>
                </a:solidFill>
                <a:latin typeface="Calibri" pitchFamily="34" charset="0"/>
                <a:ea typeface="Calibri" pitchFamily="34" charset="-122"/>
                <a:cs typeface="Calibri" pitchFamily="34" charset="-120"/>
              </a:rPr>
              <a:t>Cohorts, not storms</a:t>
            </a:r>
            <a:endParaRPr lang="en-US" sz="1250" dirty="0"/>
          </a:p>
        </p:txBody>
      </p:sp>
      <p:sp>
        <p:nvSpPr>
          <p:cNvPr id="25" name="Text 22"/>
          <p:cNvSpPr txBox="1"/>
          <p:nvPr/>
        </p:nvSpPr>
        <p:spPr>
          <a:xfrm>
            <a:off x="448056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A group or a fleet disconnecting together is one finding holding its members.</a:t>
            </a:r>
            <a:endParaRPr lang="en-US" sz="1100" dirty="0"/>
          </a:p>
        </p:txBody>
      </p:sp>
      <p:sp>
        <p:nvSpPr>
          <p:cNvPr id="26" name="Shape 23"/>
          <p:cNvSpPr/>
          <p:nvPr/>
        </p:nvSpPr>
        <p:spPr>
          <a:xfrm>
            <a:off x="8046720" y="4343400"/>
            <a:ext cx="3593592" cy="1691640"/>
          </a:xfrm>
          <a:prstGeom prst="roundRect">
            <a:avLst>
              <a:gd name="adj" fmla="val 4324"/>
            </a:avLst>
          </a:prstGeom>
          <a:solidFill>
            <a:srgbClr val="2B2245"/>
          </a:solidFill>
          <a:ln w="12700">
            <a:solidFill>
              <a:srgbClr val="9A78F5"/>
            </a:solidFill>
            <a:prstDash val="solid"/>
          </a:ln>
        </p:spPr>
      </p:sp>
      <p:sp>
        <p:nvSpPr>
          <p:cNvPr id="27" name="Text 24"/>
          <p:cNvSpPr txBox="1"/>
          <p:nvPr/>
        </p:nvSpPr>
        <p:spPr>
          <a:xfrm>
            <a:off x="8229600" y="4453128"/>
            <a:ext cx="3227832" cy="320040"/>
          </a:xfrm>
          <a:prstGeom prst="rect">
            <a:avLst/>
          </a:prstGeom>
          <a:noFill/>
          <a:ln/>
        </p:spPr>
        <p:txBody>
          <a:bodyPr wrap="square" lIns="0" tIns="0" rIns="0" bIns="0" rtlCol="0" anchor="ctr"/>
          <a:lstStyle/>
          <a:p>
            <a:pPr indent="0" marL="0">
              <a:buNone/>
            </a:pPr>
            <a:r>
              <a:rPr lang="en-US" sz="1250" b="1" dirty="0">
                <a:solidFill>
                  <a:srgbClr val="9A78F5"/>
                </a:solidFill>
                <a:latin typeface="Calibri" pitchFamily="34" charset="0"/>
                <a:ea typeface="Calibri" pitchFamily="34" charset="-122"/>
                <a:cs typeface="Calibri" pitchFamily="34" charset="-120"/>
              </a:rPr>
              <a:t>Bounded at any size</a:t>
            </a:r>
            <a:endParaRPr lang="en-US" sz="1250" dirty="0"/>
          </a:p>
        </p:txBody>
      </p:sp>
      <p:sp>
        <p:nvSpPr>
          <p:cNvPr id="28" name="Text 25"/>
          <p:cNvSpPr txBox="1"/>
          <p:nvPr/>
        </p:nvSpPr>
        <p:spPr>
          <a:xfrm>
            <a:off x="8229600" y="4800600"/>
            <a:ext cx="3227832" cy="1143000"/>
          </a:xfrm>
          <a:prstGeom prst="rect">
            <a:avLst/>
          </a:prstGeom>
          <a:noFill/>
          <a:ln/>
        </p:spPr>
        <p:txBody>
          <a:bodyPr wrap="square" lIns="0" tIns="0" rIns="0" bIns="0" rtlCol="0" anchor="t"/>
          <a:lstStyle/>
          <a:p>
            <a:pPr indent="0" marL="0">
              <a:buNone/>
            </a:pPr>
            <a:r>
              <a:rPr lang="en-US" sz="1100" dirty="0">
                <a:solidFill>
                  <a:srgbClr val="F2F4F8"/>
                </a:solidFill>
                <a:latin typeface="Calibri" pitchFamily="34" charset="0"/>
                <a:ea typeface="Calibri" pitchFamily="34" charset="-122"/>
                <a:cs typeface="Calibri" pitchFamily="34" charset="-120"/>
              </a:rPr>
              <a:t>Aggregations over indexed terms, never a search per agent.</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Hands-on — Splunk UF Fleet</dc:title>
  <dc:subject>PptxGenJS Presentation</dc:subject>
  <dc:creator>TrackMe Limited</dc:creator>
  <cp:lastModifiedBy>TrackMe Limited</cp:lastModifiedBy>
  <cp:revision>1</cp:revision>
  <dcterms:created xsi:type="dcterms:W3CDTF">2026-11-02T09:51:50Z</dcterms:created>
  <dcterms:modified xsi:type="dcterms:W3CDTF">2026-11-02T09:51:50Z</dcterms:modified>
</cp:coreProperties>
</file>