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Lst>
  <p:notesMasterIdLst>
    <p:notesMasterId r:id="rId34"/>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notesMaster" Target="notesMasters/notesMaster1.xml"/><Relationship Id="rId35" Type="http://schemas.openxmlformats.org/officeDocument/2006/relationships/presProps" Target="presProps.xml"/><Relationship Id="rId36" Type="http://schemas.openxmlformats.org/officeDocument/2006/relationships/viewProps" Target="viewProps.xml"/><Relationship Id="rId37" Type="http://schemas.openxmlformats.org/officeDocument/2006/relationships/theme" Target="theme/theme1.xml"/><Relationship Id="rId3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Hands-on walkthrough of the Splunk HEC tenant, generally available in TrackMe 2.4.21. Everything was captured live on a deployment with two data centres: two pools of two heavy forwarders, each pool receiving its own HEC token from Cribl Stream senders. In four parts: create the tenant, follow the endpoints, pools and tokens, read the findings of an endpoint stopped on purpose, and operate the tenant.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Splunk administrator asks the same HEC questions every day: are all my HEC endpoints up and receiving, are senders being refused and why, where is the bottleneck when HEC answers Server is busy, which tokens send data Splunk rejects, did a business-critical token stop sending, and does the load balancer spread the traffic over every member of the pool. The Splunk HEC tenant answers them with findings raised by built-in policies.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model. Every HEC instance writes its HEC metrics every minute, traffic or not: that heartbeat finds the endpoints and says whether they are up. Every five minutes TrackMe reads the last settled window of what Splunk indexed: traffic, refusals, queues, output and load per endpoint and token. An endpoint directory is rebuilt about once an hour, traffic models learn twice an hour, and the policies decide on each window. The cost does not grow with one search per endpoint.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Four parts. Setup: the wizard, the pools and the workspace. Endpoints, pools and tokens: the overview, the endpoints, a pool and its traffic distribution, the tokens. Findings: a heavy forwarder stopped on purpose, what opens, how it is evaluated, the topology and the AI Agent. Operate: the policies, the tokens that must keep sending, the traffic models, collection health and the splunkd API.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 one: setup. A Splunk HEC tenant reads one deployment: its local search tier, or another deployment through a TrackMe remote account, a Splunk Cloud stack included.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Virtual Tenants, Actions, Create a tracking tenant, Splunk HEC card. A Splunk HEC tenant has no entities and no state colour: it is a findings tenant, like Cribl Stream, Cribl Edge and User Activity Monitoring.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Basics is the tenant identifier, an alias and a description. The intro card says what the tenant does; How it works draws the five stages. The optional splunkd API enrichment adds two configuration policies; every other policy works without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TrackMe searches the HEC telemetry of the source and lists every endpoint that reported in the last 24 hours. The host patterns narrow the tenant to the endpoints it should follow; excluded hosts are never monitored. When nothing reported, the tenant can still be created: endpoints join as soon as they report.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pool groups the endpoints behind one load balancer or with one role. Here each data centre has its own pool and its own token: the senders route one token to each data centre. The expected size is optional: without it Pool capacity learns the size from the pool's history. The splunkd API accounts, below, are optional too.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Collection is scheduled from the start: the HEC activity is read and the policies evaluated every five minutes, the endpoint directory rebuilt about once an hour, the traffic models trained twice an hour. A new tenant learns its traffic models from the history the source keeps, on its first runs.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Splunk HEC workspace is built with the same components as the Cribl workspaces. States, findings and history come from settled windows; the figures shown are more recent: on every refresh TrackMe reads the last five minutes up to now and lays them over the collected rows.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 two: the endpoints, the pools and the tokens.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tiles answer the HEC questions at a glance; refused requests, server busy, back pressure and stalled open the Endpoints tab sorted or filtered on them. Below: the traffic over time, the pools, the endpoints needing attention, the discovered endpoints and the busiest tokens.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Data centre 2 has one of its two members up: hec-pool-hf3 was stopped on purpose, and it is listed as silent among the endpoints needing attention. Data centre 1 splits its traffic evenly, 48 to 52 per cent. A pool name or its Balance opens the pool drilldown, and HEC topology draws every pool and its endpoints on a live map.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endpoint, by pool, filtered and paged by the server. An endpoint is up with a heartbeat in the window, late without one this window but one in the last five minutes, stalled when its output was in trouble and its own telemetry waits behind it, silent otherwise. CPU and memory are the host's own, every process on it included: here hec-pool-hf3 has none, since it is stopped. Endpoint topology draws the endpoints the tab selects.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endpoint drilldown answers why HEC says Server is busy: HEC writes every request into one input queue, then into the ingestion pipeline and the output. When a stage cannot keep up, its queue fills, then the queues before it. TrackMe names the stage after the furthest-downstream saturated queue, and whether its thread was busy or waiting.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pool drilldown shows the latest window, then the traffic distribution over a range: the balance, the members carrying traffic, the smallest share against the fair share, the members up that received nothing, the share of each member over time and the balance over time.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TrackMe never reads, stores, logs or shows a token value: a token is the HEC input's name. Here each data centre has its own token, hec-pool-dc1 and hec-pool-dc2, received only by the two heavy forwarders of its pool.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Each workspace tab draws a live map of what it shows on the Topology Studio canvas: the HEC topology from the Overview, the Endpoint topology from the Endpoints tab with its filters, the Token topology from the Tokens tab. Every node shows its live status and twenty-four-hour sparklines, refreshed every minute. Save to Topology Studio keeps it as a view.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 three: the findings. Findings work exactly as on the Cribl tenants: Finding groups, triage, notifications, assignment and findings actions.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heavy forwarder of Data centre 2 was stopped. Endpoint availability opened on it at the first silent check, High; Pool capacity opened on its pool after two checks, High, critical only below half the expected size. Each object gathers its findings in one Finding group, the unit you triage and get notified about.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investigation of a HEC finding gives the decision in plain words, the measurement and what it was compared with, the recorded facts, the trend of the KPIs its policy judges, and How it is evaluated. Open resource opens the endpoint, pool or token drilldown in place.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same help opens from a policy's editor, with the searches built from the tenant's own source, and from a finding, with the searches narrowed to its endpoint or token: an administrator checks the decision against Splunk's own data in one click.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Splunk HEC pools, endpoints and tokens are Topology Studio objects. The HEC topology generated from the Overview, saved as a view, shows the stopped heavy forwarder at once: its pool and the endpoint turn orange with their findings, and the endpoint availability falls to seventy-five per cent. Templates draw the pools with their endpoints, the busiest tokens or a wall of the objects with an open finding; Topology Alerts work on them, and Build with AI knows the HEC tenants.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agent reads the facts TrackMe holds: the finding, its history, the endpoint or pool in the directory and the latest window, collection health and its own past decisions. It runs no search. Here it judged both findings true positives and recommended marking them investigating; in inspect mode it applied nothing. Scheduled triage is off by default.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 four: operating the tenant.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TrackMe administrator of the tenant turns a policy on or off and opens its editor: General, How it is evaluated, Actions and Automations. When no built-in policy covers a rule of your own, write it as an SPL custom policy: each row names an endpoint, a pool or a token.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Token silence opens a finding when a token you select sends no event for longer than the silence period, 15 minutes by default. A lookup of the tokens a deployment relies on finds the dead ones: a name selected exactly and not seen sending in the last 24 hours is silent at once.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Splunk HEC tenant learns each pool and token with the arithmetic of the Cribl Stream traffic models: hour of day first, weekday and hour after four weeks, an expected range never tighter than ten per cent. Pool traffic outlier and Token traffic outlier open findings once a model detects, at normal confidence. A new tenant learns as far back as its Model learning history.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collection does not run as configured, the tab lists the problems in plain words and the Configuration Guardian raises Splunk HEC collection needs attention. A run that Splunk completed short, or whose searches carried Splunk messages, says so: those messages are recorded, never a failure.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telemetry tells what HEC does, not how it is configured. With remote accounts bound, the endpoint directory reads the splunkd REST API of the endpoints at each rebuild to compare the members of a pool: a token missing on some members, or with a different index or ACK, and differing global HEC settings. Every other policy works without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Where we are. A Splunk HEC tenant set up on a deployment with two data centres, its endpoints followed from their heartbeats, its pools compared member by member, its tokens by name; a heavy forwarder stopped and the two findings it opened, explained and reviewed by the AI Agent; and the policies, models and collection that run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jp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jp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g"/><Relationship Id="rId2" Type="http://schemas.openxmlformats.org/officeDocument/2006/relationships/image" Target="../media/image-10-2.jpg"/><Relationship Id="rId3" Type="http://schemas.openxmlformats.org/officeDocument/2006/relationships/slideLayout" Target="../slideLayouts/slideLayout1.xml"/><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jp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jp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jp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jpg"/><Relationship Id="rId2" Type="http://schemas.openxmlformats.org/officeDocument/2006/relationships/image" Target="../media/image-16-2.jpg"/><Relationship Id="rId3" Type="http://schemas.openxmlformats.org/officeDocument/2006/relationships/slideLayout" Target="../slideLayouts/slideLayout1.xml"/><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jp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jpg"/><Relationship Id="rId2" Type="http://schemas.openxmlformats.org/officeDocument/2006/relationships/image" Target="../media/image-18-2.jpg"/><Relationship Id="rId3" Type="http://schemas.openxmlformats.org/officeDocument/2006/relationships/slideLayout" Target="../slideLayouts/slideLayout1.xml"/><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jpg"/><Relationship Id="rId2" Type="http://schemas.openxmlformats.org/officeDocument/2006/relationships/image" Target="../media/image-19-2.jpg"/><Relationship Id="rId3" Type="http://schemas.openxmlformats.org/officeDocument/2006/relationships/slideLayout" Target="../slideLayouts/slideLayout1.xml"/><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jpg"/><Relationship Id="rId2" Type="http://schemas.openxmlformats.org/officeDocument/2006/relationships/slideLayout" Target="../slideLayouts/slideLayout1.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jpg"/><Relationship Id="rId2" Type="http://schemas.openxmlformats.org/officeDocument/2006/relationships/image" Target="../media/image-22-2.jpg"/><Relationship Id="rId3" Type="http://schemas.openxmlformats.org/officeDocument/2006/relationships/slideLayout" Target="../slideLayouts/slideLayout1.xml"/><Relationship Id="rId4"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jpg"/><Relationship Id="rId2" Type="http://schemas.openxmlformats.org/officeDocument/2006/relationships/image" Target="../media/image-23-2.jpg"/><Relationship Id="rId3" Type="http://schemas.openxmlformats.org/officeDocument/2006/relationships/slideLayout" Target="../slideLayouts/slideLayout1.xml"/><Relationship Id="rId4"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jpg"/><Relationship Id="rId2" Type="http://schemas.openxmlformats.org/officeDocument/2006/relationships/image" Target="../media/image-24-2.jpg"/><Relationship Id="rId3" Type="http://schemas.openxmlformats.org/officeDocument/2006/relationships/slideLayout" Target="../slideLayouts/slideLayout1.xml"/><Relationship Id="rId4"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jpg"/><Relationship Id="rId2" Type="http://schemas.openxmlformats.org/officeDocument/2006/relationships/image" Target="../media/image-25-2.jpg"/><Relationship Id="rId3" Type="http://schemas.openxmlformats.org/officeDocument/2006/relationships/slideLayout" Target="../slideLayouts/slideLayout1.xml"/><Relationship Id="rId4"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jpg"/><Relationship Id="rId2" Type="http://schemas.openxmlformats.org/officeDocument/2006/relationships/slideLayout" Target="../slideLayouts/slideLayout1.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jpg"/><Relationship Id="rId2" Type="http://schemas.openxmlformats.org/officeDocument/2006/relationships/slideLayout" Target="../slideLayouts/slideLayout1.xml"/><Relationship Id="rId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image" Target="../media/image-29-1.jpg"/><Relationship Id="rId2" Type="http://schemas.openxmlformats.org/officeDocument/2006/relationships/image" Target="../media/image-29-2.jpg"/><Relationship Id="rId3" Type="http://schemas.openxmlformats.org/officeDocument/2006/relationships/slideLayout" Target="../slideLayouts/slideLayout1.xml"/><Relationship Id="rId4"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image-30-1.jpg"/><Relationship Id="rId2" Type="http://schemas.openxmlformats.org/officeDocument/2006/relationships/slideLayout" Target="../slideLayouts/slideLayout1.xml"/><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jpg"/><Relationship Id="rId2" Type="http://schemas.openxmlformats.org/officeDocument/2006/relationships/slideLayout" Target="../slideLayouts/slideLayout1.xml"/><Relationship Id="rId3"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F1218"/>
        </a:solidFill>
      </p:bgPr>
    </p:bg>
    <p:spTree>
      <p:nvGrpSpPr>
        <p:cNvPr id="1" name=""/>
        <p:cNvGrpSpPr/>
        <p:nvPr/>
      </p:nvGrpSpPr>
      <p:grpSpPr>
        <a:xfrm>
          <a:off x="0" y="0"/>
          <a:ext cx="0" cy="0"/>
          <a:chOff x="0" y="0"/>
          <a:chExt cx="0" cy="0"/>
        </a:xfrm>
      </p:grpSpPr>
      <p:pic>
        <p:nvPicPr>
          <p:cNvPr id="2" name="Image 0" descr="/Users/guilhem/DocsOffsync/trackme-limited/hec-docs-work/kit/hecdeck/img/logo.png">    </p:cNvPr>
          <p:cNvPicPr>
            <a:picLocks noChangeAspect="1"/>
          </p:cNvPicPr>
          <p:nvPr/>
        </p:nvPicPr>
        <p:blipFill>
          <a:blip r:embed="rId1"/>
          <a:stretch>
            <a:fillRect/>
          </a:stretch>
        </p:blipFill>
        <p:spPr>
          <a:xfrm>
            <a:off x="685800" y="502920"/>
            <a:ext cx="2331720" cy="1404518"/>
          </a:xfrm>
          <a:prstGeom prst="rect">
            <a:avLst/>
          </a:prstGeom>
        </p:spPr>
      </p:pic>
      <p:sp>
        <p:nvSpPr>
          <p:cNvPr id="3" name="Text 0"/>
          <p:cNvSpPr txBox="1"/>
          <p:nvPr/>
        </p:nvSpPr>
        <p:spPr>
          <a:xfrm>
            <a:off x="822960" y="3108960"/>
            <a:ext cx="9144000" cy="274320"/>
          </a:xfrm>
          <a:prstGeom prst="rect">
            <a:avLst/>
          </a:prstGeom>
          <a:noFill/>
          <a:ln/>
        </p:spPr>
        <p:txBody>
          <a:bodyPr wrap="square" lIns="0" tIns="0" rIns="0" bIns="0" rtlCol="0" anchor="ctr"/>
          <a:lstStyle/>
          <a:p>
            <a:pPr indent="0" marL="0">
              <a:buNone/>
            </a:pPr>
            <a:r>
              <a:rPr lang="en-US" sz="1200" b="1" spc="300" kern="0" dirty="0">
                <a:solidFill>
                  <a:srgbClr val="8B6CF6"/>
                </a:solidFill>
                <a:latin typeface="Calibri" pitchFamily="34" charset="0"/>
                <a:ea typeface="Calibri" pitchFamily="34" charset="-122"/>
                <a:cs typeface="Calibri" pitchFamily="34" charset="-120"/>
              </a:rPr>
              <a:t>HANDS-ON WALKTHROUGH  ·  SPLUNK HEC</a:t>
            </a:r>
            <a:endParaRPr lang="en-US" sz="1200" dirty="0"/>
          </a:p>
        </p:txBody>
      </p:sp>
      <p:sp>
        <p:nvSpPr>
          <p:cNvPr id="4" name="Text 1"/>
          <p:cNvSpPr txBox="1"/>
          <p:nvPr/>
        </p:nvSpPr>
        <p:spPr>
          <a:xfrm>
            <a:off x="822960" y="3429000"/>
            <a:ext cx="10789920" cy="822960"/>
          </a:xfrm>
          <a:prstGeom prst="rect">
            <a:avLst/>
          </a:prstGeom>
          <a:noFill/>
          <a:ln/>
        </p:spPr>
        <p:txBody>
          <a:bodyPr wrap="square" lIns="0" tIns="0" rIns="0" bIns="0" rtlCol="0" anchor="ctr"/>
          <a:lstStyle/>
          <a:p>
            <a:pPr indent="0" marL="0">
              <a:buNone/>
            </a:pPr>
            <a:r>
              <a:rPr lang="en-US" sz="4200" b="1" dirty="0">
                <a:solidFill>
                  <a:srgbClr val="F2F4F8"/>
                </a:solidFill>
                <a:latin typeface="Calibri" pitchFamily="34" charset="0"/>
                <a:ea typeface="Calibri" pitchFamily="34" charset="-122"/>
                <a:cs typeface="Calibri" pitchFamily="34" charset="-120"/>
              </a:rPr>
              <a:t>Is every HEC endpoint up and receiving?</a:t>
            </a:r>
            <a:endParaRPr lang="en-US" sz="4200" dirty="0"/>
          </a:p>
        </p:txBody>
      </p:sp>
      <p:sp>
        <p:nvSpPr>
          <p:cNvPr id="5" name="Text 2"/>
          <p:cNvSpPr txBox="1"/>
          <p:nvPr/>
        </p:nvSpPr>
        <p:spPr>
          <a:xfrm>
            <a:off x="822960" y="4297680"/>
            <a:ext cx="9875520" cy="1097280"/>
          </a:xfrm>
          <a:prstGeom prst="rect">
            <a:avLst/>
          </a:prstGeom>
          <a:noFill/>
          <a:ln/>
        </p:spPr>
        <p:txBody>
          <a:bodyPr wrap="square" lIns="0" tIns="0" rIns="0" bIns="0" rtlCol="0" anchor="t"/>
          <a:lstStyle/>
          <a:p>
            <a:pPr indent="0" marL="0">
              <a:buNone/>
            </a:pPr>
            <a:r>
              <a:rPr lang="en-US" sz="1700" dirty="0">
                <a:solidFill>
                  <a:srgbClr val="9AA3B5"/>
                </a:solidFill>
                <a:latin typeface="Calibri" pitchFamily="34" charset="0"/>
                <a:ea typeface="Calibri" pitchFamily="34" charset="-122"/>
                <a:cs typeface="Calibri" pitchFamily="34" charset="-120"/>
              </a:rPr>
              <a:t>One tenant follows the HTTP Event Collector of a Splunk deployment — its endpoints, the pools they form behind a load balancer and the tokens senders use — from the telemetry Splunk already writes: nothing to install, nothing new to ingest.</a:t>
            </a:r>
            <a:endParaRPr lang="en-US" sz="1700" dirty="0"/>
          </a:p>
        </p:txBody>
      </p:sp>
      <p:sp>
        <p:nvSpPr>
          <p:cNvPr id="6" name="Text 3"/>
          <p:cNvSpPr txBox="1"/>
          <p:nvPr/>
        </p:nvSpPr>
        <p:spPr>
          <a:xfrm>
            <a:off x="822960" y="5943600"/>
            <a:ext cx="9144000" cy="274320"/>
          </a:xfrm>
          <a:prstGeom prst="rect">
            <a:avLst/>
          </a:prstGeom>
          <a:noFill/>
          <a:ln/>
        </p:spPr>
        <p:txBody>
          <a:bodyPr wrap="square" lIns="0" tIns="0" rIns="0" bIns="0" rtlCol="0" anchor="ctr"/>
          <a:lstStyle/>
          <a:p>
            <a:pPr indent="0" marL="0">
              <a:buNone/>
            </a:pPr>
            <a:r>
              <a:rPr lang="en-US" sz="1100" dirty="0">
                <a:solidFill>
                  <a:srgbClr val="6B7386"/>
                </a:solidFill>
                <a:latin typeface="Calibri" pitchFamily="34" charset="0"/>
                <a:ea typeface="Calibri" pitchFamily="34" charset="-122"/>
                <a:cs typeface="Calibri" pitchFamily="34" charset="-120"/>
              </a:rPr>
              <a:t>Captured live on TrackMe 2.4.21  ·  two data centres, two heavy forwarders each, fed by Cribl Stream</a:t>
            </a:r>
            <a:endParaRPr lang="en-US" sz="1100" dirty="0"/>
          </a:p>
        </p:txBody>
      </p:sp>
      <p:sp>
        <p:nvSpPr>
          <p:cNvPr id="7" name="Shape 4"/>
          <p:cNvSpPr/>
          <p:nvPr/>
        </p:nvSpPr>
        <p:spPr>
          <a:xfrm>
            <a:off x="10058400" y="5989320"/>
            <a:ext cx="201168" cy="201168"/>
          </a:xfrm>
          <a:prstGeom prst="ellipse">
            <a:avLst/>
          </a:prstGeom>
          <a:solidFill>
            <a:srgbClr val="3DBE7A"/>
          </a:solidFill>
          <a:ln w="12700">
            <a:solidFill>
              <a:srgbClr val="3DBE7A"/>
            </a:solidFill>
            <a:prstDash val="solid"/>
          </a:ln>
        </p:spPr>
      </p:sp>
      <p:sp>
        <p:nvSpPr>
          <p:cNvPr id="8" name="Shape 5"/>
          <p:cNvSpPr/>
          <p:nvPr/>
        </p:nvSpPr>
        <p:spPr>
          <a:xfrm>
            <a:off x="10442448" y="5989320"/>
            <a:ext cx="201168" cy="201168"/>
          </a:xfrm>
          <a:prstGeom prst="ellipse">
            <a:avLst/>
          </a:prstGeom>
          <a:solidFill>
            <a:srgbClr val="E0A040"/>
          </a:solidFill>
          <a:ln w="12700">
            <a:solidFill>
              <a:srgbClr val="E0A040"/>
            </a:solidFill>
            <a:prstDash val="solid"/>
          </a:ln>
        </p:spPr>
      </p:sp>
      <p:sp>
        <p:nvSpPr>
          <p:cNvPr id="9" name="Shape 6"/>
          <p:cNvSpPr/>
          <p:nvPr/>
        </p:nvSpPr>
        <p:spPr>
          <a:xfrm>
            <a:off x="10826496" y="5989320"/>
            <a:ext cx="201168" cy="201168"/>
          </a:xfrm>
          <a:prstGeom prst="ellipse">
            <a:avLst/>
          </a:prstGeom>
          <a:solidFill>
            <a:srgbClr val="E05555"/>
          </a:solidFill>
          <a:ln w="12700">
            <a:solidFill>
              <a:srgbClr val="E05555"/>
            </a:solidFill>
            <a:prstDash val="solid"/>
          </a:ln>
        </p:spPr>
      </p:sp>
      <p:sp>
        <p:nvSpPr>
          <p:cNvPr id="10" name="Shape 7"/>
          <p:cNvSpPr/>
          <p:nvPr/>
        </p:nvSpPr>
        <p:spPr>
          <a:xfrm>
            <a:off x="11210544" y="5989320"/>
            <a:ext cx="201168" cy="201168"/>
          </a:xfrm>
          <a:prstGeom prst="ellipse">
            <a:avLst/>
          </a:prstGeom>
          <a:solidFill>
            <a:srgbClr val="5B8DEF"/>
          </a:solidFill>
          <a:ln w="12700">
            <a:solidFill>
              <a:srgbClr val="5B8DEF"/>
            </a:solidFill>
            <a:prstDash val="solid"/>
          </a:ln>
        </p:spPr>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THE PROBLEM</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HEC fails quietly: senders retry, data piles up elsewhere</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Splunk HEC</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Text 4"/>
          <p:cNvSpPr txBox="1"/>
          <p:nvPr/>
        </p:nvSpPr>
        <p:spPr>
          <a:xfrm>
            <a:off x="548640" y="1371600"/>
            <a:ext cx="11064240" cy="548640"/>
          </a:xfrm>
          <a:prstGeom prst="rect">
            <a:avLst/>
          </a:prstGeom>
          <a:noFill/>
          <a:ln/>
        </p:spPr>
        <p:txBody>
          <a:bodyPr wrap="square" lIns="0" tIns="0" rIns="0" bIns="0" rtlCol="0" anchor="t"/>
          <a:lstStyle/>
          <a:p>
            <a:pPr indent="0" marL="0">
              <a:buNone/>
            </a:pPr>
            <a:r>
              <a:rPr lang="en-US" sz="1350" dirty="0">
                <a:solidFill>
                  <a:srgbClr val="9AA3B5"/>
                </a:solidFill>
                <a:latin typeface="Calibri" pitchFamily="34" charset="0"/>
                <a:ea typeface="Calibri" pitchFamily="34" charset="-122"/>
                <a:cs typeface="Calibri" pitchFamily="34" charset="-120"/>
              </a:rPr>
              <a:t>A heavy forwarder that stops, a pipeline that backs up, a token sending to an index it may not use: the sender sees an error, Splunk logs it, nobody looks.</a:t>
            </a:r>
            <a:endParaRPr lang="en-US" sz="1350" dirty="0"/>
          </a:p>
        </p:txBody>
      </p:sp>
      <p:sp>
        <p:nvSpPr>
          <p:cNvPr id="8" name="Shape 5"/>
          <p:cNvSpPr/>
          <p:nvPr/>
        </p:nvSpPr>
        <p:spPr>
          <a:xfrm>
            <a:off x="548640" y="2148840"/>
            <a:ext cx="3593592" cy="1828800"/>
          </a:xfrm>
          <a:prstGeom prst="roundRect">
            <a:avLst>
              <a:gd name="adj" fmla="val 4000"/>
            </a:avLst>
          </a:prstGeom>
          <a:solidFill>
            <a:srgbClr val="3B1C1C"/>
          </a:solidFill>
          <a:ln w="12700">
            <a:solidFill>
              <a:srgbClr val="E05555"/>
            </a:solidFill>
            <a:prstDash val="solid"/>
          </a:ln>
        </p:spPr>
      </p:sp>
      <p:sp>
        <p:nvSpPr>
          <p:cNvPr id="9" name="Text 6"/>
          <p:cNvSpPr txBox="1"/>
          <p:nvPr/>
        </p:nvSpPr>
        <p:spPr>
          <a:xfrm>
            <a:off x="777240" y="2286000"/>
            <a:ext cx="3136392" cy="411480"/>
          </a:xfrm>
          <a:prstGeom prst="rect">
            <a:avLst/>
          </a:prstGeom>
          <a:noFill/>
          <a:ln/>
        </p:spPr>
        <p:txBody>
          <a:bodyPr wrap="square" lIns="0" tIns="0" rIns="0" bIns="0" rtlCol="0" anchor="ctr"/>
          <a:lstStyle/>
          <a:p>
            <a:pPr indent="0" marL="0">
              <a:buNone/>
            </a:pPr>
            <a:r>
              <a:rPr lang="en-US" sz="1600" b="1" dirty="0">
                <a:solidFill>
                  <a:srgbClr val="E05555"/>
                </a:solidFill>
                <a:latin typeface="Calibri" pitchFamily="34" charset="0"/>
                <a:ea typeface="Calibri" pitchFamily="34" charset="-122"/>
                <a:cs typeface="Calibri" pitchFamily="34" charset="-120"/>
              </a:rPr>
              <a:t>Endpoints that stop</a:t>
            </a:r>
            <a:endParaRPr lang="en-US" sz="1600" dirty="0"/>
          </a:p>
        </p:txBody>
      </p:sp>
      <p:sp>
        <p:nvSpPr>
          <p:cNvPr id="10" name="Text 7"/>
          <p:cNvSpPr txBox="1"/>
          <p:nvPr/>
        </p:nvSpPr>
        <p:spPr>
          <a:xfrm>
            <a:off x="777240" y="2743200"/>
            <a:ext cx="3136392" cy="1097280"/>
          </a:xfrm>
          <a:prstGeom prst="rect">
            <a:avLst/>
          </a:prstGeom>
          <a:noFill/>
          <a:ln/>
        </p:spPr>
        <p:txBody>
          <a:bodyPr wrap="square" lIns="0" tIns="0" rIns="0" bIns="0" rtlCol="0" anchor="t"/>
          <a:lstStyle/>
          <a:p>
            <a:pPr indent="0" marL="0">
              <a:buNone/>
            </a:pPr>
            <a:r>
              <a:rPr lang="en-US" sz="1150" dirty="0">
                <a:solidFill>
                  <a:srgbClr val="F2F4F8"/>
                </a:solidFill>
                <a:latin typeface="Calibri" pitchFamily="34" charset="0"/>
                <a:ea typeface="Calibri" pitchFamily="34" charset="-122"/>
                <a:cs typeface="Calibri" pitchFamily="34" charset="-120"/>
              </a:rPr>
              <a:t>A heavy forwarder down, a pool left with one member, telemetry stalled behind a blocked output.</a:t>
            </a:r>
            <a:endParaRPr lang="en-US" sz="1150" dirty="0"/>
          </a:p>
        </p:txBody>
      </p:sp>
      <p:sp>
        <p:nvSpPr>
          <p:cNvPr id="11" name="Shape 8"/>
          <p:cNvSpPr/>
          <p:nvPr/>
        </p:nvSpPr>
        <p:spPr>
          <a:xfrm>
            <a:off x="4297680" y="2148840"/>
            <a:ext cx="3593592" cy="1828800"/>
          </a:xfrm>
          <a:prstGeom prst="roundRect">
            <a:avLst>
              <a:gd name="adj" fmla="val 4000"/>
            </a:avLst>
          </a:prstGeom>
          <a:solidFill>
            <a:srgbClr val="3A2C16"/>
          </a:solidFill>
          <a:ln w="12700">
            <a:solidFill>
              <a:srgbClr val="E0A040"/>
            </a:solidFill>
            <a:prstDash val="solid"/>
          </a:ln>
        </p:spPr>
      </p:sp>
      <p:sp>
        <p:nvSpPr>
          <p:cNvPr id="12" name="Text 9"/>
          <p:cNvSpPr txBox="1"/>
          <p:nvPr/>
        </p:nvSpPr>
        <p:spPr>
          <a:xfrm>
            <a:off x="4526280" y="2286000"/>
            <a:ext cx="3136392" cy="411480"/>
          </a:xfrm>
          <a:prstGeom prst="rect">
            <a:avLst/>
          </a:prstGeom>
          <a:noFill/>
          <a:ln/>
        </p:spPr>
        <p:txBody>
          <a:bodyPr wrap="square" lIns="0" tIns="0" rIns="0" bIns="0" rtlCol="0" anchor="ctr"/>
          <a:lstStyle/>
          <a:p>
            <a:pPr indent="0" marL="0">
              <a:buNone/>
            </a:pPr>
            <a:r>
              <a:rPr lang="en-US" sz="1600" b="1" dirty="0">
                <a:solidFill>
                  <a:srgbClr val="E0A040"/>
                </a:solidFill>
                <a:latin typeface="Calibri" pitchFamily="34" charset="0"/>
                <a:ea typeface="Calibri" pitchFamily="34" charset="-122"/>
                <a:cs typeface="Calibri" pitchFamily="34" charset="-120"/>
              </a:rPr>
              <a:t>"Server is busy"</a:t>
            </a:r>
            <a:endParaRPr lang="en-US" sz="1600" dirty="0"/>
          </a:p>
        </p:txBody>
      </p:sp>
      <p:sp>
        <p:nvSpPr>
          <p:cNvPr id="13" name="Text 10"/>
          <p:cNvSpPr txBox="1"/>
          <p:nvPr/>
        </p:nvSpPr>
        <p:spPr>
          <a:xfrm>
            <a:off x="4526280" y="2743200"/>
            <a:ext cx="3136392" cy="1097280"/>
          </a:xfrm>
          <a:prstGeom prst="rect">
            <a:avLst/>
          </a:prstGeom>
          <a:noFill/>
          <a:ln/>
        </p:spPr>
        <p:txBody>
          <a:bodyPr wrap="square" lIns="0" tIns="0" rIns="0" bIns="0" rtlCol="0" anchor="t"/>
          <a:lstStyle/>
          <a:p>
            <a:pPr indent="0" marL="0">
              <a:buNone/>
            </a:pPr>
            <a:r>
              <a:rPr lang="en-US" sz="1150" dirty="0">
                <a:solidFill>
                  <a:srgbClr val="F2F4F8"/>
                </a:solidFill>
                <a:latin typeface="Calibri" pitchFamily="34" charset="0"/>
                <a:ea typeface="Calibri" pitchFamily="34" charset="-122"/>
                <a:cs typeface="Calibri" pitchFamily="34" charset="-120"/>
              </a:rPr>
              <a:t>Refused requests, back pressure along the ingestion pipeline, the stage that cannot keep up, indexer acknowledgment under pressure.</a:t>
            </a:r>
            <a:endParaRPr lang="en-US" sz="1150" dirty="0"/>
          </a:p>
        </p:txBody>
      </p:sp>
      <p:sp>
        <p:nvSpPr>
          <p:cNvPr id="14" name="Shape 11"/>
          <p:cNvSpPr/>
          <p:nvPr/>
        </p:nvSpPr>
        <p:spPr>
          <a:xfrm>
            <a:off x="8046720" y="2148840"/>
            <a:ext cx="3593592" cy="1828800"/>
          </a:xfrm>
          <a:prstGeom prst="roundRect">
            <a:avLst>
              <a:gd name="adj" fmla="val 4000"/>
            </a:avLst>
          </a:prstGeom>
          <a:solidFill>
            <a:srgbClr val="2B2245"/>
          </a:solidFill>
          <a:ln w="12700">
            <a:solidFill>
              <a:srgbClr val="9A78F5"/>
            </a:solidFill>
            <a:prstDash val="solid"/>
          </a:ln>
        </p:spPr>
      </p:sp>
      <p:sp>
        <p:nvSpPr>
          <p:cNvPr id="15" name="Text 12"/>
          <p:cNvSpPr txBox="1"/>
          <p:nvPr/>
        </p:nvSpPr>
        <p:spPr>
          <a:xfrm>
            <a:off x="8275320" y="2286000"/>
            <a:ext cx="3136392" cy="411480"/>
          </a:xfrm>
          <a:prstGeom prst="rect">
            <a:avLst/>
          </a:prstGeom>
          <a:noFill/>
          <a:ln/>
        </p:spPr>
        <p:txBody>
          <a:bodyPr wrap="square" lIns="0" tIns="0" rIns="0" bIns="0" rtlCol="0" anchor="ctr"/>
          <a:lstStyle/>
          <a:p>
            <a:pPr indent="0" marL="0">
              <a:buNone/>
            </a:pPr>
            <a:r>
              <a:rPr lang="en-US" sz="1600" b="1" dirty="0">
                <a:solidFill>
                  <a:srgbClr val="9A78F5"/>
                </a:solidFill>
                <a:latin typeface="Calibri" pitchFamily="34" charset="0"/>
                <a:ea typeface="Calibri" pitchFamily="34" charset="-122"/>
                <a:cs typeface="Calibri" pitchFamily="34" charset="-120"/>
              </a:rPr>
              <a:t>Tokens and the load balancer</a:t>
            </a:r>
            <a:endParaRPr lang="en-US" sz="1600" dirty="0"/>
          </a:p>
        </p:txBody>
      </p:sp>
      <p:sp>
        <p:nvSpPr>
          <p:cNvPr id="16" name="Text 13"/>
          <p:cNvSpPr txBox="1"/>
          <p:nvPr/>
        </p:nvSpPr>
        <p:spPr>
          <a:xfrm>
            <a:off x="8275320" y="2743200"/>
            <a:ext cx="3136392" cy="1097280"/>
          </a:xfrm>
          <a:prstGeom prst="rect">
            <a:avLst/>
          </a:prstGeom>
          <a:noFill/>
          <a:ln/>
        </p:spPr>
        <p:txBody>
          <a:bodyPr wrap="square" lIns="0" tIns="0" rIns="0" bIns="0" rtlCol="0" anchor="t"/>
          <a:lstStyle/>
          <a:p>
            <a:pPr indent="0" marL="0">
              <a:buNone/>
            </a:pPr>
            <a:r>
              <a:rPr lang="en-US" sz="1150" dirty="0">
                <a:solidFill>
                  <a:srgbClr val="F2F4F8"/>
                </a:solidFill>
                <a:latin typeface="Calibri" pitchFamily="34" charset="0"/>
                <a:ea typeface="Calibri" pitchFamily="34" charset="-122"/>
                <a:cs typeface="Calibri" pitchFamily="34" charset="-120"/>
              </a:rPr>
              <a:t>Data rejected per token, a token that went silent, a pool member up but starved of traffic.</a:t>
            </a:r>
            <a:endParaRPr lang="en-US" sz="1150" dirty="0"/>
          </a:p>
        </p:txBody>
      </p:sp>
      <p:sp>
        <p:nvSpPr>
          <p:cNvPr id="17" name="Shape 14"/>
          <p:cNvSpPr/>
          <p:nvPr/>
        </p:nvSpPr>
        <p:spPr>
          <a:xfrm>
            <a:off x="548640" y="4251960"/>
            <a:ext cx="11091672" cy="1508760"/>
          </a:xfrm>
          <a:prstGeom prst="roundRect">
            <a:avLst>
              <a:gd name="adj" fmla="val 4848"/>
            </a:avLst>
          </a:prstGeom>
          <a:solidFill>
            <a:srgbClr val="1F242F"/>
          </a:solidFill>
          <a:ln w="9525">
            <a:solidFill>
              <a:srgbClr val="8B6CF6"/>
            </a:solidFill>
            <a:prstDash val="solid"/>
          </a:ln>
        </p:spPr>
      </p:sp>
      <p:sp>
        <p:nvSpPr>
          <p:cNvPr id="18" name="Text 15"/>
          <p:cNvSpPr txBox="1"/>
          <p:nvPr/>
        </p:nvSpPr>
        <p:spPr>
          <a:xfrm>
            <a:off x="731520" y="4389120"/>
            <a:ext cx="10725912" cy="274320"/>
          </a:xfrm>
          <a:prstGeom prst="rect">
            <a:avLst/>
          </a:prstGeom>
          <a:noFill/>
          <a:ln/>
        </p:spPr>
        <p:txBody>
          <a:bodyPr wrap="square" lIns="0" tIns="0" rIns="0" bIns="0" rtlCol="0" anchor="t"/>
          <a:lstStyle/>
          <a:p>
            <a:pPr indent="0" marL="0">
              <a:buNone/>
            </a:pPr>
            <a:r>
              <a:rPr lang="en-US" sz="1150" b="1" spc="100" kern="0" dirty="0">
                <a:solidFill>
                  <a:srgbClr val="8B6CF6"/>
                </a:solidFill>
                <a:latin typeface="Calibri" pitchFamily="34" charset="0"/>
                <a:ea typeface="Calibri" pitchFamily="34" charset="-122"/>
                <a:cs typeface="Calibri" pitchFamily="34" charset="-120"/>
              </a:rPr>
              <a:t>What a Splunk HEC tenant does</a:t>
            </a:r>
            <a:endParaRPr lang="en-US" sz="1150" dirty="0"/>
          </a:p>
        </p:txBody>
      </p:sp>
      <p:sp>
        <p:nvSpPr>
          <p:cNvPr id="19" name="Text 16"/>
          <p:cNvSpPr txBox="1"/>
          <p:nvPr/>
        </p:nvSpPr>
        <p:spPr>
          <a:xfrm>
            <a:off x="731520" y="4709160"/>
            <a:ext cx="10725912" cy="941832"/>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A dedicated tenant type for the HEC endpoints of one Splunk deployment. TrackMe reads the HEC telemetry Splunk already writes — its metrics in _introspection, its HTTP input, queue and output messages in _internal — with a few bounded searches every five minutes, and raises findings from eighteen built-in policies on endpoints, pools and tokens. It only reads: nothing is installed or changed on Splunk, and a token is only ever known by its name.</a:t>
            </a:r>
            <a:endParaRPr lang="en-US" sz="10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THE MODEL</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Splunk's own telemetry, read every five minutes, judged per pool</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Splunk HEC</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463040"/>
            <a:ext cx="2103120" cy="2240280"/>
          </a:xfrm>
          <a:prstGeom prst="roundRect">
            <a:avLst>
              <a:gd name="adj" fmla="val 3478"/>
            </a:avLst>
          </a:prstGeom>
          <a:solidFill>
            <a:srgbClr val="1C2A48"/>
          </a:solidFill>
          <a:ln w="12700">
            <a:solidFill>
              <a:srgbClr val="5B8DEF"/>
            </a:solidFill>
            <a:prstDash val="solid"/>
          </a:ln>
        </p:spPr>
      </p:sp>
      <p:sp>
        <p:nvSpPr>
          <p:cNvPr id="8" name="Shape 5"/>
          <p:cNvSpPr/>
          <p:nvPr/>
        </p:nvSpPr>
        <p:spPr>
          <a:xfrm>
            <a:off x="685800" y="1618488"/>
            <a:ext cx="274320" cy="274320"/>
          </a:xfrm>
          <a:prstGeom prst="ellipse">
            <a:avLst/>
          </a:prstGeom>
          <a:solidFill>
            <a:srgbClr val="5B8DEF"/>
          </a:solidFill>
          <a:ln w="12700">
            <a:solidFill>
              <a:srgbClr val="FFFFFF"/>
            </a:solidFill>
            <a:prstDash val="solid"/>
          </a:ln>
        </p:spPr>
      </p:sp>
      <p:sp>
        <p:nvSpPr>
          <p:cNvPr id="9" name="Text 6"/>
          <p:cNvSpPr txBox="1"/>
          <p:nvPr/>
        </p:nvSpPr>
        <p:spPr>
          <a:xfrm>
            <a:off x="685800" y="1618488"/>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0" name="Text 7"/>
          <p:cNvSpPr txBox="1"/>
          <p:nvPr/>
        </p:nvSpPr>
        <p:spPr>
          <a:xfrm>
            <a:off x="1024128" y="1600200"/>
            <a:ext cx="1508760" cy="320040"/>
          </a:xfrm>
          <a:prstGeom prst="rect">
            <a:avLst/>
          </a:prstGeom>
          <a:noFill/>
          <a:ln/>
        </p:spPr>
        <p:txBody>
          <a:bodyPr wrap="square" lIns="0" tIns="0" rIns="0" bIns="0" rtlCol="0" anchor="ctr"/>
          <a:lstStyle/>
          <a:p>
            <a:pPr indent="0" marL="0">
              <a:buNone/>
            </a:pPr>
            <a:r>
              <a:rPr lang="en-US" sz="1400" b="1" dirty="0">
                <a:solidFill>
                  <a:srgbClr val="5B8DEF"/>
                </a:solidFill>
                <a:latin typeface="Calibri" pitchFamily="34" charset="0"/>
                <a:ea typeface="Calibri" pitchFamily="34" charset="-122"/>
                <a:cs typeface="Calibri" pitchFamily="34" charset="-120"/>
              </a:rPr>
              <a:t>Source</a:t>
            </a:r>
            <a:endParaRPr lang="en-US" sz="1400" dirty="0"/>
          </a:p>
        </p:txBody>
      </p:sp>
      <p:sp>
        <p:nvSpPr>
          <p:cNvPr id="11" name="Text 8"/>
          <p:cNvSpPr txBox="1"/>
          <p:nvPr/>
        </p:nvSpPr>
        <p:spPr>
          <a:xfrm>
            <a:off x="731520" y="2057400"/>
            <a:ext cx="1737360" cy="1508760"/>
          </a:xfrm>
          <a:prstGeom prst="rect">
            <a:avLst/>
          </a:prstGeom>
          <a:noFill/>
          <a:ln/>
        </p:spPr>
        <p:txBody>
          <a:bodyPr wrap="square" lIns="0" tIns="0" rIns="0" bIns="0" rtlCol="0" anchor="t"/>
          <a:lstStyle/>
          <a:p>
            <a:pPr indent="0" marL="0">
              <a:buNone/>
            </a:pPr>
            <a:r>
              <a:rPr lang="en-US" sz="1050" dirty="0">
                <a:solidFill>
                  <a:srgbClr val="F2F4F8"/>
                </a:solidFill>
                <a:latin typeface="Calibri" pitchFamily="34" charset="0"/>
                <a:ea typeface="Calibri" pitchFamily="34" charset="-122"/>
                <a:cs typeface="Calibri" pitchFamily="34" charset="-120"/>
              </a:rPr>
              <a:t>HEC metrics in _introspection and the HTTP input messages in _internal — on this search tier or through a remote account.</a:t>
            </a:r>
            <a:endParaRPr lang="en-US" sz="1050" dirty="0"/>
          </a:p>
        </p:txBody>
      </p:sp>
      <p:sp>
        <p:nvSpPr>
          <p:cNvPr id="12" name="Text 9"/>
          <p:cNvSpPr txBox="1"/>
          <p:nvPr/>
        </p:nvSpPr>
        <p:spPr>
          <a:xfrm>
            <a:off x="2633472" y="2354580"/>
            <a:ext cx="182880" cy="457200"/>
          </a:xfrm>
          <a:prstGeom prst="rect">
            <a:avLst/>
          </a:prstGeom>
          <a:noFill/>
          <a:ln/>
        </p:spPr>
        <p:txBody>
          <a:bodyPr wrap="square" lIns="0" tIns="0" rIns="0" bIns="0" rtlCol="0" anchor="ctr"/>
          <a:lstStyle/>
          <a:p>
            <a:pPr algn="ctr" indent="0" marL="0">
              <a:buNone/>
            </a:pPr>
            <a:r>
              <a:rPr lang="en-US" sz="2200" b="1" dirty="0">
                <a:solidFill>
                  <a:srgbClr val="6B7386"/>
                </a:solidFill>
                <a:latin typeface="Calibri" pitchFamily="34" charset="0"/>
                <a:ea typeface="Calibri" pitchFamily="34" charset="-122"/>
                <a:cs typeface="Calibri" pitchFamily="34" charset="-120"/>
              </a:rPr>
              <a:t>›</a:t>
            </a:r>
            <a:endParaRPr lang="en-US" sz="2200" dirty="0"/>
          </a:p>
        </p:txBody>
      </p:sp>
      <p:sp>
        <p:nvSpPr>
          <p:cNvPr id="13" name="Shape 10"/>
          <p:cNvSpPr/>
          <p:nvPr/>
        </p:nvSpPr>
        <p:spPr>
          <a:xfrm>
            <a:off x="2798064" y="1463040"/>
            <a:ext cx="2103120" cy="2240280"/>
          </a:xfrm>
          <a:prstGeom prst="roundRect">
            <a:avLst>
              <a:gd name="adj" fmla="val 3478"/>
            </a:avLst>
          </a:prstGeom>
          <a:solidFill>
            <a:srgbClr val="16302E"/>
          </a:solidFill>
          <a:ln w="12700">
            <a:solidFill>
              <a:srgbClr val="2FB8B0"/>
            </a:solidFill>
            <a:prstDash val="solid"/>
          </a:ln>
        </p:spPr>
      </p:sp>
      <p:sp>
        <p:nvSpPr>
          <p:cNvPr id="14" name="Shape 11"/>
          <p:cNvSpPr/>
          <p:nvPr/>
        </p:nvSpPr>
        <p:spPr>
          <a:xfrm>
            <a:off x="2935224" y="1618488"/>
            <a:ext cx="274320" cy="274320"/>
          </a:xfrm>
          <a:prstGeom prst="ellipse">
            <a:avLst/>
          </a:prstGeom>
          <a:solidFill>
            <a:srgbClr val="E0A040"/>
          </a:solidFill>
          <a:ln w="12700">
            <a:solidFill>
              <a:srgbClr val="FFFFFF"/>
            </a:solidFill>
            <a:prstDash val="solid"/>
          </a:ln>
        </p:spPr>
      </p:sp>
      <p:sp>
        <p:nvSpPr>
          <p:cNvPr id="15" name="Text 12"/>
          <p:cNvSpPr txBox="1"/>
          <p:nvPr/>
        </p:nvSpPr>
        <p:spPr>
          <a:xfrm>
            <a:off x="2935224" y="1618488"/>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6" name="Text 13"/>
          <p:cNvSpPr txBox="1"/>
          <p:nvPr/>
        </p:nvSpPr>
        <p:spPr>
          <a:xfrm>
            <a:off x="3273552" y="1600200"/>
            <a:ext cx="1508760" cy="320040"/>
          </a:xfrm>
          <a:prstGeom prst="rect">
            <a:avLst/>
          </a:prstGeom>
          <a:noFill/>
          <a:ln/>
        </p:spPr>
        <p:txBody>
          <a:bodyPr wrap="square" lIns="0" tIns="0" rIns="0" bIns="0" rtlCol="0" anchor="ctr"/>
          <a:lstStyle/>
          <a:p>
            <a:pPr indent="0" marL="0">
              <a:buNone/>
            </a:pPr>
            <a:r>
              <a:rPr lang="en-US" sz="1400" b="1" dirty="0">
                <a:solidFill>
                  <a:srgbClr val="2FB8B0"/>
                </a:solidFill>
                <a:latin typeface="Calibri" pitchFamily="34" charset="0"/>
                <a:ea typeface="Calibri" pitchFamily="34" charset="-122"/>
                <a:cs typeface="Calibri" pitchFamily="34" charset="-120"/>
              </a:rPr>
              <a:t>Discover</a:t>
            </a:r>
            <a:endParaRPr lang="en-US" sz="1400" dirty="0"/>
          </a:p>
        </p:txBody>
      </p:sp>
      <p:sp>
        <p:nvSpPr>
          <p:cNvPr id="17" name="Text 14"/>
          <p:cNvSpPr txBox="1"/>
          <p:nvPr/>
        </p:nvSpPr>
        <p:spPr>
          <a:xfrm>
            <a:off x="2980944" y="2057400"/>
            <a:ext cx="1737360" cy="1508760"/>
          </a:xfrm>
          <a:prstGeom prst="rect">
            <a:avLst/>
          </a:prstGeom>
          <a:noFill/>
          <a:ln/>
        </p:spPr>
        <p:txBody>
          <a:bodyPr wrap="square" lIns="0" tIns="0" rIns="0" bIns="0" rtlCol="0" anchor="t"/>
          <a:lstStyle/>
          <a:p>
            <a:pPr indent="0" marL="0">
              <a:buNone/>
            </a:pPr>
            <a:r>
              <a:rPr lang="en-US" sz="1050" dirty="0">
                <a:solidFill>
                  <a:srgbClr val="F2F4F8"/>
                </a:solidFill>
                <a:latin typeface="Calibri" pitchFamily="34" charset="0"/>
                <a:ea typeface="Calibri" pitchFamily="34" charset="-122"/>
                <a:cs typeface="Calibri" pitchFamily="34" charset="-120"/>
              </a:rPr>
              <a:t>Heartbeats find the endpoints; pools by host pattern or by hand; token names seen in 24 hours.</a:t>
            </a:r>
            <a:endParaRPr lang="en-US" sz="1050" dirty="0"/>
          </a:p>
        </p:txBody>
      </p:sp>
      <p:sp>
        <p:nvSpPr>
          <p:cNvPr id="18" name="Text 15"/>
          <p:cNvSpPr txBox="1"/>
          <p:nvPr/>
        </p:nvSpPr>
        <p:spPr>
          <a:xfrm>
            <a:off x="4882896" y="2354580"/>
            <a:ext cx="182880" cy="457200"/>
          </a:xfrm>
          <a:prstGeom prst="rect">
            <a:avLst/>
          </a:prstGeom>
          <a:noFill/>
          <a:ln/>
        </p:spPr>
        <p:txBody>
          <a:bodyPr wrap="square" lIns="0" tIns="0" rIns="0" bIns="0" rtlCol="0" anchor="ctr"/>
          <a:lstStyle/>
          <a:p>
            <a:pPr algn="ctr" indent="0" marL="0">
              <a:buNone/>
            </a:pPr>
            <a:r>
              <a:rPr lang="en-US" sz="2200" b="1" dirty="0">
                <a:solidFill>
                  <a:srgbClr val="6B7386"/>
                </a:solidFill>
                <a:latin typeface="Calibri" pitchFamily="34" charset="0"/>
                <a:ea typeface="Calibri" pitchFamily="34" charset="-122"/>
                <a:cs typeface="Calibri" pitchFamily="34" charset="-120"/>
              </a:rPr>
              <a:t>›</a:t>
            </a:r>
            <a:endParaRPr lang="en-US" sz="2200" dirty="0"/>
          </a:p>
        </p:txBody>
      </p:sp>
      <p:sp>
        <p:nvSpPr>
          <p:cNvPr id="19" name="Shape 16"/>
          <p:cNvSpPr/>
          <p:nvPr/>
        </p:nvSpPr>
        <p:spPr>
          <a:xfrm>
            <a:off x="5047488" y="1463040"/>
            <a:ext cx="2103120" cy="2240280"/>
          </a:xfrm>
          <a:prstGeom prst="roundRect">
            <a:avLst>
              <a:gd name="adj" fmla="val 3478"/>
            </a:avLst>
          </a:prstGeom>
          <a:solidFill>
            <a:srgbClr val="3A2C16"/>
          </a:solidFill>
          <a:ln w="12700">
            <a:solidFill>
              <a:srgbClr val="E0A040"/>
            </a:solidFill>
            <a:prstDash val="solid"/>
          </a:ln>
        </p:spPr>
      </p:sp>
      <p:sp>
        <p:nvSpPr>
          <p:cNvPr id="20" name="Shape 17"/>
          <p:cNvSpPr/>
          <p:nvPr/>
        </p:nvSpPr>
        <p:spPr>
          <a:xfrm>
            <a:off x="5184648" y="1618488"/>
            <a:ext cx="274320" cy="274320"/>
          </a:xfrm>
          <a:prstGeom prst="ellipse">
            <a:avLst/>
          </a:prstGeom>
          <a:solidFill>
            <a:srgbClr val="3DBE7A"/>
          </a:solidFill>
          <a:ln w="12700">
            <a:solidFill>
              <a:srgbClr val="FFFFFF"/>
            </a:solidFill>
            <a:prstDash val="solid"/>
          </a:ln>
        </p:spPr>
      </p:sp>
      <p:sp>
        <p:nvSpPr>
          <p:cNvPr id="21" name="Text 18"/>
          <p:cNvSpPr txBox="1"/>
          <p:nvPr/>
        </p:nvSpPr>
        <p:spPr>
          <a:xfrm>
            <a:off x="5184648" y="1618488"/>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22" name="Text 19"/>
          <p:cNvSpPr txBox="1"/>
          <p:nvPr/>
        </p:nvSpPr>
        <p:spPr>
          <a:xfrm>
            <a:off x="5522976" y="1600200"/>
            <a:ext cx="1508760" cy="320040"/>
          </a:xfrm>
          <a:prstGeom prst="rect">
            <a:avLst/>
          </a:prstGeom>
          <a:noFill/>
          <a:ln/>
        </p:spPr>
        <p:txBody>
          <a:bodyPr wrap="square" lIns="0" tIns="0" rIns="0" bIns="0" rtlCol="0" anchor="ctr"/>
          <a:lstStyle/>
          <a:p>
            <a:pPr indent="0" marL="0">
              <a:buNone/>
            </a:pPr>
            <a:r>
              <a:rPr lang="en-US" sz="1400" b="1" dirty="0">
                <a:solidFill>
                  <a:srgbClr val="E0A040"/>
                </a:solidFill>
                <a:latin typeface="Calibri" pitchFamily="34" charset="0"/>
                <a:ea typeface="Calibri" pitchFamily="34" charset="-122"/>
                <a:cs typeface="Calibri" pitchFamily="34" charset="-120"/>
              </a:rPr>
              <a:t>Measure</a:t>
            </a:r>
            <a:endParaRPr lang="en-US" sz="1400" dirty="0"/>
          </a:p>
        </p:txBody>
      </p:sp>
      <p:sp>
        <p:nvSpPr>
          <p:cNvPr id="23" name="Text 20"/>
          <p:cNvSpPr txBox="1"/>
          <p:nvPr/>
        </p:nvSpPr>
        <p:spPr>
          <a:xfrm>
            <a:off x="5230368" y="2057400"/>
            <a:ext cx="1737360" cy="1508760"/>
          </a:xfrm>
          <a:prstGeom prst="rect">
            <a:avLst/>
          </a:prstGeom>
          <a:noFill/>
          <a:ln/>
        </p:spPr>
        <p:txBody>
          <a:bodyPr wrap="square" lIns="0" tIns="0" rIns="0" bIns="0" rtlCol="0" anchor="t"/>
          <a:lstStyle/>
          <a:p>
            <a:pPr indent="0" marL="0">
              <a:buNone/>
            </a:pPr>
            <a:r>
              <a:rPr lang="en-US" sz="1050" dirty="0">
                <a:solidFill>
                  <a:srgbClr val="F2F4F8"/>
                </a:solidFill>
                <a:latin typeface="Calibri" pitchFamily="34" charset="0"/>
                <a:ea typeface="Calibri" pitchFamily="34" charset="-122"/>
                <a:cs typeface="Calibri" pitchFamily="34" charset="-120"/>
              </a:rPr>
              <a:t>Every 5 minutes: throughput, refusals by reply code, queues and the bottleneck, output, CPU and memory.</a:t>
            </a:r>
            <a:endParaRPr lang="en-US" sz="1050" dirty="0"/>
          </a:p>
        </p:txBody>
      </p:sp>
      <p:sp>
        <p:nvSpPr>
          <p:cNvPr id="24" name="Text 21"/>
          <p:cNvSpPr txBox="1"/>
          <p:nvPr/>
        </p:nvSpPr>
        <p:spPr>
          <a:xfrm>
            <a:off x="7132320" y="2354580"/>
            <a:ext cx="182880" cy="457200"/>
          </a:xfrm>
          <a:prstGeom prst="rect">
            <a:avLst/>
          </a:prstGeom>
          <a:noFill/>
          <a:ln/>
        </p:spPr>
        <p:txBody>
          <a:bodyPr wrap="square" lIns="0" tIns="0" rIns="0" bIns="0" rtlCol="0" anchor="ctr"/>
          <a:lstStyle/>
          <a:p>
            <a:pPr algn="ctr" indent="0" marL="0">
              <a:buNone/>
            </a:pPr>
            <a:r>
              <a:rPr lang="en-US" sz="2200" b="1" dirty="0">
                <a:solidFill>
                  <a:srgbClr val="6B7386"/>
                </a:solidFill>
                <a:latin typeface="Calibri" pitchFamily="34" charset="0"/>
                <a:ea typeface="Calibri" pitchFamily="34" charset="-122"/>
                <a:cs typeface="Calibri" pitchFamily="34" charset="-120"/>
              </a:rPr>
              <a:t>›</a:t>
            </a:r>
            <a:endParaRPr lang="en-US" sz="2200" dirty="0"/>
          </a:p>
        </p:txBody>
      </p:sp>
      <p:sp>
        <p:nvSpPr>
          <p:cNvPr id="25" name="Shape 22"/>
          <p:cNvSpPr/>
          <p:nvPr/>
        </p:nvSpPr>
        <p:spPr>
          <a:xfrm>
            <a:off x="7296912" y="1463040"/>
            <a:ext cx="2103120" cy="2240280"/>
          </a:xfrm>
          <a:prstGeom prst="roundRect">
            <a:avLst>
              <a:gd name="adj" fmla="val 3478"/>
            </a:avLst>
          </a:prstGeom>
          <a:solidFill>
            <a:srgbClr val="2B2245"/>
          </a:solidFill>
          <a:ln w="12700">
            <a:solidFill>
              <a:srgbClr val="9A78F5"/>
            </a:solidFill>
            <a:prstDash val="solid"/>
          </a:ln>
        </p:spPr>
      </p:sp>
      <p:sp>
        <p:nvSpPr>
          <p:cNvPr id="26" name="Shape 23"/>
          <p:cNvSpPr/>
          <p:nvPr/>
        </p:nvSpPr>
        <p:spPr>
          <a:xfrm>
            <a:off x="7434072" y="1618488"/>
            <a:ext cx="274320" cy="274320"/>
          </a:xfrm>
          <a:prstGeom prst="ellipse">
            <a:avLst/>
          </a:prstGeom>
          <a:solidFill>
            <a:srgbClr val="9A78F5"/>
          </a:solidFill>
          <a:ln w="12700">
            <a:solidFill>
              <a:srgbClr val="FFFFFF"/>
            </a:solidFill>
            <a:prstDash val="solid"/>
          </a:ln>
        </p:spPr>
      </p:sp>
      <p:sp>
        <p:nvSpPr>
          <p:cNvPr id="27" name="Text 24"/>
          <p:cNvSpPr txBox="1"/>
          <p:nvPr/>
        </p:nvSpPr>
        <p:spPr>
          <a:xfrm>
            <a:off x="7434072" y="1618488"/>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28" name="Text 25"/>
          <p:cNvSpPr txBox="1"/>
          <p:nvPr/>
        </p:nvSpPr>
        <p:spPr>
          <a:xfrm>
            <a:off x="7772400" y="1600200"/>
            <a:ext cx="1508760" cy="320040"/>
          </a:xfrm>
          <a:prstGeom prst="rect">
            <a:avLst/>
          </a:prstGeom>
          <a:noFill/>
          <a:ln/>
        </p:spPr>
        <p:txBody>
          <a:bodyPr wrap="square" lIns="0" tIns="0" rIns="0" bIns="0" rtlCol="0" anchor="ctr"/>
          <a:lstStyle/>
          <a:p>
            <a:pPr indent="0" marL="0">
              <a:buNone/>
            </a:pPr>
            <a:r>
              <a:rPr lang="en-US" sz="1400" b="1" dirty="0">
                <a:solidFill>
                  <a:srgbClr val="9A78F5"/>
                </a:solidFill>
                <a:latin typeface="Calibri" pitchFamily="34" charset="0"/>
                <a:ea typeface="Calibri" pitchFamily="34" charset="-122"/>
                <a:cs typeface="Calibri" pitchFamily="34" charset="-120"/>
              </a:rPr>
              <a:t>Decide</a:t>
            </a:r>
            <a:endParaRPr lang="en-US" sz="1400" dirty="0"/>
          </a:p>
        </p:txBody>
      </p:sp>
      <p:sp>
        <p:nvSpPr>
          <p:cNvPr id="29" name="Text 26"/>
          <p:cNvSpPr txBox="1"/>
          <p:nvPr/>
        </p:nvSpPr>
        <p:spPr>
          <a:xfrm>
            <a:off x="7479792" y="2057400"/>
            <a:ext cx="1737360" cy="1508760"/>
          </a:xfrm>
          <a:prstGeom prst="rect">
            <a:avLst/>
          </a:prstGeom>
          <a:noFill/>
          <a:ln/>
        </p:spPr>
        <p:txBody>
          <a:bodyPr wrap="square" lIns="0" tIns="0" rIns="0" bIns="0" rtlCol="0" anchor="t"/>
          <a:lstStyle/>
          <a:p>
            <a:pPr indent="0" marL="0">
              <a:buNone/>
            </a:pPr>
            <a:r>
              <a:rPr lang="en-US" sz="1050" dirty="0">
                <a:solidFill>
                  <a:srgbClr val="F2F4F8"/>
                </a:solidFill>
                <a:latin typeface="Calibri" pitchFamily="34" charset="0"/>
                <a:ea typeface="Calibri" pitchFamily="34" charset="-122"/>
                <a:cs typeface="Calibri" pitchFamily="34" charset="-120"/>
              </a:rPr>
              <a:t>18 built-in policies on endpoints, pools and tokens, plus custom SPL policies.</a:t>
            </a:r>
            <a:endParaRPr lang="en-US" sz="1050" dirty="0"/>
          </a:p>
        </p:txBody>
      </p:sp>
      <p:sp>
        <p:nvSpPr>
          <p:cNvPr id="30" name="Text 27"/>
          <p:cNvSpPr txBox="1"/>
          <p:nvPr/>
        </p:nvSpPr>
        <p:spPr>
          <a:xfrm>
            <a:off x="9381744" y="2354580"/>
            <a:ext cx="182880" cy="457200"/>
          </a:xfrm>
          <a:prstGeom prst="rect">
            <a:avLst/>
          </a:prstGeom>
          <a:noFill/>
          <a:ln/>
        </p:spPr>
        <p:txBody>
          <a:bodyPr wrap="square" lIns="0" tIns="0" rIns="0" bIns="0" rtlCol="0" anchor="ctr"/>
          <a:lstStyle/>
          <a:p>
            <a:pPr algn="ctr" indent="0" marL="0">
              <a:buNone/>
            </a:pPr>
            <a:r>
              <a:rPr lang="en-US" sz="2200" b="1" dirty="0">
                <a:solidFill>
                  <a:srgbClr val="6B7386"/>
                </a:solidFill>
                <a:latin typeface="Calibri" pitchFamily="34" charset="0"/>
                <a:ea typeface="Calibri" pitchFamily="34" charset="-122"/>
                <a:cs typeface="Calibri" pitchFamily="34" charset="-120"/>
              </a:rPr>
              <a:t>›</a:t>
            </a:r>
            <a:endParaRPr lang="en-US" sz="2200" dirty="0"/>
          </a:p>
        </p:txBody>
      </p:sp>
      <p:sp>
        <p:nvSpPr>
          <p:cNvPr id="31" name="Shape 28"/>
          <p:cNvSpPr/>
          <p:nvPr/>
        </p:nvSpPr>
        <p:spPr>
          <a:xfrm>
            <a:off x="9546336" y="1463040"/>
            <a:ext cx="2103120" cy="2240280"/>
          </a:xfrm>
          <a:prstGeom prst="roundRect">
            <a:avLst>
              <a:gd name="adj" fmla="val 3478"/>
            </a:avLst>
          </a:prstGeom>
          <a:solidFill>
            <a:srgbClr val="3B1C1C"/>
          </a:solidFill>
          <a:ln w="12700">
            <a:solidFill>
              <a:srgbClr val="E05555"/>
            </a:solidFill>
            <a:prstDash val="solid"/>
          </a:ln>
        </p:spPr>
      </p:sp>
      <p:sp>
        <p:nvSpPr>
          <p:cNvPr id="32" name="Shape 29"/>
          <p:cNvSpPr/>
          <p:nvPr/>
        </p:nvSpPr>
        <p:spPr>
          <a:xfrm>
            <a:off x="9683496" y="1618488"/>
            <a:ext cx="274320" cy="274320"/>
          </a:xfrm>
          <a:prstGeom prst="ellipse">
            <a:avLst/>
          </a:prstGeom>
          <a:solidFill>
            <a:srgbClr val="E05555"/>
          </a:solidFill>
          <a:ln w="12700">
            <a:solidFill>
              <a:srgbClr val="FFFFFF"/>
            </a:solidFill>
            <a:prstDash val="solid"/>
          </a:ln>
        </p:spPr>
      </p:sp>
      <p:sp>
        <p:nvSpPr>
          <p:cNvPr id="33" name="Text 30"/>
          <p:cNvSpPr txBox="1"/>
          <p:nvPr/>
        </p:nvSpPr>
        <p:spPr>
          <a:xfrm>
            <a:off x="9683496" y="1618488"/>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5</a:t>
            </a:r>
            <a:endParaRPr lang="en-US" sz="1000" dirty="0"/>
          </a:p>
        </p:txBody>
      </p:sp>
      <p:sp>
        <p:nvSpPr>
          <p:cNvPr id="34" name="Text 31"/>
          <p:cNvSpPr txBox="1"/>
          <p:nvPr/>
        </p:nvSpPr>
        <p:spPr>
          <a:xfrm>
            <a:off x="10021824" y="1600200"/>
            <a:ext cx="1508760" cy="320040"/>
          </a:xfrm>
          <a:prstGeom prst="rect">
            <a:avLst/>
          </a:prstGeom>
          <a:noFill/>
          <a:ln/>
        </p:spPr>
        <p:txBody>
          <a:bodyPr wrap="square" lIns="0" tIns="0" rIns="0" bIns="0" rtlCol="0" anchor="ctr"/>
          <a:lstStyle/>
          <a:p>
            <a:pPr indent="0" marL="0">
              <a:buNone/>
            </a:pPr>
            <a:r>
              <a:rPr lang="en-US" sz="1400" b="1" dirty="0">
                <a:solidFill>
                  <a:srgbClr val="E05555"/>
                </a:solidFill>
                <a:latin typeface="Calibri" pitchFamily="34" charset="0"/>
                <a:ea typeface="Calibri" pitchFamily="34" charset="-122"/>
                <a:cs typeface="Calibri" pitchFamily="34" charset="-120"/>
              </a:rPr>
              <a:t>Act</a:t>
            </a:r>
            <a:endParaRPr lang="en-US" sz="1400" dirty="0"/>
          </a:p>
        </p:txBody>
      </p:sp>
      <p:sp>
        <p:nvSpPr>
          <p:cNvPr id="35" name="Text 32"/>
          <p:cNvSpPr txBox="1"/>
          <p:nvPr/>
        </p:nvSpPr>
        <p:spPr>
          <a:xfrm>
            <a:off x="9729216" y="2057400"/>
            <a:ext cx="1737360" cy="1508760"/>
          </a:xfrm>
          <a:prstGeom prst="rect">
            <a:avLst/>
          </a:prstGeom>
          <a:noFill/>
          <a:ln/>
        </p:spPr>
        <p:txBody>
          <a:bodyPr wrap="square" lIns="0" tIns="0" rIns="0" bIns="0" rtlCol="0" anchor="t"/>
          <a:lstStyle/>
          <a:p>
            <a:pPr indent="0" marL="0">
              <a:buNone/>
            </a:pPr>
            <a:r>
              <a:rPr lang="en-US" sz="1050" dirty="0">
                <a:solidFill>
                  <a:srgbClr val="F2F4F8"/>
                </a:solidFill>
                <a:latin typeface="Calibri" pitchFamily="34" charset="0"/>
                <a:ea typeface="Calibri" pitchFamily="34" charset="-122"/>
                <a:cs typeface="Calibri" pitchFamily="34" charset="-120"/>
              </a:rPr>
              <a:t>Finding groups, notifications, findings actions, the AI Agent, Topology Studio.</a:t>
            </a:r>
            <a:endParaRPr lang="en-US" sz="1050" dirty="0"/>
          </a:p>
        </p:txBody>
      </p:sp>
      <p:sp>
        <p:nvSpPr>
          <p:cNvPr id="36" name="Shape 33"/>
          <p:cNvSpPr/>
          <p:nvPr/>
        </p:nvSpPr>
        <p:spPr>
          <a:xfrm>
            <a:off x="548640" y="3977640"/>
            <a:ext cx="11091672" cy="1005840"/>
          </a:xfrm>
          <a:prstGeom prst="roundRect">
            <a:avLst>
              <a:gd name="adj" fmla="val 7273"/>
            </a:avLst>
          </a:prstGeom>
          <a:solidFill>
            <a:srgbClr val="1F242F"/>
          </a:solidFill>
          <a:ln w="9525">
            <a:solidFill>
              <a:srgbClr val="8B6CF6"/>
            </a:solidFill>
            <a:prstDash val="solid"/>
          </a:ln>
        </p:spPr>
      </p:sp>
      <p:sp>
        <p:nvSpPr>
          <p:cNvPr id="37" name="Text 34"/>
          <p:cNvSpPr txBox="1"/>
          <p:nvPr/>
        </p:nvSpPr>
        <p:spPr>
          <a:xfrm>
            <a:off x="731520" y="4114800"/>
            <a:ext cx="10725912" cy="274320"/>
          </a:xfrm>
          <a:prstGeom prst="rect">
            <a:avLst/>
          </a:prstGeom>
          <a:noFill/>
          <a:ln/>
        </p:spPr>
        <p:txBody>
          <a:bodyPr wrap="square" lIns="0" tIns="0" rIns="0" bIns="0" rtlCol="0" anchor="t"/>
          <a:lstStyle/>
          <a:p>
            <a:pPr indent="0" marL="0">
              <a:buNone/>
            </a:pPr>
            <a:r>
              <a:rPr lang="en-US" sz="1150" b="1" spc="100" kern="0" dirty="0">
                <a:solidFill>
                  <a:srgbClr val="8B6CF6"/>
                </a:solidFill>
                <a:latin typeface="Calibri" pitchFamily="34" charset="0"/>
                <a:ea typeface="Calibri" pitchFamily="34" charset="-122"/>
                <a:cs typeface="Calibri" pitchFamily="34" charset="-120"/>
              </a:rPr>
              <a:t>Pools judged as a whole</a:t>
            </a:r>
            <a:endParaRPr lang="en-US" sz="1150" dirty="0"/>
          </a:p>
        </p:txBody>
      </p:sp>
      <p:sp>
        <p:nvSpPr>
          <p:cNvPr id="38" name="Text 35"/>
          <p:cNvSpPr txBox="1"/>
          <p:nvPr/>
        </p:nvSpPr>
        <p:spPr>
          <a:xfrm>
            <a:off x="731520" y="4434840"/>
            <a:ext cx="10725912" cy="438912"/>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Endpoints behind one load balancer form a pool: TrackMe compares its members — members up against the expected size, the share of the traffic each one receives, their versions and settings — and judges its capacity and its traffic as a whole.</a:t>
            </a:r>
            <a:endParaRPr lang="en-US" sz="1050" dirty="0"/>
          </a:p>
        </p:txBody>
      </p:sp>
      <p:sp>
        <p:nvSpPr>
          <p:cNvPr id="39" name="Text 36"/>
          <p:cNvSpPr txBox="1"/>
          <p:nvPr/>
        </p:nvSpPr>
        <p:spPr>
          <a:xfrm>
            <a:off x="548640" y="5257800"/>
            <a:ext cx="11064240" cy="548640"/>
          </a:xfrm>
          <a:prstGeom prst="rect">
            <a:avLst/>
          </a:prstGeom>
          <a:noFill/>
          <a:ln/>
        </p:spPr>
        <p:txBody>
          <a:bodyPr wrap="square" lIns="0" tIns="0" rIns="0" bIns="0" rtlCol="0" anchor="t"/>
          <a:lstStyle/>
          <a:p>
            <a:pPr indent="0" marL="0">
              <a:buNone/>
            </a:pPr>
            <a:r>
              <a:rPr lang="en-US" sz="1200" i="1" dirty="0">
                <a:solidFill>
                  <a:srgbClr val="9AA3B5"/>
                </a:solidFill>
                <a:latin typeface="Calibri" pitchFamily="34" charset="0"/>
                <a:ea typeface="Calibri" pitchFamily="34" charset="-122"/>
                <a:cs typeface="Calibri" pitchFamily="34" charset="-120"/>
              </a:rPr>
              <a:t>Traffic models learn what each pool and each token usually receives per hour of the week, from the history _introspection already keeps.</a:t>
            </a:r>
            <a:endParaRPr lang="en-US" sz="1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THE PLAN</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What we are going to do — one tenant, four parts</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Splunk HEC</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417320"/>
            <a:ext cx="2670048" cy="4069080"/>
          </a:xfrm>
          <a:prstGeom prst="roundRect">
            <a:avLst>
              <a:gd name="adj" fmla="val 2740"/>
            </a:avLst>
          </a:prstGeom>
          <a:solidFill>
            <a:srgbClr val="1C2A48"/>
          </a:solidFill>
          <a:ln w="12700">
            <a:solidFill>
              <a:srgbClr val="5B8DEF"/>
            </a:solidFill>
            <a:prstDash val="solid"/>
          </a:ln>
        </p:spPr>
      </p:sp>
      <p:sp>
        <p:nvSpPr>
          <p:cNvPr id="8" name="Text 5"/>
          <p:cNvSpPr txBox="1"/>
          <p:nvPr/>
        </p:nvSpPr>
        <p:spPr>
          <a:xfrm>
            <a:off x="777240" y="1572768"/>
            <a:ext cx="2212848" cy="274320"/>
          </a:xfrm>
          <a:prstGeom prst="rect">
            <a:avLst/>
          </a:prstGeom>
          <a:noFill/>
          <a:ln/>
        </p:spPr>
        <p:txBody>
          <a:bodyPr wrap="square" lIns="0" tIns="0" rIns="0" bIns="0" rtlCol="0" anchor="t"/>
          <a:lstStyle/>
          <a:p>
            <a:pPr indent="0" marL="0">
              <a:buNone/>
            </a:pPr>
            <a:r>
              <a:rPr lang="en-US" sz="1100" b="1" spc="200" kern="0" dirty="0">
                <a:solidFill>
                  <a:srgbClr val="5B8DEF"/>
                </a:solidFill>
                <a:latin typeface="Calibri" pitchFamily="34" charset="0"/>
                <a:ea typeface="Calibri" pitchFamily="34" charset="-122"/>
                <a:cs typeface="Calibri" pitchFamily="34" charset="-120"/>
              </a:rPr>
              <a:t>PART 1</a:t>
            </a:r>
            <a:endParaRPr lang="en-US" sz="1100" dirty="0"/>
          </a:p>
        </p:txBody>
      </p:sp>
      <p:sp>
        <p:nvSpPr>
          <p:cNvPr id="9" name="Text 6"/>
          <p:cNvSpPr txBox="1"/>
          <p:nvPr/>
        </p:nvSpPr>
        <p:spPr>
          <a:xfrm>
            <a:off x="777240" y="1874520"/>
            <a:ext cx="2212848" cy="685800"/>
          </a:xfrm>
          <a:prstGeom prst="rect">
            <a:avLst/>
          </a:prstGeom>
          <a:noFill/>
          <a:ln/>
        </p:spPr>
        <p:txBody>
          <a:bodyPr wrap="square" lIns="0" tIns="0" rIns="0" bIns="0" rtlCol="0" anchor="t"/>
          <a:lstStyle/>
          <a:p>
            <a:pPr indent="0" marL="0">
              <a:buNone/>
            </a:pPr>
            <a:r>
              <a:rPr lang="en-US" sz="1800" b="1" dirty="0">
                <a:solidFill>
                  <a:srgbClr val="F2F4F8"/>
                </a:solidFill>
                <a:latin typeface="Calibri" pitchFamily="34" charset="0"/>
                <a:ea typeface="Calibri" pitchFamily="34" charset="-122"/>
                <a:cs typeface="Calibri" pitchFamily="34" charset="-120"/>
              </a:rPr>
              <a:t>Setup</a:t>
            </a:r>
            <a:endParaRPr lang="en-US" sz="1800" dirty="0"/>
          </a:p>
        </p:txBody>
      </p:sp>
      <p:sp>
        <p:nvSpPr>
          <p:cNvPr id="10" name="Shape 7"/>
          <p:cNvSpPr/>
          <p:nvPr/>
        </p:nvSpPr>
        <p:spPr>
          <a:xfrm>
            <a:off x="795528" y="2798064"/>
            <a:ext cx="118872" cy="118872"/>
          </a:xfrm>
          <a:prstGeom prst="ellipse">
            <a:avLst/>
          </a:prstGeom>
          <a:solidFill>
            <a:srgbClr val="5B8DEF"/>
          </a:solidFill>
          <a:ln w="12700">
            <a:solidFill>
              <a:srgbClr val="5B8DEF"/>
            </a:solidFill>
            <a:prstDash val="solid"/>
          </a:ln>
        </p:spPr>
      </p:sp>
      <p:sp>
        <p:nvSpPr>
          <p:cNvPr id="11" name="Text 8"/>
          <p:cNvSpPr txBox="1"/>
          <p:nvPr/>
        </p:nvSpPr>
        <p:spPr>
          <a:xfrm>
            <a:off x="1024128" y="2670048"/>
            <a:ext cx="1984248" cy="502920"/>
          </a:xfrm>
          <a:prstGeom prst="rect">
            <a:avLst/>
          </a:prstGeom>
          <a:noFill/>
          <a:ln/>
        </p:spPr>
        <p:txBody>
          <a:bodyPr wrap="square" lIns="0" tIns="0" rIns="0" bIns="0" rtlCol="0" anchor="ctr"/>
          <a:lstStyle/>
          <a:p>
            <a:pPr indent="0" marL="0">
              <a:buNone/>
            </a:pPr>
            <a:r>
              <a:rPr lang="en-US" sz="1200" dirty="0">
                <a:solidFill>
                  <a:srgbClr val="F2F4F8"/>
                </a:solidFill>
                <a:latin typeface="Calibri" pitchFamily="34" charset="0"/>
                <a:ea typeface="Calibri" pitchFamily="34" charset="-122"/>
                <a:cs typeface="Calibri" pitchFamily="34" charset="-120"/>
              </a:rPr>
              <a:t>The Splunk HEC card</a:t>
            </a:r>
            <a:endParaRPr lang="en-US" sz="1200" dirty="0"/>
          </a:p>
        </p:txBody>
      </p:sp>
      <p:sp>
        <p:nvSpPr>
          <p:cNvPr id="12" name="Shape 9"/>
          <p:cNvSpPr/>
          <p:nvPr/>
        </p:nvSpPr>
        <p:spPr>
          <a:xfrm>
            <a:off x="795528" y="3529584"/>
            <a:ext cx="118872" cy="118872"/>
          </a:xfrm>
          <a:prstGeom prst="ellipse">
            <a:avLst/>
          </a:prstGeom>
          <a:solidFill>
            <a:srgbClr val="5B8DEF"/>
          </a:solidFill>
          <a:ln w="12700">
            <a:solidFill>
              <a:srgbClr val="5B8DEF"/>
            </a:solidFill>
            <a:prstDash val="solid"/>
          </a:ln>
        </p:spPr>
      </p:sp>
      <p:sp>
        <p:nvSpPr>
          <p:cNvPr id="13" name="Text 10"/>
          <p:cNvSpPr txBox="1"/>
          <p:nvPr/>
        </p:nvSpPr>
        <p:spPr>
          <a:xfrm>
            <a:off x="1024128" y="3401568"/>
            <a:ext cx="1984248" cy="502920"/>
          </a:xfrm>
          <a:prstGeom prst="rect">
            <a:avLst/>
          </a:prstGeom>
          <a:noFill/>
          <a:ln/>
        </p:spPr>
        <p:txBody>
          <a:bodyPr wrap="square" lIns="0" tIns="0" rIns="0" bIns="0" rtlCol="0" anchor="ctr"/>
          <a:lstStyle/>
          <a:p>
            <a:pPr indent="0" marL="0">
              <a:buNone/>
            </a:pPr>
            <a:r>
              <a:rPr lang="en-US" sz="1200" dirty="0">
                <a:solidFill>
                  <a:srgbClr val="F2F4F8"/>
                </a:solidFill>
                <a:latin typeface="Calibri" pitchFamily="34" charset="0"/>
                <a:ea typeface="Calibri" pitchFamily="34" charset="-122"/>
                <a:cs typeface="Calibri" pitchFamily="34" charset="-120"/>
              </a:rPr>
              <a:t>Source, endpoints and pools</a:t>
            </a:r>
            <a:endParaRPr lang="en-US" sz="1200" dirty="0"/>
          </a:p>
        </p:txBody>
      </p:sp>
      <p:sp>
        <p:nvSpPr>
          <p:cNvPr id="14" name="Shape 11"/>
          <p:cNvSpPr/>
          <p:nvPr/>
        </p:nvSpPr>
        <p:spPr>
          <a:xfrm>
            <a:off x="795528" y="4261104"/>
            <a:ext cx="118872" cy="118872"/>
          </a:xfrm>
          <a:prstGeom prst="ellipse">
            <a:avLst/>
          </a:prstGeom>
          <a:solidFill>
            <a:srgbClr val="5B8DEF"/>
          </a:solidFill>
          <a:ln w="12700">
            <a:solidFill>
              <a:srgbClr val="5B8DEF"/>
            </a:solidFill>
            <a:prstDash val="solid"/>
          </a:ln>
        </p:spPr>
      </p:sp>
      <p:sp>
        <p:nvSpPr>
          <p:cNvPr id="15" name="Text 12"/>
          <p:cNvSpPr txBox="1"/>
          <p:nvPr/>
        </p:nvSpPr>
        <p:spPr>
          <a:xfrm>
            <a:off x="1024128" y="4133088"/>
            <a:ext cx="1984248" cy="502920"/>
          </a:xfrm>
          <a:prstGeom prst="rect">
            <a:avLst/>
          </a:prstGeom>
          <a:noFill/>
          <a:ln/>
        </p:spPr>
        <p:txBody>
          <a:bodyPr wrap="square" lIns="0" tIns="0" rIns="0" bIns="0" rtlCol="0" anchor="ctr"/>
          <a:lstStyle/>
          <a:p>
            <a:pPr indent="0" marL="0">
              <a:buNone/>
            </a:pPr>
            <a:r>
              <a:rPr lang="en-US" sz="1200" dirty="0">
                <a:solidFill>
                  <a:srgbClr val="F2F4F8"/>
                </a:solidFill>
                <a:latin typeface="Calibri" pitchFamily="34" charset="0"/>
                <a:ea typeface="Calibri" pitchFamily="34" charset="-122"/>
                <a:cs typeface="Calibri" pitchFamily="34" charset="-120"/>
              </a:rPr>
              <a:t>The workspace and its strip</a:t>
            </a:r>
            <a:endParaRPr lang="en-US" sz="1200" dirty="0"/>
          </a:p>
        </p:txBody>
      </p:sp>
      <p:sp>
        <p:nvSpPr>
          <p:cNvPr id="16" name="Shape 13"/>
          <p:cNvSpPr/>
          <p:nvPr/>
        </p:nvSpPr>
        <p:spPr>
          <a:xfrm>
            <a:off x="3355848" y="1417320"/>
            <a:ext cx="2670048" cy="4069080"/>
          </a:xfrm>
          <a:prstGeom prst="roundRect">
            <a:avLst>
              <a:gd name="adj" fmla="val 2740"/>
            </a:avLst>
          </a:prstGeom>
          <a:solidFill>
            <a:srgbClr val="3A2C16"/>
          </a:solidFill>
          <a:ln w="12700">
            <a:solidFill>
              <a:srgbClr val="E0A040"/>
            </a:solidFill>
            <a:prstDash val="solid"/>
          </a:ln>
        </p:spPr>
      </p:sp>
      <p:sp>
        <p:nvSpPr>
          <p:cNvPr id="17" name="Text 14"/>
          <p:cNvSpPr txBox="1"/>
          <p:nvPr/>
        </p:nvSpPr>
        <p:spPr>
          <a:xfrm>
            <a:off x="3584448" y="1572768"/>
            <a:ext cx="2212848" cy="274320"/>
          </a:xfrm>
          <a:prstGeom prst="rect">
            <a:avLst/>
          </a:prstGeom>
          <a:noFill/>
          <a:ln/>
        </p:spPr>
        <p:txBody>
          <a:bodyPr wrap="square" lIns="0" tIns="0" rIns="0" bIns="0" rtlCol="0" anchor="t"/>
          <a:lstStyle/>
          <a:p>
            <a:pPr indent="0" marL="0">
              <a:buNone/>
            </a:pPr>
            <a:r>
              <a:rPr lang="en-US" sz="1100" b="1" spc="200" kern="0" dirty="0">
                <a:solidFill>
                  <a:srgbClr val="E0A040"/>
                </a:solidFill>
                <a:latin typeface="Calibri" pitchFamily="34" charset="0"/>
                <a:ea typeface="Calibri" pitchFamily="34" charset="-122"/>
                <a:cs typeface="Calibri" pitchFamily="34" charset="-120"/>
              </a:rPr>
              <a:t>PART 2</a:t>
            </a:r>
            <a:endParaRPr lang="en-US" sz="1100" dirty="0"/>
          </a:p>
        </p:txBody>
      </p:sp>
      <p:sp>
        <p:nvSpPr>
          <p:cNvPr id="18" name="Text 15"/>
          <p:cNvSpPr txBox="1"/>
          <p:nvPr/>
        </p:nvSpPr>
        <p:spPr>
          <a:xfrm>
            <a:off x="3584448" y="1874520"/>
            <a:ext cx="2212848" cy="685800"/>
          </a:xfrm>
          <a:prstGeom prst="rect">
            <a:avLst/>
          </a:prstGeom>
          <a:noFill/>
          <a:ln/>
        </p:spPr>
        <p:txBody>
          <a:bodyPr wrap="square" lIns="0" tIns="0" rIns="0" bIns="0" rtlCol="0" anchor="t"/>
          <a:lstStyle/>
          <a:p>
            <a:pPr indent="0" marL="0">
              <a:buNone/>
            </a:pPr>
            <a:r>
              <a:rPr lang="en-US" sz="1800" b="1" dirty="0">
                <a:solidFill>
                  <a:srgbClr val="F2F4F8"/>
                </a:solidFill>
                <a:latin typeface="Calibri" pitchFamily="34" charset="0"/>
                <a:ea typeface="Calibri" pitchFamily="34" charset="-122"/>
                <a:cs typeface="Calibri" pitchFamily="34" charset="-120"/>
              </a:rPr>
              <a:t>Endpoints, pools &amp; tokens</a:t>
            </a:r>
            <a:endParaRPr lang="en-US" sz="1800" dirty="0"/>
          </a:p>
        </p:txBody>
      </p:sp>
      <p:sp>
        <p:nvSpPr>
          <p:cNvPr id="19" name="Shape 16"/>
          <p:cNvSpPr/>
          <p:nvPr/>
        </p:nvSpPr>
        <p:spPr>
          <a:xfrm>
            <a:off x="3602736" y="2798064"/>
            <a:ext cx="118872" cy="118872"/>
          </a:xfrm>
          <a:prstGeom prst="ellipse">
            <a:avLst/>
          </a:prstGeom>
          <a:solidFill>
            <a:srgbClr val="E0A040"/>
          </a:solidFill>
          <a:ln w="12700">
            <a:solidFill>
              <a:srgbClr val="E0A040"/>
            </a:solidFill>
            <a:prstDash val="solid"/>
          </a:ln>
        </p:spPr>
      </p:sp>
      <p:sp>
        <p:nvSpPr>
          <p:cNvPr id="20" name="Text 17"/>
          <p:cNvSpPr txBox="1"/>
          <p:nvPr/>
        </p:nvSpPr>
        <p:spPr>
          <a:xfrm>
            <a:off x="3831336" y="2670048"/>
            <a:ext cx="1984248" cy="502920"/>
          </a:xfrm>
          <a:prstGeom prst="rect">
            <a:avLst/>
          </a:prstGeom>
          <a:noFill/>
          <a:ln/>
        </p:spPr>
        <p:txBody>
          <a:bodyPr wrap="square" lIns="0" tIns="0" rIns="0" bIns="0" rtlCol="0" anchor="ctr"/>
          <a:lstStyle/>
          <a:p>
            <a:pPr indent="0" marL="0">
              <a:buNone/>
            </a:pPr>
            <a:r>
              <a:rPr lang="en-US" sz="1200" dirty="0">
                <a:solidFill>
                  <a:srgbClr val="F2F4F8"/>
                </a:solidFill>
                <a:latin typeface="Calibri" pitchFamily="34" charset="0"/>
                <a:ea typeface="Calibri" pitchFamily="34" charset="-122"/>
                <a:cs typeface="Calibri" pitchFamily="34" charset="-120"/>
              </a:rPr>
              <a:t>The overview</a:t>
            </a:r>
            <a:endParaRPr lang="en-US" sz="1200" dirty="0"/>
          </a:p>
        </p:txBody>
      </p:sp>
      <p:sp>
        <p:nvSpPr>
          <p:cNvPr id="21" name="Shape 18"/>
          <p:cNvSpPr/>
          <p:nvPr/>
        </p:nvSpPr>
        <p:spPr>
          <a:xfrm>
            <a:off x="3602736" y="3529584"/>
            <a:ext cx="118872" cy="118872"/>
          </a:xfrm>
          <a:prstGeom prst="ellipse">
            <a:avLst/>
          </a:prstGeom>
          <a:solidFill>
            <a:srgbClr val="E0A040"/>
          </a:solidFill>
          <a:ln w="12700">
            <a:solidFill>
              <a:srgbClr val="E0A040"/>
            </a:solidFill>
            <a:prstDash val="solid"/>
          </a:ln>
        </p:spPr>
      </p:sp>
      <p:sp>
        <p:nvSpPr>
          <p:cNvPr id="22" name="Text 19"/>
          <p:cNvSpPr txBox="1"/>
          <p:nvPr/>
        </p:nvSpPr>
        <p:spPr>
          <a:xfrm>
            <a:off x="3831336" y="3401568"/>
            <a:ext cx="1984248" cy="502920"/>
          </a:xfrm>
          <a:prstGeom prst="rect">
            <a:avLst/>
          </a:prstGeom>
          <a:noFill/>
          <a:ln/>
        </p:spPr>
        <p:txBody>
          <a:bodyPr wrap="square" lIns="0" tIns="0" rIns="0" bIns="0" rtlCol="0" anchor="ctr"/>
          <a:lstStyle/>
          <a:p>
            <a:pPr indent="0" marL="0">
              <a:buNone/>
            </a:pPr>
            <a:r>
              <a:rPr lang="en-US" sz="1200" dirty="0">
                <a:solidFill>
                  <a:srgbClr val="F2F4F8"/>
                </a:solidFill>
                <a:latin typeface="Calibri" pitchFamily="34" charset="0"/>
                <a:ea typeface="Calibri" pitchFamily="34" charset="-122"/>
                <a:cs typeface="Calibri" pitchFamily="34" charset="-120"/>
              </a:rPr>
              <a:t>Endpoints and one endpoint up close</a:t>
            </a:r>
            <a:endParaRPr lang="en-US" sz="1200" dirty="0"/>
          </a:p>
        </p:txBody>
      </p:sp>
      <p:sp>
        <p:nvSpPr>
          <p:cNvPr id="23" name="Shape 20"/>
          <p:cNvSpPr/>
          <p:nvPr/>
        </p:nvSpPr>
        <p:spPr>
          <a:xfrm>
            <a:off x="3602736" y="4261104"/>
            <a:ext cx="118872" cy="118872"/>
          </a:xfrm>
          <a:prstGeom prst="ellipse">
            <a:avLst/>
          </a:prstGeom>
          <a:solidFill>
            <a:srgbClr val="E0A040"/>
          </a:solidFill>
          <a:ln w="12700">
            <a:solidFill>
              <a:srgbClr val="E0A040"/>
            </a:solidFill>
            <a:prstDash val="solid"/>
          </a:ln>
        </p:spPr>
      </p:sp>
      <p:sp>
        <p:nvSpPr>
          <p:cNvPr id="24" name="Text 21"/>
          <p:cNvSpPr txBox="1"/>
          <p:nvPr/>
        </p:nvSpPr>
        <p:spPr>
          <a:xfrm>
            <a:off x="3831336" y="4133088"/>
            <a:ext cx="1984248" cy="502920"/>
          </a:xfrm>
          <a:prstGeom prst="rect">
            <a:avLst/>
          </a:prstGeom>
          <a:noFill/>
          <a:ln/>
        </p:spPr>
        <p:txBody>
          <a:bodyPr wrap="square" lIns="0" tIns="0" rIns="0" bIns="0" rtlCol="0" anchor="ctr"/>
          <a:lstStyle/>
          <a:p>
            <a:pPr indent="0" marL="0">
              <a:buNone/>
            </a:pPr>
            <a:r>
              <a:rPr lang="en-US" sz="1200" dirty="0">
                <a:solidFill>
                  <a:srgbClr val="F2F4F8"/>
                </a:solidFill>
                <a:latin typeface="Calibri" pitchFamily="34" charset="0"/>
                <a:ea typeface="Calibri" pitchFamily="34" charset="-122"/>
                <a:cs typeface="Calibri" pitchFamily="34" charset="-120"/>
              </a:rPr>
              <a:t>A pool, the tokens</a:t>
            </a:r>
            <a:endParaRPr lang="en-US" sz="1200" dirty="0"/>
          </a:p>
        </p:txBody>
      </p:sp>
      <p:sp>
        <p:nvSpPr>
          <p:cNvPr id="25" name="Shape 22"/>
          <p:cNvSpPr/>
          <p:nvPr/>
        </p:nvSpPr>
        <p:spPr>
          <a:xfrm>
            <a:off x="6163056" y="1417320"/>
            <a:ext cx="2670048" cy="4069080"/>
          </a:xfrm>
          <a:prstGeom prst="roundRect">
            <a:avLst>
              <a:gd name="adj" fmla="val 2740"/>
            </a:avLst>
          </a:prstGeom>
          <a:solidFill>
            <a:srgbClr val="16302A"/>
          </a:solidFill>
          <a:ln w="12700">
            <a:solidFill>
              <a:srgbClr val="3DBE7A"/>
            </a:solidFill>
            <a:prstDash val="solid"/>
          </a:ln>
        </p:spPr>
      </p:sp>
      <p:sp>
        <p:nvSpPr>
          <p:cNvPr id="26" name="Text 23"/>
          <p:cNvSpPr txBox="1"/>
          <p:nvPr/>
        </p:nvSpPr>
        <p:spPr>
          <a:xfrm>
            <a:off x="6391656" y="1572768"/>
            <a:ext cx="2212848" cy="274320"/>
          </a:xfrm>
          <a:prstGeom prst="rect">
            <a:avLst/>
          </a:prstGeom>
          <a:noFill/>
          <a:ln/>
        </p:spPr>
        <p:txBody>
          <a:bodyPr wrap="square" lIns="0" tIns="0" rIns="0" bIns="0" rtlCol="0" anchor="t"/>
          <a:lstStyle/>
          <a:p>
            <a:pPr indent="0" marL="0">
              <a:buNone/>
            </a:pPr>
            <a:r>
              <a:rPr lang="en-US" sz="1100" b="1" spc="200" kern="0" dirty="0">
                <a:solidFill>
                  <a:srgbClr val="3DBE7A"/>
                </a:solidFill>
                <a:latin typeface="Calibri" pitchFamily="34" charset="0"/>
                <a:ea typeface="Calibri" pitchFamily="34" charset="-122"/>
                <a:cs typeface="Calibri" pitchFamily="34" charset="-120"/>
              </a:rPr>
              <a:t>PART 3</a:t>
            </a:r>
            <a:endParaRPr lang="en-US" sz="1100" dirty="0"/>
          </a:p>
        </p:txBody>
      </p:sp>
      <p:sp>
        <p:nvSpPr>
          <p:cNvPr id="27" name="Text 24"/>
          <p:cNvSpPr txBox="1"/>
          <p:nvPr/>
        </p:nvSpPr>
        <p:spPr>
          <a:xfrm>
            <a:off x="6391656" y="1874520"/>
            <a:ext cx="2212848" cy="685800"/>
          </a:xfrm>
          <a:prstGeom prst="rect">
            <a:avLst/>
          </a:prstGeom>
          <a:noFill/>
          <a:ln/>
        </p:spPr>
        <p:txBody>
          <a:bodyPr wrap="square" lIns="0" tIns="0" rIns="0" bIns="0" rtlCol="0" anchor="t"/>
          <a:lstStyle/>
          <a:p>
            <a:pPr indent="0" marL="0">
              <a:buNone/>
            </a:pPr>
            <a:r>
              <a:rPr lang="en-US" sz="1800" b="1" dirty="0">
                <a:solidFill>
                  <a:srgbClr val="F2F4F8"/>
                </a:solidFill>
                <a:latin typeface="Calibri" pitchFamily="34" charset="0"/>
                <a:ea typeface="Calibri" pitchFamily="34" charset="-122"/>
                <a:cs typeface="Calibri" pitchFamily="34" charset="-120"/>
              </a:rPr>
              <a:t>Findings</a:t>
            </a:r>
            <a:endParaRPr lang="en-US" sz="1800" dirty="0"/>
          </a:p>
        </p:txBody>
      </p:sp>
      <p:sp>
        <p:nvSpPr>
          <p:cNvPr id="28" name="Shape 25"/>
          <p:cNvSpPr/>
          <p:nvPr/>
        </p:nvSpPr>
        <p:spPr>
          <a:xfrm>
            <a:off x="6409944" y="2798064"/>
            <a:ext cx="118872" cy="118872"/>
          </a:xfrm>
          <a:prstGeom prst="ellipse">
            <a:avLst/>
          </a:prstGeom>
          <a:solidFill>
            <a:srgbClr val="3DBE7A"/>
          </a:solidFill>
          <a:ln w="12700">
            <a:solidFill>
              <a:srgbClr val="3DBE7A"/>
            </a:solidFill>
            <a:prstDash val="solid"/>
          </a:ln>
        </p:spPr>
      </p:sp>
      <p:sp>
        <p:nvSpPr>
          <p:cNvPr id="29" name="Text 26"/>
          <p:cNvSpPr txBox="1"/>
          <p:nvPr/>
        </p:nvSpPr>
        <p:spPr>
          <a:xfrm>
            <a:off x="6638544" y="2670048"/>
            <a:ext cx="1984248" cy="502920"/>
          </a:xfrm>
          <a:prstGeom prst="rect">
            <a:avLst/>
          </a:prstGeom>
          <a:noFill/>
          <a:ln/>
        </p:spPr>
        <p:txBody>
          <a:bodyPr wrap="square" lIns="0" tIns="0" rIns="0" bIns="0" rtlCol="0" anchor="ctr"/>
          <a:lstStyle/>
          <a:p>
            <a:pPr indent="0" marL="0">
              <a:buNone/>
            </a:pPr>
            <a:r>
              <a:rPr lang="en-US" sz="1200" dirty="0">
                <a:solidFill>
                  <a:srgbClr val="F2F4F8"/>
                </a:solidFill>
                <a:latin typeface="Calibri" pitchFamily="34" charset="0"/>
                <a:ea typeface="Calibri" pitchFamily="34" charset="-122"/>
                <a:cs typeface="Calibri" pitchFamily="34" charset="-120"/>
              </a:rPr>
              <a:t>A heavy forwarder stops</a:t>
            </a:r>
            <a:endParaRPr lang="en-US" sz="1200" dirty="0"/>
          </a:p>
        </p:txBody>
      </p:sp>
      <p:sp>
        <p:nvSpPr>
          <p:cNvPr id="30" name="Shape 27"/>
          <p:cNvSpPr/>
          <p:nvPr/>
        </p:nvSpPr>
        <p:spPr>
          <a:xfrm>
            <a:off x="6409944" y="3529584"/>
            <a:ext cx="118872" cy="118872"/>
          </a:xfrm>
          <a:prstGeom prst="ellipse">
            <a:avLst/>
          </a:prstGeom>
          <a:solidFill>
            <a:srgbClr val="3DBE7A"/>
          </a:solidFill>
          <a:ln w="12700">
            <a:solidFill>
              <a:srgbClr val="3DBE7A"/>
            </a:solidFill>
            <a:prstDash val="solid"/>
          </a:ln>
        </p:spPr>
      </p:sp>
      <p:sp>
        <p:nvSpPr>
          <p:cNvPr id="31" name="Text 28"/>
          <p:cNvSpPr txBox="1"/>
          <p:nvPr/>
        </p:nvSpPr>
        <p:spPr>
          <a:xfrm>
            <a:off x="6638544" y="3401568"/>
            <a:ext cx="1984248" cy="502920"/>
          </a:xfrm>
          <a:prstGeom prst="rect">
            <a:avLst/>
          </a:prstGeom>
          <a:noFill/>
          <a:ln/>
        </p:spPr>
        <p:txBody>
          <a:bodyPr wrap="square" lIns="0" tIns="0" rIns="0" bIns="0" rtlCol="0" anchor="ctr"/>
          <a:lstStyle/>
          <a:p>
            <a:pPr indent="0" marL="0">
              <a:buNone/>
            </a:pPr>
            <a:r>
              <a:rPr lang="en-US" sz="1200" dirty="0">
                <a:solidFill>
                  <a:srgbClr val="F2F4F8"/>
                </a:solidFill>
                <a:latin typeface="Calibri" pitchFamily="34" charset="0"/>
                <a:ea typeface="Calibri" pitchFamily="34" charset="-122"/>
                <a:cs typeface="Calibri" pitchFamily="34" charset="-120"/>
              </a:rPr>
              <a:t>How it is evaluated</a:t>
            </a:r>
            <a:endParaRPr lang="en-US" sz="1200" dirty="0"/>
          </a:p>
        </p:txBody>
      </p:sp>
      <p:sp>
        <p:nvSpPr>
          <p:cNvPr id="32" name="Shape 29"/>
          <p:cNvSpPr/>
          <p:nvPr/>
        </p:nvSpPr>
        <p:spPr>
          <a:xfrm>
            <a:off x="6409944" y="4261104"/>
            <a:ext cx="118872" cy="118872"/>
          </a:xfrm>
          <a:prstGeom prst="ellipse">
            <a:avLst/>
          </a:prstGeom>
          <a:solidFill>
            <a:srgbClr val="3DBE7A"/>
          </a:solidFill>
          <a:ln w="12700">
            <a:solidFill>
              <a:srgbClr val="3DBE7A"/>
            </a:solidFill>
            <a:prstDash val="solid"/>
          </a:ln>
        </p:spPr>
      </p:sp>
      <p:sp>
        <p:nvSpPr>
          <p:cNvPr id="33" name="Text 30"/>
          <p:cNvSpPr txBox="1"/>
          <p:nvPr/>
        </p:nvSpPr>
        <p:spPr>
          <a:xfrm>
            <a:off x="6638544" y="4133088"/>
            <a:ext cx="1984248" cy="502920"/>
          </a:xfrm>
          <a:prstGeom prst="rect">
            <a:avLst/>
          </a:prstGeom>
          <a:noFill/>
          <a:ln/>
        </p:spPr>
        <p:txBody>
          <a:bodyPr wrap="square" lIns="0" tIns="0" rIns="0" bIns="0" rtlCol="0" anchor="ctr"/>
          <a:lstStyle/>
          <a:p>
            <a:pPr indent="0" marL="0">
              <a:buNone/>
            </a:pPr>
            <a:r>
              <a:rPr lang="en-US" sz="1200" dirty="0">
                <a:solidFill>
                  <a:srgbClr val="F2F4F8"/>
                </a:solidFill>
                <a:latin typeface="Calibri" pitchFamily="34" charset="0"/>
                <a:ea typeface="Calibri" pitchFamily="34" charset="-122"/>
                <a:cs typeface="Calibri" pitchFamily="34" charset="-120"/>
              </a:rPr>
              <a:t>Topology Studio, the AI Agent</a:t>
            </a:r>
            <a:endParaRPr lang="en-US" sz="1200" dirty="0"/>
          </a:p>
        </p:txBody>
      </p:sp>
      <p:sp>
        <p:nvSpPr>
          <p:cNvPr id="34" name="Shape 31"/>
          <p:cNvSpPr/>
          <p:nvPr/>
        </p:nvSpPr>
        <p:spPr>
          <a:xfrm>
            <a:off x="8970264" y="1417320"/>
            <a:ext cx="2670048" cy="4069080"/>
          </a:xfrm>
          <a:prstGeom prst="roundRect">
            <a:avLst>
              <a:gd name="adj" fmla="val 2740"/>
            </a:avLst>
          </a:prstGeom>
          <a:solidFill>
            <a:srgbClr val="2B2245"/>
          </a:solidFill>
          <a:ln w="12700">
            <a:solidFill>
              <a:srgbClr val="9A78F5"/>
            </a:solidFill>
            <a:prstDash val="solid"/>
          </a:ln>
        </p:spPr>
      </p:sp>
      <p:sp>
        <p:nvSpPr>
          <p:cNvPr id="35" name="Text 32"/>
          <p:cNvSpPr txBox="1"/>
          <p:nvPr/>
        </p:nvSpPr>
        <p:spPr>
          <a:xfrm>
            <a:off x="9198864" y="1572768"/>
            <a:ext cx="2212848" cy="274320"/>
          </a:xfrm>
          <a:prstGeom prst="rect">
            <a:avLst/>
          </a:prstGeom>
          <a:noFill/>
          <a:ln/>
        </p:spPr>
        <p:txBody>
          <a:bodyPr wrap="square" lIns="0" tIns="0" rIns="0" bIns="0" rtlCol="0" anchor="t"/>
          <a:lstStyle/>
          <a:p>
            <a:pPr indent="0" marL="0">
              <a:buNone/>
            </a:pPr>
            <a:r>
              <a:rPr lang="en-US" sz="1100" b="1" spc="200" kern="0" dirty="0">
                <a:solidFill>
                  <a:srgbClr val="9A78F5"/>
                </a:solidFill>
                <a:latin typeface="Calibri" pitchFamily="34" charset="0"/>
                <a:ea typeface="Calibri" pitchFamily="34" charset="-122"/>
                <a:cs typeface="Calibri" pitchFamily="34" charset="-120"/>
              </a:rPr>
              <a:t>PART 4</a:t>
            </a:r>
            <a:endParaRPr lang="en-US" sz="1100" dirty="0"/>
          </a:p>
        </p:txBody>
      </p:sp>
      <p:sp>
        <p:nvSpPr>
          <p:cNvPr id="36" name="Text 33"/>
          <p:cNvSpPr txBox="1"/>
          <p:nvPr/>
        </p:nvSpPr>
        <p:spPr>
          <a:xfrm>
            <a:off x="9198864" y="1874520"/>
            <a:ext cx="2212848" cy="685800"/>
          </a:xfrm>
          <a:prstGeom prst="rect">
            <a:avLst/>
          </a:prstGeom>
          <a:noFill/>
          <a:ln/>
        </p:spPr>
        <p:txBody>
          <a:bodyPr wrap="square" lIns="0" tIns="0" rIns="0" bIns="0" rtlCol="0" anchor="t"/>
          <a:lstStyle/>
          <a:p>
            <a:pPr indent="0" marL="0">
              <a:buNone/>
            </a:pPr>
            <a:r>
              <a:rPr lang="en-US" sz="1800" b="1" dirty="0">
                <a:solidFill>
                  <a:srgbClr val="F2F4F8"/>
                </a:solidFill>
                <a:latin typeface="Calibri" pitchFamily="34" charset="0"/>
                <a:ea typeface="Calibri" pitchFamily="34" charset="-122"/>
                <a:cs typeface="Calibri" pitchFamily="34" charset="-120"/>
              </a:rPr>
              <a:t>Operate</a:t>
            </a:r>
            <a:endParaRPr lang="en-US" sz="1800" dirty="0"/>
          </a:p>
        </p:txBody>
      </p:sp>
      <p:sp>
        <p:nvSpPr>
          <p:cNvPr id="37" name="Shape 34"/>
          <p:cNvSpPr/>
          <p:nvPr/>
        </p:nvSpPr>
        <p:spPr>
          <a:xfrm>
            <a:off x="9217152" y="2798064"/>
            <a:ext cx="118872" cy="118872"/>
          </a:xfrm>
          <a:prstGeom prst="ellipse">
            <a:avLst/>
          </a:prstGeom>
          <a:solidFill>
            <a:srgbClr val="9A78F5"/>
          </a:solidFill>
          <a:ln w="12700">
            <a:solidFill>
              <a:srgbClr val="9A78F5"/>
            </a:solidFill>
            <a:prstDash val="solid"/>
          </a:ln>
        </p:spPr>
      </p:sp>
      <p:sp>
        <p:nvSpPr>
          <p:cNvPr id="38" name="Text 35"/>
          <p:cNvSpPr txBox="1"/>
          <p:nvPr/>
        </p:nvSpPr>
        <p:spPr>
          <a:xfrm>
            <a:off x="9445752" y="2670048"/>
            <a:ext cx="1984248" cy="502920"/>
          </a:xfrm>
          <a:prstGeom prst="rect">
            <a:avLst/>
          </a:prstGeom>
          <a:noFill/>
          <a:ln/>
        </p:spPr>
        <p:txBody>
          <a:bodyPr wrap="square" lIns="0" tIns="0" rIns="0" bIns="0" rtlCol="0" anchor="ctr"/>
          <a:lstStyle/>
          <a:p>
            <a:pPr indent="0" marL="0">
              <a:buNone/>
            </a:pPr>
            <a:r>
              <a:rPr lang="en-US" sz="1200" dirty="0">
                <a:solidFill>
                  <a:srgbClr val="F2F4F8"/>
                </a:solidFill>
                <a:latin typeface="Calibri" pitchFamily="34" charset="0"/>
                <a:ea typeface="Calibri" pitchFamily="34" charset="-122"/>
                <a:cs typeface="Calibri" pitchFamily="34" charset="-120"/>
              </a:rPr>
              <a:t>Policies and token silence</a:t>
            </a:r>
            <a:endParaRPr lang="en-US" sz="1200" dirty="0"/>
          </a:p>
        </p:txBody>
      </p:sp>
      <p:sp>
        <p:nvSpPr>
          <p:cNvPr id="39" name="Shape 36"/>
          <p:cNvSpPr/>
          <p:nvPr/>
        </p:nvSpPr>
        <p:spPr>
          <a:xfrm>
            <a:off x="9217152" y="3529584"/>
            <a:ext cx="118872" cy="118872"/>
          </a:xfrm>
          <a:prstGeom prst="ellipse">
            <a:avLst/>
          </a:prstGeom>
          <a:solidFill>
            <a:srgbClr val="9A78F5"/>
          </a:solidFill>
          <a:ln w="12700">
            <a:solidFill>
              <a:srgbClr val="9A78F5"/>
            </a:solidFill>
            <a:prstDash val="solid"/>
          </a:ln>
        </p:spPr>
      </p:sp>
      <p:sp>
        <p:nvSpPr>
          <p:cNvPr id="40" name="Text 37"/>
          <p:cNvSpPr txBox="1"/>
          <p:nvPr/>
        </p:nvSpPr>
        <p:spPr>
          <a:xfrm>
            <a:off x="9445752" y="3401568"/>
            <a:ext cx="1984248" cy="502920"/>
          </a:xfrm>
          <a:prstGeom prst="rect">
            <a:avLst/>
          </a:prstGeom>
          <a:noFill/>
          <a:ln/>
        </p:spPr>
        <p:txBody>
          <a:bodyPr wrap="square" lIns="0" tIns="0" rIns="0" bIns="0" rtlCol="0" anchor="ctr"/>
          <a:lstStyle/>
          <a:p>
            <a:pPr indent="0" marL="0">
              <a:buNone/>
            </a:pPr>
            <a:r>
              <a:rPr lang="en-US" sz="1200" dirty="0">
                <a:solidFill>
                  <a:srgbClr val="F2F4F8"/>
                </a:solidFill>
                <a:latin typeface="Calibri" pitchFamily="34" charset="0"/>
                <a:ea typeface="Calibri" pitchFamily="34" charset="-122"/>
                <a:cs typeface="Calibri" pitchFamily="34" charset="-120"/>
              </a:rPr>
              <a:t>Traffic models and tuning</a:t>
            </a:r>
            <a:endParaRPr lang="en-US" sz="1200" dirty="0"/>
          </a:p>
        </p:txBody>
      </p:sp>
      <p:sp>
        <p:nvSpPr>
          <p:cNvPr id="41" name="Shape 38"/>
          <p:cNvSpPr/>
          <p:nvPr/>
        </p:nvSpPr>
        <p:spPr>
          <a:xfrm>
            <a:off x="9217152" y="4261104"/>
            <a:ext cx="118872" cy="118872"/>
          </a:xfrm>
          <a:prstGeom prst="ellipse">
            <a:avLst/>
          </a:prstGeom>
          <a:solidFill>
            <a:srgbClr val="9A78F5"/>
          </a:solidFill>
          <a:ln w="12700">
            <a:solidFill>
              <a:srgbClr val="9A78F5"/>
            </a:solidFill>
            <a:prstDash val="solid"/>
          </a:ln>
        </p:spPr>
      </p:sp>
      <p:sp>
        <p:nvSpPr>
          <p:cNvPr id="42" name="Text 39"/>
          <p:cNvSpPr txBox="1"/>
          <p:nvPr/>
        </p:nvSpPr>
        <p:spPr>
          <a:xfrm>
            <a:off x="9445752" y="4133088"/>
            <a:ext cx="1984248" cy="502920"/>
          </a:xfrm>
          <a:prstGeom prst="rect">
            <a:avLst/>
          </a:prstGeom>
          <a:noFill/>
          <a:ln/>
        </p:spPr>
        <p:txBody>
          <a:bodyPr wrap="square" lIns="0" tIns="0" rIns="0" bIns="0" rtlCol="0" anchor="ctr"/>
          <a:lstStyle/>
          <a:p>
            <a:pPr indent="0" marL="0">
              <a:buNone/>
            </a:pPr>
            <a:r>
              <a:rPr lang="en-US" sz="1200" dirty="0">
                <a:solidFill>
                  <a:srgbClr val="F2F4F8"/>
                </a:solidFill>
                <a:latin typeface="Calibri" pitchFamily="34" charset="0"/>
                <a:ea typeface="Calibri" pitchFamily="34" charset="-122"/>
                <a:cs typeface="Calibri" pitchFamily="34" charset="-120"/>
              </a:rPr>
              <a:t>Collection health, splunkd API</a:t>
            </a:r>
            <a:endParaRPr lang="en-US" sz="1200" dirty="0"/>
          </a:p>
        </p:txBody>
      </p:sp>
      <p:sp>
        <p:nvSpPr>
          <p:cNvPr id="43" name="Text 40"/>
          <p:cNvSpPr txBox="1"/>
          <p:nvPr/>
        </p:nvSpPr>
        <p:spPr>
          <a:xfrm>
            <a:off x="548640" y="5715000"/>
            <a:ext cx="11064240" cy="365760"/>
          </a:xfrm>
          <a:prstGeom prst="rect">
            <a:avLst/>
          </a:prstGeom>
          <a:noFill/>
          <a:ln/>
        </p:spPr>
        <p:txBody>
          <a:bodyPr wrap="square" lIns="0" tIns="0" rIns="0" bIns="0" rtlCol="0" anchor="t"/>
          <a:lstStyle/>
          <a:p>
            <a:pPr indent="0" marL="0">
              <a:buNone/>
            </a:pPr>
            <a:r>
              <a:rPr lang="en-US" sz="1200" i="1" dirty="0">
                <a:solidFill>
                  <a:srgbClr val="9AA3B5"/>
                </a:solidFill>
                <a:latin typeface="Calibri" pitchFamily="34" charset="0"/>
                <a:ea typeface="Calibri" pitchFamily="34" charset="-122"/>
                <a:cs typeface="Calibri" pitchFamily="34" charset="-120"/>
              </a:rPr>
              <a:t>Every screen is the product as shipped, on two data centres of heavy forwarders.</a:t>
            </a:r>
            <a:endParaRPr lang="en-US" sz="1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822960" y="2011680"/>
            <a:ext cx="2743200" cy="1097280"/>
          </a:xfrm>
          <a:prstGeom prst="rect">
            <a:avLst/>
          </a:prstGeom>
          <a:noFill/>
          <a:ln/>
        </p:spPr>
        <p:txBody>
          <a:bodyPr wrap="square" lIns="0" tIns="0" rIns="0" bIns="0" rtlCol="0" anchor="t"/>
          <a:lstStyle/>
          <a:p>
            <a:pPr indent="0" marL="0">
              <a:buNone/>
            </a:pPr>
            <a:r>
              <a:rPr lang="en-US" sz="8000" b="1" dirty="0">
                <a:solidFill>
                  <a:srgbClr val="5B8DEF"/>
                </a:solidFill>
                <a:latin typeface="Calibri" pitchFamily="34" charset="0"/>
                <a:ea typeface="Calibri" pitchFamily="34" charset="-122"/>
                <a:cs typeface="Calibri" pitchFamily="34" charset="-120"/>
              </a:rPr>
              <a:t>01</a:t>
            </a:r>
            <a:endParaRPr lang="en-US" sz="8000" dirty="0"/>
          </a:p>
        </p:txBody>
      </p:sp>
      <p:sp>
        <p:nvSpPr>
          <p:cNvPr id="3" name="Text 1"/>
          <p:cNvSpPr txBox="1"/>
          <p:nvPr/>
        </p:nvSpPr>
        <p:spPr>
          <a:xfrm>
            <a:off x="822960" y="3246120"/>
            <a:ext cx="10058400" cy="274320"/>
          </a:xfrm>
          <a:prstGeom prst="rect">
            <a:avLst/>
          </a:prstGeom>
          <a:noFill/>
          <a:ln/>
        </p:spPr>
        <p:txBody>
          <a:bodyPr wrap="square" lIns="0" tIns="0" rIns="0" bIns="0" rtlCol="0" anchor="t"/>
          <a:lstStyle/>
          <a:p>
            <a:pPr indent="0" marL="0">
              <a:buNone/>
            </a:pPr>
            <a:r>
              <a:rPr lang="en-US" sz="1200" b="1" spc="300" kern="0" dirty="0">
                <a:solidFill>
                  <a:srgbClr val="8B6CF6"/>
                </a:solidFill>
                <a:latin typeface="Calibri" pitchFamily="34" charset="0"/>
                <a:ea typeface="Calibri" pitchFamily="34" charset="-122"/>
                <a:cs typeface="Calibri" pitchFamily="34" charset="-120"/>
              </a:rPr>
              <a:t>PART 1  ·  SETUP</a:t>
            </a:r>
            <a:endParaRPr lang="en-US" sz="1200" dirty="0"/>
          </a:p>
        </p:txBody>
      </p:sp>
      <p:sp>
        <p:nvSpPr>
          <p:cNvPr id="4" name="Text 2"/>
          <p:cNvSpPr txBox="1"/>
          <p:nvPr/>
        </p:nvSpPr>
        <p:spPr>
          <a:xfrm>
            <a:off x="822960" y="3566160"/>
            <a:ext cx="10515600" cy="822960"/>
          </a:xfrm>
          <a:prstGeom prst="rect">
            <a:avLst/>
          </a:prstGeom>
          <a:noFill/>
          <a:ln/>
        </p:spPr>
        <p:txBody>
          <a:bodyPr wrap="square" lIns="0" tIns="0" rIns="0" bIns="0" rtlCol="0" anchor="ctr"/>
          <a:lstStyle/>
          <a:p>
            <a:pPr indent="0" marL="0">
              <a:buNone/>
            </a:pPr>
            <a:r>
              <a:rPr lang="en-US" sz="3600" b="1" dirty="0">
                <a:solidFill>
                  <a:srgbClr val="F2F4F8"/>
                </a:solidFill>
                <a:latin typeface="Calibri" pitchFamily="34" charset="0"/>
                <a:ea typeface="Calibri" pitchFamily="34" charset="-122"/>
                <a:cs typeface="Calibri" pitchFamily="34" charset="-120"/>
              </a:rPr>
              <a:t>One source, two pools, one tenant</a:t>
            </a:r>
            <a:endParaRPr lang="en-US" sz="3600" dirty="0"/>
          </a:p>
        </p:txBody>
      </p:sp>
      <p:sp>
        <p:nvSpPr>
          <p:cNvPr id="5" name="Text 3"/>
          <p:cNvSpPr txBox="1"/>
          <p:nvPr/>
        </p:nvSpPr>
        <p:spPr>
          <a:xfrm>
            <a:off x="822960" y="4434840"/>
            <a:ext cx="9601200" cy="914400"/>
          </a:xfrm>
          <a:prstGeom prst="rect">
            <a:avLst/>
          </a:prstGeom>
          <a:noFill/>
          <a:ln/>
        </p:spPr>
        <p:txBody>
          <a:bodyPr wrap="square" lIns="0" tIns="0" rIns="0" bIns="0" rtlCol="0" anchor="t"/>
          <a:lstStyle/>
          <a:p>
            <a:pPr indent="0" marL="0">
              <a:buNone/>
            </a:pPr>
            <a:r>
              <a:rPr lang="en-US" sz="1600" dirty="0">
                <a:solidFill>
                  <a:srgbClr val="9AA3B5"/>
                </a:solidFill>
                <a:latin typeface="Calibri" pitchFamily="34" charset="0"/>
                <a:ea typeface="Calibri" pitchFamily="34" charset="-122"/>
                <a:cs typeface="Calibri" pitchFamily="34" charset="-120"/>
              </a:rPr>
              <a:t>The Splunk HEC card, the source and its endpoints discovered from their heartbeats, the pools of each data centre, and the workspace.</a:t>
            </a:r>
            <a:endParaRPr lang="en-US" sz="1600" dirty="0"/>
          </a:p>
        </p:txBody>
      </p:sp>
      <p:sp>
        <p:nvSpPr>
          <p:cNvPr id="6" name="Text 4"/>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Splunk HEC</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PART 1  ·  SETUP</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A dedicated tenant — pick Splunk HEC</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Splunk HEC</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371600"/>
            <a:ext cx="5990491" cy="4663440"/>
          </a:xfrm>
          <a:prstGeom prst="roundRect">
            <a:avLst>
              <a:gd name="adj" fmla="val 980"/>
            </a:avLst>
          </a:prstGeom>
          <a:solidFill>
            <a:srgbClr val="1F242F"/>
          </a:solidFill>
          <a:ln w="9525">
            <a:solidFill>
              <a:srgbClr val="2A3140"/>
            </a:solidFill>
            <a:prstDash val="solid"/>
          </a:ln>
        </p:spPr>
      </p:sp>
      <p:pic>
        <p:nvPicPr>
          <p:cNvPr id="8" name="Image 0" descr="/Users/guilhem/DocsOffsync/trackme-limited/hec-docs-work/kit/hecdeck/img/hec-create-chooser.jpg">    </p:cNvPr>
          <p:cNvPicPr>
            <a:picLocks noChangeAspect="1"/>
          </p:cNvPicPr>
          <p:nvPr/>
        </p:nvPicPr>
        <p:blipFill>
          <a:blip r:embed="rId1"/>
          <a:stretch>
            <a:fillRect/>
          </a:stretch>
        </p:blipFill>
        <p:spPr>
          <a:xfrm>
            <a:off x="612648" y="1435608"/>
            <a:ext cx="5862475" cy="4535424"/>
          </a:xfrm>
          <a:prstGeom prst="rect">
            <a:avLst/>
          </a:prstGeom>
        </p:spPr>
      </p:pic>
      <p:sp>
        <p:nvSpPr>
          <p:cNvPr id="9" name="Shape 5"/>
          <p:cNvSpPr/>
          <p:nvPr/>
        </p:nvSpPr>
        <p:spPr>
          <a:xfrm>
            <a:off x="7269480" y="1426464"/>
            <a:ext cx="274320" cy="274320"/>
          </a:xfrm>
          <a:prstGeom prst="ellipse">
            <a:avLst/>
          </a:prstGeom>
          <a:solidFill>
            <a:srgbClr val="5B8DEF"/>
          </a:solidFill>
          <a:ln w="12700">
            <a:solidFill>
              <a:srgbClr val="FFFFFF"/>
            </a:solidFill>
            <a:prstDash val="solid"/>
          </a:ln>
        </p:spPr>
      </p:sp>
      <p:sp>
        <p:nvSpPr>
          <p:cNvPr id="10" name="Text 6"/>
          <p:cNvSpPr txBox="1"/>
          <p:nvPr/>
        </p:nvSpPr>
        <p:spPr>
          <a:xfrm>
            <a:off x="7269480" y="14264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1" name="Text 7"/>
          <p:cNvSpPr txBox="1"/>
          <p:nvPr/>
        </p:nvSpPr>
        <p:spPr>
          <a:xfrm>
            <a:off x="7653528" y="1417320"/>
            <a:ext cx="398678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The Splunk HEC card</a:t>
            </a:r>
            <a:endParaRPr lang="en-US" sz="1250" dirty="0"/>
          </a:p>
        </p:txBody>
      </p:sp>
      <p:sp>
        <p:nvSpPr>
          <p:cNvPr id="12" name="Text 8"/>
          <p:cNvSpPr txBox="1"/>
          <p:nvPr/>
        </p:nvSpPr>
        <p:spPr>
          <a:xfrm>
            <a:off x="7653528" y="1709928"/>
            <a:ext cx="398678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Endpoints discovered automatically, grouped in pools; activity, refused requests, queues and tokens per endpoint.</a:t>
            </a:r>
            <a:endParaRPr lang="en-US" sz="1050" dirty="0"/>
          </a:p>
        </p:txBody>
      </p:sp>
      <p:sp>
        <p:nvSpPr>
          <p:cNvPr id="13" name="Shape 9"/>
          <p:cNvSpPr/>
          <p:nvPr/>
        </p:nvSpPr>
        <p:spPr>
          <a:xfrm>
            <a:off x="7269480" y="2295144"/>
            <a:ext cx="274320" cy="274320"/>
          </a:xfrm>
          <a:prstGeom prst="ellipse">
            <a:avLst/>
          </a:prstGeom>
          <a:solidFill>
            <a:srgbClr val="E0A040"/>
          </a:solidFill>
          <a:ln w="12700">
            <a:solidFill>
              <a:srgbClr val="FFFFFF"/>
            </a:solidFill>
            <a:prstDash val="solid"/>
          </a:ln>
        </p:spPr>
      </p:sp>
      <p:sp>
        <p:nvSpPr>
          <p:cNvPr id="14" name="Text 10"/>
          <p:cNvSpPr txBox="1"/>
          <p:nvPr/>
        </p:nvSpPr>
        <p:spPr>
          <a:xfrm>
            <a:off x="7269480" y="229514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5" name="Text 11"/>
          <p:cNvSpPr txBox="1"/>
          <p:nvPr/>
        </p:nvSpPr>
        <p:spPr>
          <a:xfrm>
            <a:off x="7653528" y="2286000"/>
            <a:ext cx="398678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From Splunk's own logging</a:t>
            </a:r>
            <a:endParaRPr lang="en-US" sz="1250" dirty="0"/>
          </a:p>
        </p:txBody>
      </p:sp>
      <p:sp>
        <p:nvSpPr>
          <p:cNvPr id="16" name="Text 12"/>
          <p:cNvSpPr txBox="1"/>
          <p:nvPr/>
        </p:nvSpPr>
        <p:spPr>
          <a:xfrm>
            <a:off x="7653528" y="2578608"/>
            <a:ext cx="3986784"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No extra ingestion and nothing installed on the endpoints.</a:t>
            </a:r>
            <a:endParaRPr lang="en-US" sz="1050" dirty="0"/>
          </a:p>
        </p:txBody>
      </p:sp>
      <p:sp>
        <p:nvSpPr>
          <p:cNvPr id="17" name="Shape 13"/>
          <p:cNvSpPr/>
          <p:nvPr/>
        </p:nvSpPr>
        <p:spPr>
          <a:xfrm>
            <a:off x="7269480" y="2980944"/>
            <a:ext cx="274320" cy="274320"/>
          </a:xfrm>
          <a:prstGeom prst="ellipse">
            <a:avLst/>
          </a:prstGeom>
          <a:solidFill>
            <a:srgbClr val="3DBE7A"/>
          </a:solidFill>
          <a:ln w="12700">
            <a:solidFill>
              <a:srgbClr val="FFFFFF"/>
            </a:solidFill>
            <a:prstDash val="solid"/>
          </a:ln>
        </p:spPr>
      </p:sp>
      <p:sp>
        <p:nvSpPr>
          <p:cNvPr id="18" name="Text 14"/>
          <p:cNvSpPr txBox="1"/>
          <p:nvPr/>
        </p:nvSpPr>
        <p:spPr>
          <a:xfrm>
            <a:off x="7269480" y="298094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19" name="Text 15"/>
          <p:cNvSpPr txBox="1"/>
          <p:nvPr/>
        </p:nvSpPr>
        <p:spPr>
          <a:xfrm>
            <a:off x="7653528" y="2971800"/>
            <a:ext cx="398678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Four steps</a:t>
            </a:r>
            <a:endParaRPr lang="en-US" sz="1250" dirty="0"/>
          </a:p>
        </p:txBody>
      </p:sp>
      <p:sp>
        <p:nvSpPr>
          <p:cNvPr id="20" name="Text 16"/>
          <p:cNvSpPr txBox="1"/>
          <p:nvPr/>
        </p:nvSpPr>
        <p:spPr>
          <a:xfrm>
            <a:off x="7653528" y="3264408"/>
            <a:ext cx="3986784"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Basics, Source &amp; endpoints, Indexes &amp; RBAC, Review.</a:t>
            </a:r>
            <a:endParaRPr lang="en-US" sz="1050" dirty="0"/>
          </a:p>
        </p:txBody>
      </p:sp>
      <p:sp>
        <p:nvSpPr>
          <p:cNvPr id="21" name="Shape 17"/>
          <p:cNvSpPr/>
          <p:nvPr/>
        </p:nvSpPr>
        <p:spPr>
          <a:xfrm>
            <a:off x="7269480" y="4663440"/>
            <a:ext cx="4370832" cy="1600200"/>
          </a:xfrm>
          <a:prstGeom prst="roundRect">
            <a:avLst>
              <a:gd name="adj" fmla="val 4571"/>
            </a:avLst>
          </a:prstGeom>
          <a:solidFill>
            <a:srgbClr val="1F242F"/>
          </a:solidFill>
          <a:ln w="9525">
            <a:solidFill>
              <a:srgbClr val="2A3140"/>
            </a:solidFill>
            <a:prstDash val="solid"/>
          </a:ln>
        </p:spPr>
      </p:sp>
      <p:sp>
        <p:nvSpPr>
          <p:cNvPr id="22" name="Text 18"/>
          <p:cNvSpPr txBox="1"/>
          <p:nvPr/>
        </p:nvSpPr>
        <p:spPr>
          <a:xfrm>
            <a:off x="7452360" y="4800600"/>
            <a:ext cx="4005072" cy="274320"/>
          </a:xfrm>
          <a:prstGeom prst="rect">
            <a:avLst/>
          </a:prstGeom>
          <a:noFill/>
          <a:ln/>
        </p:spPr>
        <p:txBody>
          <a:bodyPr wrap="square" lIns="0" tIns="0" rIns="0" bIns="0" rtlCol="0" anchor="t"/>
          <a:lstStyle/>
          <a:p>
            <a:pPr indent="0" marL="0">
              <a:buNone/>
            </a:pPr>
            <a:r>
              <a:rPr lang="en-US" sz="1150" b="1" spc="100" kern="0" dirty="0">
                <a:solidFill>
                  <a:srgbClr val="8B6CF6"/>
                </a:solidFill>
                <a:latin typeface="Calibri" pitchFamily="34" charset="0"/>
                <a:ea typeface="Calibri" pitchFamily="34" charset="-122"/>
                <a:cs typeface="Calibri" pitchFamily="34" charset="-120"/>
              </a:rPr>
              <a:t>Licence</a:t>
            </a:r>
            <a:endParaRPr lang="en-US" sz="1150" dirty="0"/>
          </a:p>
        </p:txBody>
      </p:sp>
      <p:sp>
        <p:nvSpPr>
          <p:cNvPr id="23" name="Text 19"/>
          <p:cNvSpPr txBox="1"/>
          <p:nvPr/>
        </p:nvSpPr>
        <p:spPr>
          <a:xfrm>
            <a:off x="7452360" y="5120640"/>
            <a:ext cx="4005072" cy="1033272"/>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A valid Enterprise, Unlimited, Unlimited trial or Developer licence. Not available on the Foundation edition or the Foundation trial.</a:t>
            </a:r>
            <a:endParaRPr lang="en-US" sz="1050" dirty="0"/>
          </a:p>
        </p:txBody>
      </p:sp>
      <p:sp>
        <p:nvSpPr>
          <p:cNvPr id="24" name="Text 20"/>
          <p:cNvSpPr txBox="1"/>
          <p:nvPr/>
        </p:nvSpPr>
        <p:spPr>
          <a:xfrm>
            <a:off x="548640" y="6272784"/>
            <a:ext cx="6400800" cy="365760"/>
          </a:xfrm>
          <a:prstGeom prst="rect">
            <a:avLst/>
          </a:prstGeom>
          <a:noFill/>
          <a:ln/>
        </p:spPr>
        <p:txBody>
          <a:bodyPr wrap="square" lIns="0" tIns="0" rIns="0" bIns="0" rtlCol="0" anchor="t"/>
          <a:lstStyle/>
          <a:p>
            <a:pPr indent="0" marL="0">
              <a:buNone/>
            </a:pPr>
            <a:r>
              <a:rPr lang="en-US" sz="1000" i="1" dirty="0">
                <a:solidFill>
                  <a:srgbClr val="9AA3B5"/>
                </a:solidFill>
                <a:latin typeface="Calibri" pitchFamily="34" charset="0"/>
                <a:ea typeface="Calibri" pitchFamily="34" charset="-122"/>
                <a:cs typeface="Calibri" pitchFamily="34" charset="-120"/>
              </a:rPr>
              <a:t>Virtual Tenants → Actions → Create a tracking tenant.</a:t>
            </a:r>
            <a:endParaRPr lang="en-US" sz="1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PART 1  ·  SETUP</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The first screen explains the tenant — with a diagram on demand</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Splunk HEC</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371600"/>
            <a:ext cx="7697159" cy="3200400"/>
          </a:xfrm>
          <a:prstGeom prst="roundRect">
            <a:avLst>
              <a:gd name="adj" fmla="val 1429"/>
            </a:avLst>
          </a:prstGeom>
          <a:solidFill>
            <a:srgbClr val="1F242F"/>
          </a:solidFill>
          <a:ln w="9525">
            <a:solidFill>
              <a:srgbClr val="2A3140"/>
            </a:solidFill>
            <a:prstDash val="solid"/>
          </a:ln>
        </p:spPr>
      </p:sp>
      <p:pic>
        <p:nvPicPr>
          <p:cNvPr id="8" name="Image 0" descr="/Users/guilhem/DocsOffsync/trackme-limited/hec-docs-work/kit/hecdeck/img/hec-wizard-how-it-works.jpg">    </p:cNvPr>
          <p:cNvPicPr>
            <a:picLocks noChangeAspect="1"/>
          </p:cNvPicPr>
          <p:nvPr/>
        </p:nvPicPr>
        <p:blipFill>
          <a:blip r:embed="rId1"/>
          <a:stretch>
            <a:fillRect/>
          </a:stretch>
        </p:blipFill>
        <p:spPr>
          <a:xfrm>
            <a:off x="612648" y="1435608"/>
            <a:ext cx="7569143" cy="3072384"/>
          </a:xfrm>
          <a:prstGeom prst="rect">
            <a:avLst/>
          </a:prstGeom>
        </p:spPr>
      </p:pic>
      <p:sp>
        <p:nvSpPr>
          <p:cNvPr id="9" name="Shape 5"/>
          <p:cNvSpPr/>
          <p:nvPr/>
        </p:nvSpPr>
        <p:spPr>
          <a:xfrm>
            <a:off x="548640" y="4764024"/>
            <a:ext cx="274320" cy="274320"/>
          </a:xfrm>
          <a:prstGeom prst="ellipse">
            <a:avLst/>
          </a:prstGeom>
          <a:solidFill>
            <a:srgbClr val="5B8DEF"/>
          </a:solidFill>
          <a:ln w="12700">
            <a:solidFill>
              <a:srgbClr val="FFFFFF"/>
            </a:solidFill>
            <a:prstDash val="solid"/>
          </a:ln>
        </p:spPr>
      </p:sp>
      <p:sp>
        <p:nvSpPr>
          <p:cNvPr id="10" name="Text 6"/>
          <p:cNvSpPr txBox="1"/>
          <p:nvPr/>
        </p:nvSpPr>
        <p:spPr>
          <a:xfrm>
            <a:off x="548640" y="476402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1" name="Text 7"/>
          <p:cNvSpPr txBox="1"/>
          <p:nvPr/>
        </p:nvSpPr>
        <p:spPr>
          <a:xfrm>
            <a:off x="932688" y="4754880"/>
            <a:ext cx="3160776"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Source</a:t>
            </a:r>
            <a:endParaRPr lang="en-US" sz="1250" dirty="0"/>
          </a:p>
        </p:txBody>
      </p:sp>
      <p:sp>
        <p:nvSpPr>
          <p:cNvPr id="12" name="Text 8"/>
          <p:cNvSpPr txBox="1"/>
          <p:nvPr/>
        </p:nvSpPr>
        <p:spPr>
          <a:xfrm>
            <a:off x="932688" y="5047488"/>
            <a:ext cx="3160776"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The HEC metrics and the HTTP input messages Splunk already writes.</a:t>
            </a:r>
            <a:endParaRPr lang="en-US" sz="1050" dirty="0"/>
          </a:p>
        </p:txBody>
      </p:sp>
      <p:sp>
        <p:nvSpPr>
          <p:cNvPr id="13" name="Shape 9"/>
          <p:cNvSpPr/>
          <p:nvPr/>
        </p:nvSpPr>
        <p:spPr>
          <a:xfrm>
            <a:off x="548640" y="5541264"/>
            <a:ext cx="274320" cy="274320"/>
          </a:xfrm>
          <a:prstGeom prst="ellipse">
            <a:avLst/>
          </a:prstGeom>
          <a:solidFill>
            <a:srgbClr val="E0A040"/>
          </a:solidFill>
          <a:ln w="12700">
            <a:solidFill>
              <a:srgbClr val="FFFFFF"/>
            </a:solidFill>
            <a:prstDash val="solid"/>
          </a:ln>
        </p:spPr>
      </p:sp>
      <p:sp>
        <p:nvSpPr>
          <p:cNvPr id="14" name="Text 10"/>
          <p:cNvSpPr txBox="1"/>
          <p:nvPr/>
        </p:nvSpPr>
        <p:spPr>
          <a:xfrm>
            <a:off x="548640" y="55412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5" name="Text 11"/>
          <p:cNvSpPr txBox="1"/>
          <p:nvPr/>
        </p:nvSpPr>
        <p:spPr>
          <a:xfrm>
            <a:off x="932688" y="5532120"/>
            <a:ext cx="3160776"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Discover</a:t>
            </a:r>
            <a:endParaRPr lang="en-US" sz="1250" dirty="0"/>
          </a:p>
        </p:txBody>
      </p:sp>
      <p:sp>
        <p:nvSpPr>
          <p:cNvPr id="16" name="Text 12"/>
          <p:cNvSpPr txBox="1"/>
          <p:nvPr/>
        </p:nvSpPr>
        <p:spPr>
          <a:xfrm>
            <a:off x="932688" y="5824728"/>
            <a:ext cx="3160776"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Heartbeats find the endpoints; pools by host pattern; a directory about hourly.</a:t>
            </a:r>
            <a:endParaRPr lang="en-US" sz="1050" dirty="0"/>
          </a:p>
        </p:txBody>
      </p:sp>
      <p:sp>
        <p:nvSpPr>
          <p:cNvPr id="17" name="Shape 13"/>
          <p:cNvSpPr/>
          <p:nvPr/>
        </p:nvSpPr>
        <p:spPr>
          <a:xfrm>
            <a:off x="4322064" y="4764024"/>
            <a:ext cx="274320" cy="274320"/>
          </a:xfrm>
          <a:prstGeom prst="ellipse">
            <a:avLst/>
          </a:prstGeom>
          <a:solidFill>
            <a:srgbClr val="3DBE7A"/>
          </a:solidFill>
          <a:ln w="12700">
            <a:solidFill>
              <a:srgbClr val="FFFFFF"/>
            </a:solidFill>
            <a:prstDash val="solid"/>
          </a:ln>
        </p:spPr>
      </p:sp>
      <p:sp>
        <p:nvSpPr>
          <p:cNvPr id="18" name="Text 14"/>
          <p:cNvSpPr txBox="1"/>
          <p:nvPr/>
        </p:nvSpPr>
        <p:spPr>
          <a:xfrm>
            <a:off x="4322064" y="476402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19" name="Text 15"/>
          <p:cNvSpPr txBox="1"/>
          <p:nvPr/>
        </p:nvSpPr>
        <p:spPr>
          <a:xfrm>
            <a:off x="4706112" y="4754880"/>
            <a:ext cx="3160776"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Measure</a:t>
            </a:r>
            <a:endParaRPr lang="en-US" sz="1250" dirty="0"/>
          </a:p>
        </p:txBody>
      </p:sp>
      <p:sp>
        <p:nvSpPr>
          <p:cNvPr id="20" name="Text 16"/>
          <p:cNvSpPr txBox="1"/>
          <p:nvPr/>
        </p:nvSpPr>
        <p:spPr>
          <a:xfrm>
            <a:off x="4706112" y="5047488"/>
            <a:ext cx="3160776"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Every 5 minutes: throughput, refusals, queues, output, load.</a:t>
            </a:r>
            <a:endParaRPr lang="en-US" sz="1050" dirty="0"/>
          </a:p>
        </p:txBody>
      </p:sp>
      <p:sp>
        <p:nvSpPr>
          <p:cNvPr id="21" name="Shape 17"/>
          <p:cNvSpPr/>
          <p:nvPr/>
        </p:nvSpPr>
        <p:spPr>
          <a:xfrm>
            <a:off x="4322064" y="5541264"/>
            <a:ext cx="274320" cy="274320"/>
          </a:xfrm>
          <a:prstGeom prst="ellipse">
            <a:avLst/>
          </a:prstGeom>
          <a:solidFill>
            <a:srgbClr val="9A78F5"/>
          </a:solidFill>
          <a:ln w="12700">
            <a:solidFill>
              <a:srgbClr val="FFFFFF"/>
            </a:solidFill>
            <a:prstDash val="solid"/>
          </a:ln>
        </p:spPr>
      </p:sp>
      <p:sp>
        <p:nvSpPr>
          <p:cNvPr id="22" name="Text 18"/>
          <p:cNvSpPr txBox="1"/>
          <p:nvPr/>
        </p:nvSpPr>
        <p:spPr>
          <a:xfrm>
            <a:off x="4322064" y="55412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23" name="Text 19"/>
          <p:cNvSpPr txBox="1"/>
          <p:nvPr/>
        </p:nvSpPr>
        <p:spPr>
          <a:xfrm>
            <a:off x="4706112" y="5532120"/>
            <a:ext cx="3160776"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Decide and act</a:t>
            </a:r>
            <a:endParaRPr lang="en-US" sz="1250" dirty="0"/>
          </a:p>
        </p:txBody>
      </p:sp>
      <p:sp>
        <p:nvSpPr>
          <p:cNvPr id="24" name="Text 20"/>
          <p:cNvSpPr txBox="1"/>
          <p:nvPr/>
        </p:nvSpPr>
        <p:spPr>
          <a:xfrm>
            <a:off x="4706112" y="5824728"/>
            <a:ext cx="3160776"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Policies on endpoints, pools and tokens; findings, emails, webhooks, the AI Agent.</a:t>
            </a:r>
            <a:endParaRPr lang="en-US" sz="1050" dirty="0"/>
          </a:p>
        </p:txBody>
      </p:sp>
      <p:sp>
        <p:nvSpPr>
          <p:cNvPr id="25" name="Shape 21"/>
          <p:cNvSpPr/>
          <p:nvPr/>
        </p:nvSpPr>
        <p:spPr>
          <a:xfrm>
            <a:off x="8095488" y="4764024"/>
            <a:ext cx="274320" cy="274320"/>
          </a:xfrm>
          <a:prstGeom prst="ellipse">
            <a:avLst/>
          </a:prstGeom>
          <a:solidFill>
            <a:srgbClr val="E05555"/>
          </a:solidFill>
          <a:ln w="12700">
            <a:solidFill>
              <a:srgbClr val="FFFFFF"/>
            </a:solidFill>
            <a:prstDash val="solid"/>
          </a:ln>
        </p:spPr>
      </p:sp>
      <p:sp>
        <p:nvSpPr>
          <p:cNvPr id="26" name="Text 22"/>
          <p:cNvSpPr txBox="1"/>
          <p:nvPr/>
        </p:nvSpPr>
        <p:spPr>
          <a:xfrm>
            <a:off x="8095488" y="476402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5</a:t>
            </a:r>
            <a:endParaRPr lang="en-US" sz="1000" dirty="0"/>
          </a:p>
        </p:txBody>
      </p:sp>
      <p:sp>
        <p:nvSpPr>
          <p:cNvPr id="27" name="Text 23"/>
          <p:cNvSpPr txBox="1"/>
          <p:nvPr/>
        </p:nvSpPr>
        <p:spPr>
          <a:xfrm>
            <a:off x="8479536" y="4754880"/>
            <a:ext cx="3160776"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Cost</a:t>
            </a:r>
            <a:endParaRPr lang="en-US" sz="1250" dirty="0"/>
          </a:p>
        </p:txBody>
      </p:sp>
      <p:sp>
        <p:nvSpPr>
          <p:cNvPr id="28" name="Text 24"/>
          <p:cNvSpPr txBox="1"/>
          <p:nvPr/>
        </p:nvSpPr>
        <p:spPr>
          <a:xfrm>
            <a:off x="8479536" y="5047488"/>
            <a:ext cx="3160776"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A few bounded searches per window, whatever the number of endpoints.</a:t>
            </a:r>
            <a:endParaRPr lang="en-US" sz="10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PART 1  ·  SETUP</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Source &amp; endpoints — found from their HEC heartbeats</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Splunk HEC</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371600"/>
            <a:ext cx="6765017" cy="4846320"/>
          </a:xfrm>
          <a:prstGeom prst="roundRect">
            <a:avLst>
              <a:gd name="adj" fmla="val 943"/>
            </a:avLst>
          </a:prstGeom>
          <a:solidFill>
            <a:srgbClr val="1F242F"/>
          </a:solidFill>
          <a:ln w="9525">
            <a:solidFill>
              <a:srgbClr val="2A3140"/>
            </a:solidFill>
            <a:prstDash val="solid"/>
          </a:ln>
        </p:spPr>
      </p:sp>
      <p:pic>
        <p:nvPicPr>
          <p:cNvPr id="8" name="Image 0" descr="/Users/guilhem/DocsOffsync/trackme-limited/hec-docs-work/kit/hecdeck/img/hec-wizard-source.jpg">    </p:cNvPr>
          <p:cNvPicPr>
            <a:picLocks noChangeAspect="1"/>
          </p:cNvPicPr>
          <p:nvPr/>
        </p:nvPicPr>
        <p:blipFill>
          <a:blip r:embed="rId1"/>
          <a:stretch>
            <a:fillRect/>
          </a:stretch>
        </p:blipFill>
        <p:spPr>
          <a:xfrm>
            <a:off x="612648" y="1435608"/>
            <a:ext cx="6637001" cy="4718304"/>
          </a:xfrm>
          <a:prstGeom prst="rect">
            <a:avLst/>
          </a:prstGeom>
        </p:spPr>
      </p:pic>
      <p:sp>
        <p:nvSpPr>
          <p:cNvPr id="9" name="Shape 5"/>
          <p:cNvSpPr/>
          <p:nvPr/>
        </p:nvSpPr>
        <p:spPr>
          <a:xfrm>
            <a:off x="7635240" y="1426464"/>
            <a:ext cx="274320" cy="274320"/>
          </a:xfrm>
          <a:prstGeom prst="ellipse">
            <a:avLst/>
          </a:prstGeom>
          <a:solidFill>
            <a:srgbClr val="5B8DEF"/>
          </a:solidFill>
          <a:ln w="12700">
            <a:solidFill>
              <a:srgbClr val="FFFFFF"/>
            </a:solidFill>
            <a:prstDash val="solid"/>
          </a:ln>
        </p:spPr>
      </p:sp>
      <p:sp>
        <p:nvSpPr>
          <p:cNvPr id="10" name="Text 6"/>
          <p:cNvSpPr txBox="1"/>
          <p:nvPr/>
        </p:nvSpPr>
        <p:spPr>
          <a:xfrm>
            <a:off x="7635240" y="14264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1" name="Text 7"/>
          <p:cNvSpPr txBox="1"/>
          <p:nvPr/>
        </p:nvSpPr>
        <p:spPr>
          <a:xfrm>
            <a:off x="8019288" y="1417320"/>
            <a:ext cx="36210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Source</a:t>
            </a:r>
            <a:endParaRPr lang="en-US" sz="1250" dirty="0"/>
          </a:p>
        </p:txBody>
      </p:sp>
      <p:sp>
        <p:nvSpPr>
          <p:cNvPr id="12" name="Text 8"/>
          <p:cNvSpPr txBox="1"/>
          <p:nvPr/>
        </p:nvSpPr>
        <p:spPr>
          <a:xfrm>
            <a:off x="8019288" y="1709928"/>
            <a:ext cx="362102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local, this search tier, or a TrackMe remote account to another deployment.</a:t>
            </a:r>
            <a:endParaRPr lang="en-US" sz="1050" dirty="0"/>
          </a:p>
        </p:txBody>
      </p:sp>
      <p:sp>
        <p:nvSpPr>
          <p:cNvPr id="13" name="Shape 9"/>
          <p:cNvSpPr/>
          <p:nvPr/>
        </p:nvSpPr>
        <p:spPr>
          <a:xfrm>
            <a:off x="7635240" y="2295144"/>
            <a:ext cx="274320" cy="274320"/>
          </a:xfrm>
          <a:prstGeom prst="ellipse">
            <a:avLst/>
          </a:prstGeom>
          <a:solidFill>
            <a:srgbClr val="E0A040"/>
          </a:solidFill>
          <a:ln w="12700">
            <a:solidFill>
              <a:srgbClr val="FFFFFF"/>
            </a:solidFill>
            <a:prstDash val="solid"/>
          </a:ln>
        </p:spPr>
      </p:sp>
      <p:sp>
        <p:nvSpPr>
          <p:cNvPr id="14" name="Text 10"/>
          <p:cNvSpPr txBox="1"/>
          <p:nvPr/>
        </p:nvSpPr>
        <p:spPr>
          <a:xfrm>
            <a:off x="7635240" y="229514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5" name="Text 11"/>
          <p:cNvSpPr txBox="1"/>
          <p:nvPr/>
        </p:nvSpPr>
        <p:spPr>
          <a:xfrm>
            <a:off x="8019288" y="2286000"/>
            <a:ext cx="36210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Indexes</a:t>
            </a:r>
            <a:endParaRPr lang="en-US" sz="1250" dirty="0"/>
          </a:p>
        </p:txBody>
      </p:sp>
      <p:sp>
        <p:nvSpPr>
          <p:cNvPr id="16" name="Text 12"/>
          <p:cNvSpPr txBox="1"/>
          <p:nvPr/>
        </p:nvSpPr>
        <p:spPr>
          <a:xfrm>
            <a:off x="8019288" y="2578608"/>
            <a:ext cx="362102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_internal and _introspection by default; locked once the tenant exists.</a:t>
            </a:r>
            <a:endParaRPr lang="en-US" sz="1050" dirty="0"/>
          </a:p>
        </p:txBody>
      </p:sp>
      <p:sp>
        <p:nvSpPr>
          <p:cNvPr id="17" name="Shape 13"/>
          <p:cNvSpPr/>
          <p:nvPr/>
        </p:nvSpPr>
        <p:spPr>
          <a:xfrm>
            <a:off x="7635240" y="3163824"/>
            <a:ext cx="274320" cy="274320"/>
          </a:xfrm>
          <a:prstGeom prst="ellipse">
            <a:avLst/>
          </a:prstGeom>
          <a:solidFill>
            <a:srgbClr val="3DBE7A"/>
          </a:solidFill>
          <a:ln w="12700">
            <a:solidFill>
              <a:srgbClr val="FFFFFF"/>
            </a:solidFill>
            <a:prstDash val="solid"/>
          </a:ln>
        </p:spPr>
      </p:sp>
      <p:sp>
        <p:nvSpPr>
          <p:cNvPr id="18" name="Text 14"/>
          <p:cNvSpPr txBox="1"/>
          <p:nvPr/>
        </p:nvSpPr>
        <p:spPr>
          <a:xfrm>
            <a:off x="7635240" y="316382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19" name="Text 15"/>
          <p:cNvSpPr txBox="1"/>
          <p:nvPr/>
        </p:nvSpPr>
        <p:spPr>
          <a:xfrm>
            <a:off x="8019288" y="3154680"/>
            <a:ext cx="36210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Model learning history</a:t>
            </a:r>
            <a:endParaRPr lang="en-US" sz="1250" dirty="0"/>
          </a:p>
        </p:txBody>
      </p:sp>
      <p:sp>
        <p:nvSpPr>
          <p:cNvPr id="20" name="Text 16"/>
          <p:cNvSpPr txBox="1"/>
          <p:nvPr/>
        </p:nvSpPr>
        <p:spPr>
          <a:xfrm>
            <a:off x="8019288" y="3447288"/>
            <a:ext cx="362102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14 days by default: the traffic models learn the telemetry _introspection already keeps.</a:t>
            </a:r>
            <a:endParaRPr lang="en-US" sz="1050" dirty="0"/>
          </a:p>
        </p:txBody>
      </p:sp>
      <p:sp>
        <p:nvSpPr>
          <p:cNvPr id="21" name="Shape 17"/>
          <p:cNvSpPr/>
          <p:nvPr/>
        </p:nvSpPr>
        <p:spPr>
          <a:xfrm>
            <a:off x="7635240" y="4032504"/>
            <a:ext cx="274320" cy="274320"/>
          </a:xfrm>
          <a:prstGeom prst="ellipse">
            <a:avLst/>
          </a:prstGeom>
          <a:solidFill>
            <a:srgbClr val="9A78F5"/>
          </a:solidFill>
          <a:ln w="12700">
            <a:solidFill>
              <a:srgbClr val="FFFFFF"/>
            </a:solidFill>
            <a:prstDash val="solid"/>
          </a:ln>
        </p:spPr>
      </p:sp>
      <p:sp>
        <p:nvSpPr>
          <p:cNvPr id="22" name="Text 18"/>
          <p:cNvSpPr txBox="1"/>
          <p:nvPr/>
        </p:nvSpPr>
        <p:spPr>
          <a:xfrm>
            <a:off x="7635240" y="403250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23" name="Text 19"/>
          <p:cNvSpPr txBox="1"/>
          <p:nvPr/>
        </p:nvSpPr>
        <p:spPr>
          <a:xfrm>
            <a:off x="8019288" y="4023360"/>
            <a:ext cx="36210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Host patterns</a:t>
            </a:r>
            <a:endParaRPr lang="en-US" sz="1250" dirty="0"/>
          </a:p>
        </p:txBody>
      </p:sp>
      <p:sp>
        <p:nvSpPr>
          <p:cNvPr id="24" name="Text 20"/>
          <p:cNvSpPr txBox="1"/>
          <p:nvPr/>
        </p:nvSpPr>
        <p:spPr>
          <a:xfrm>
            <a:off x="8019288" y="4315968"/>
            <a:ext cx="362102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hec-pool-* here: the old forwarders of the deployment stay out.</a:t>
            </a:r>
            <a:endParaRPr lang="en-US" sz="1050" dirty="0"/>
          </a:p>
        </p:txBody>
      </p:sp>
      <p:sp>
        <p:nvSpPr>
          <p:cNvPr id="25" name="Shape 21"/>
          <p:cNvSpPr/>
          <p:nvPr/>
        </p:nvSpPr>
        <p:spPr>
          <a:xfrm>
            <a:off x="7635240" y="4901184"/>
            <a:ext cx="274320" cy="274320"/>
          </a:xfrm>
          <a:prstGeom prst="ellipse">
            <a:avLst/>
          </a:prstGeom>
          <a:solidFill>
            <a:srgbClr val="E05555"/>
          </a:solidFill>
          <a:ln w="12700">
            <a:solidFill>
              <a:srgbClr val="FFFFFF"/>
            </a:solidFill>
            <a:prstDash val="solid"/>
          </a:ln>
        </p:spPr>
      </p:sp>
      <p:sp>
        <p:nvSpPr>
          <p:cNvPr id="26" name="Text 22"/>
          <p:cNvSpPr txBox="1"/>
          <p:nvPr/>
        </p:nvSpPr>
        <p:spPr>
          <a:xfrm>
            <a:off x="7635240" y="490118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5</a:t>
            </a:r>
            <a:endParaRPr lang="en-US" sz="1000" dirty="0"/>
          </a:p>
        </p:txBody>
      </p:sp>
      <p:sp>
        <p:nvSpPr>
          <p:cNvPr id="27" name="Text 23"/>
          <p:cNvSpPr txBox="1"/>
          <p:nvPr/>
        </p:nvSpPr>
        <p:spPr>
          <a:xfrm>
            <a:off x="8019288" y="4892040"/>
            <a:ext cx="36210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HEC endpoints</a:t>
            </a:r>
            <a:endParaRPr lang="en-US" sz="1250" dirty="0"/>
          </a:p>
        </p:txBody>
      </p:sp>
      <p:sp>
        <p:nvSpPr>
          <p:cNvPr id="28" name="Text 24"/>
          <p:cNvSpPr txBox="1"/>
          <p:nvPr/>
        </p:nvSpPr>
        <p:spPr>
          <a:xfrm>
            <a:off x="8019288" y="5184648"/>
            <a:ext cx="362102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Every endpoint that reported in 24 hours, its transport, token names and last heartbeat.</a:t>
            </a:r>
            <a:endParaRPr lang="en-US" sz="10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PART 1  ·  SETUP</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Pools — one per data centre, each of two heavy forwarders</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Splunk HEC</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371600"/>
            <a:ext cx="6765017" cy="4846320"/>
          </a:xfrm>
          <a:prstGeom prst="roundRect">
            <a:avLst>
              <a:gd name="adj" fmla="val 943"/>
            </a:avLst>
          </a:prstGeom>
          <a:solidFill>
            <a:srgbClr val="1F242F"/>
          </a:solidFill>
          <a:ln w="9525">
            <a:solidFill>
              <a:srgbClr val="2A3140"/>
            </a:solidFill>
            <a:prstDash val="solid"/>
          </a:ln>
        </p:spPr>
      </p:sp>
      <p:pic>
        <p:nvPicPr>
          <p:cNvPr id="8" name="Image 0" descr="/Users/guilhem/DocsOffsync/trackme-limited/hec-docs-work/kit/hecdeck/img/hec-wizard-pools.jpg">    </p:cNvPr>
          <p:cNvPicPr>
            <a:picLocks noChangeAspect="1"/>
          </p:cNvPicPr>
          <p:nvPr/>
        </p:nvPicPr>
        <p:blipFill>
          <a:blip r:embed="rId1"/>
          <a:stretch>
            <a:fillRect/>
          </a:stretch>
        </p:blipFill>
        <p:spPr>
          <a:xfrm>
            <a:off x="612648" y="1435608"/>
            <a:ext cx="6637001" cy="4718304"/>
          </a:xfrm>
          <a:prstGeom prst="rect">
            <a:avLst/>
          </a:prstGeom>
        </p:spPr>
      </p:pic>
      <p:sp>
        <p:nvSpPr>
          <p:cNvPr id="9" name="Shape 5"/>
          <p:cNvSpPr/>
          <p:nvPr/>
        </p:nvSpPr>
        <p:spPr>
          <a:xfrm>
            <a:off x="7635240" y="1426464"/>
            <a:ext cx="274320" cy="274320"/>
          </a:xfrm>
          <a:prstGeom prst="ellipse">
            <a:avLst/>
          </a:prstGeom>
          <a:solidFill>
            <a:srgbClr val="5B8DEF"/>
          </a:solidFill>
          <a:ln w="12700">
            <a:solidFill>
              <a:srgbClr val="FFFFFF"/>
            </a:solidFill>
            <a:prstDash val="solid"/>
          </a:ln>
        </p:spPr>
      </p:sp>
      <p:sp>
        <p:nvSpPr>
          <p:cNvPr id="10" name="Text 6"/>
          <p:cNvSpPr txBox="1"/>
          <p:nvPr/>
        </p:nvSpPr>
        <p:spPr>
          <a:xfrm>
            <a:off x="7635240" y="14264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1" name="Text 7"/>
          <p:cNvSpPr txBox="1"/>
          <p:nvPr/>
        </p:nvSpPr>
        <p:spPr>
          <a:xfrm>
            <a:off x="8019288" y="1417320"/>
            <a:ext cx="36210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Endpoints and their pool</a:t>
            </a:r>
            <a:endParaRPr lang="en-US" sz="1250" dirty="0"/>
          </a:p>
        </p:txBody>
      </p:sp>
      <p:sp>
        <p:nvSpPr>
          <p:cNvPr id="12" name="Text 8"/>
          <p:cNvSpPr txBox="1"/>
          <p:nvPr/>
        </p:nvSpPr>
        <p:spPr>
          <a:xfrm>
            <a:off x="8019288" y="1709928"/>
            <a:ext cx="362102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Each endpoint joins the first pool whose patterns match it; click its pool to assign it by hand.</a:t>
            </a:r>
            <a:endParaRPr lang="en-US" sz="1050" dirty="0"/>
          </a:p>
        </p:txBody>
      </p:sp>
      <p:sp>
        <p:nvSpPr>
          <p:cNvPr id="13" name="Shape 9"/>
          <p:cNvSpPr/>
          <p:nvPr/>
        </p:nvSpPr>
        <p:spPr>
          <a:xfrm>
            <a:off x="7635240" y="2295144"/>
            <a:ext cx="274320" cy="274320"/>
          </a:xfrm>
          <a:prstGeom prst="ellipse">
            <a:avLst/>
          </a:prstGeom>
          <a:solidFill>
            <a:srgbClr val="E0A040"/>
          </a:solidFill>
          <a:ln w="12700">
            <a:solidFill>
              <a:srgbClr val="FFFFFF"/>
            </a:solidFill>
            <a:prstDash val="solid"/>
          </a:ln>
        </p:spPr>
      </p:sp>
      <p:sp>
        <p:nvSpPr>
          <p:cNvPr id="14" name="Text 10"/>
          <p:cNvSpPr txBox="1"/>
          <p:nvPr/>
        </p:nvSpPr>
        <p:spPr>
          <a:xfrm>
            <a:off x="7635240" y="229514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5" name="Text 11"/>
          <p:cNvSpPr txBox="1"/>
          <p:nvPr/>
        </p:nvSpPr>
        <p:spPr>
          <a:xfrm>
            <a:off x="8019288" y="2286000"/>
            <a:ext cx="36210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Data centre 1 and 2</a:t>
            </a:r>
            <a:endParaRPr lang="en-US" sz="1250" dirty="0"/>
          </a:p>
        </p:txBody>
      </p:sp>
      <p:sp>
        <p:nvSpPr>
          <p:cNvPr id="16" name="Text 12"/>
          <p:cNvSpPr txBox="1"/>
          <p:nvPr/>
        </p:nvSpPr>
        <p:spPr>
          <a:xfrm>
            <a:off x="8019288" y="2578608"/>
            <a:ext cx="362102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hec-pool-hf1/hf2 and hec-pool-hf3/hf4, expected size 2 each.</a:t>
            </a:r>
            <a:endParaRPr lang="en-US" sz="1050" dirty="0"/>
          </a:p>
        </p:txBody>
      </p:sp>
      <p:sp>
        <p:nvSpPr>
          <p:cNvPr id="17" name="Shape 13"/>
          <p:cNvSpPr/>
          <p:nvPr/>
        </p:nvSpPr>
        <p:spPr>
          <a:xfrm>
            <a:off x="7635240" y="3163824"/>
            <a:ext cx="274320" cy="274320"/>
          </a:xfrm>
          <a:prstGeom prst="ellipse">
            <a:avLst/>
          </a:prstGeom>
          <a:solidFill>
            <a:srgbClr val="3DBE7A"/>
          </a:solidFill>
          <a:ln w="12700">
            <a:solidFill>
              <a:srgbClr val="FFFFFF"/>
            </a:solidFill>
            <a:prstDash val="solid"/>
          </a:ln>
        </p:spPr>
      </p:sp>
      <p:sp>
        <p:nvSpPr>
          <p:cNvPr id="18" name="Text 14"/>
          <p:cNvSpPr txBox="1"/>
          <p:nvPr/>
        </p:nvSpPr>
        <p:spPr>
          <a:xfrm>
            <a:off x="7635240" y="316382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19" name="Text 15"/>
          <p:cNvSpPr txBox="1"/>
          <p:nvPr/>
        </p:nvSpPr>
        <p:spPr>
          <a:xfrm>
            <a:off x="8019288" y="3154680"/>
            <a:ext cx="36210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Proposed pools</a:t>
            </a:r>
            <a:endParaRPr lang="en-US" sz="1250" dirty="0"/>
          </a:p>
        </p:txBody>
      </p:sp>
      <p:sp>
        <p:nvSpPr>
          <p:cNvPr id="20" name="Text 16"/>
          <p:cNvSpPr txBox="1"/>
          <p:nvPr/>
        </p:nvSpPr>
        <p:spPr>
          <a:xfrm>
            <a:off x="8019288" y="3447288"/>
            <a:ext cx="362102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One per host-name family, and one per Splunk Cloud stack.</a:t>
            </a:r>
            <a:endParaRPr lang="en-US" sz="1050" dirty="0"/>
          </a:p>
        </p:txBody>
      </p:sp>
      <p:sp>
        <p:nvSpPr>
          <p:cNvPr id="21" name="Shape 17"/>
          <p:cNvSpPr/>
          <p:nvPr/>
        </p:nvSpPr>
        <p:spPr>
          <a:xfrm>
            <a:off x="7635240" y="4032504"/>
            <a:ext cx="274320" cy="274320"/>
          </a:xfrm>
          <a:prstGeom prst="ellipse">
            <a:avLst/>
          </a:prstGeom>
          <a:solidFill>
            <a:srgbClr val="9A78F5"/>
          </a:solidFill>
          <a:ln w="12700">
            <a:solidFill>
              <a:srgbClr val="FFFFFF"/>
            </a:solidFill>
            <a:prstDash val="solid"/>
          </a:ln>
        </p:spPr>
      </p:sp>
      <p:sp>
        <p:nvSpPr>
          <p:cNvPr id="22" name="Text 18"/>
          <p:cNvSpPr txBox="1"/>
          <p:nvPr/>
        </p:nvSpPr>
        <p:spPr>
          <a:xfrm>
            <a:off x="7635240" y="403250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23" name="Text 19"/>
          <p:cNvSpPr txBox="1"/>
          <p:nvPr/>
        </p:nvSpPr>
        <p:spPr>
          <a:xfrm>
            <a:off x="8019288" y="4023360"/>
            <a:ext cx="36210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Replaceable</a:t>
            </a:r>
            <a:endParaRPr lang="en-US" sz="1250" dirty="0"/>
          </a:p>
        </p:txBody>
      </p:sp>
      <p:sp>
        <p:nvSpPr>
          <p:cNvPr id="24" name="Text 20"/>
          <p:cNvSpPr txBox="1"/>
          <p:nvPr/>
        </p:nvSpPr>
        <p:spPr>
          <a:xfrm>
            <a:off x="8019288" y="4315968"/>
            <a:ext cx="362102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For members replaced under new names: Splunk Cloud indexers, auto scaling.</a:t>
            </a:r>
            <a:endParaRPr lang="en-US" sz="1050" dirty="0"/>
          </a:p>
        </p:txBody>
      </p:sp>
      <p:sp>
        <p:nvSpPr>
          <p:cNvPr id="25" name="Shape 21"/>
          <p:cNvSpPr/>
          <p:nvPr/>
        </p:nvSpPr>
        <p:spPr>
          <a:xfrm>
            <a:off x="7635240" y="4901184"/>
            <a:ext cx="274320" cy="274320"/>
          </a:xfrm>
          <a:prstGeom prst="ellipse">
            <a:avLst/>
          </a:prstGeom>
          <a:solidFill>
            <a:srgbClr val="E05555"/>
          </a:solidFill>
          <a:ln w="12700">
            <a:solidFill>
              <a:srgbClr val="FFFFFF"/>
            </a:solidFill>
            <a:prstDash val="solid"/>
          </a:ln>
        </p:spPr>
      </p:sp>
      <p:sp>
        <p:nvSpPr>
          <p:cNvPr id="26" name="Text 22"/>
          <p:cNvSpPr txBox="1"/>
          <p:nvPr/>
        </p:nvSpPr>
        <p:spPr>
          <a:xfrm>
            <a:off x="7635240" y="490118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5</a:t>
            </a:r>
            <a:endParaRPr lang="en-US" sz="1000" dirty="0"/>
          </a:p>
        </p:txBody>
      </p:sp>
      <p:sp>
        <p:nvSpPr>
          <p:cNvPr id="27" name="Text 23"/>
          <p:cNvSpPr txBox="1"/>
          <p:nvPr/>
        </p:nvSpPr>
        <p:spPr>
          <a:xfrm>
            <a:off x="8019288" y="4892040"/>
            <a:ext cx="36210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Auto-join</a:t>
            </a:r>
            <a:endParaRPr lang="en-US" sz="1250" dirty="0"/>
          </a:p>
        </p:txBody>
      </p:sp>
      <p:sp>
        <p:nvSpPr>
          <p:cNvPr id="28" name="Text 24"/>
          <p:cNvSpPr txBox="1"/>
          <p:nvPr/>
        </p:nvSpPr>
        <p:spPr>
          <a:xfrm>
            <a:off x="8019288" y="5184648"/>
            <a:ext cx="3621024"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A new endpoint no pool claims joins the default pool.</a:t>
            </a:r>
            <a:endParaRPr lang="en-US" sz="10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PART 1  ·  SETUP</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Review, then create — the first collection starts at once</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Splunk HEC</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371600"/>
            <a:ext cx="4668665" cy="3017520"/>
          </a:xfrm>
          <a:prstGeom prst="roundRect">
            <a:avLst>
              <a:gd name="adj" fmla="val 1515"/>
            </a:avLst>
          </a:prstGeom>
          <a:solidFill>
            <a:srgbClr val="1F242F"/>
          </a:solidFill>
          <a:ln w="9525">
            <a:solidFill>
              <a:srgbClr val="2A3140"/>
            </a:solidFill>
            <a:prstDash val="solid"/>
          </a:ln>
        </p:spPr>
      </p:sp>
      <p:pic>
        <p:nvPicPr>
          <p:cNvPr id="8" name="Image 0" descr="/Users/guilhem/DocsOffsync/trackme-limited/hec-docs-work/kit/hecdeck/img/hec-wizard-review.jpg">    </p:cNvPr>
          <p:cNvPicPr>
            <a:picLocks noChangeAspect="1"/>
          </p:cNvPicPr>
          <p:nvPr/>
        </p:nvPicPr>
        <p:blipFill>
          <a:blip r:embed="rId1"/>
          <a:stretch>
            <a:fillRect/>
          </a:stretch>
        </p:blipFill>
        <p:spPr>
          <a:xfrm>
            <a:off x="612648" y="1435608"/>
            <a:ext cx="4540649" cy="2889504"/>
          </a:xfrm>
          <a:prstGeom prst="rect">
            <a:avLst/>
          </a:prstGeom>
        </p:spPr>
      </p:pic>
      <p:sp>
        <p:nvSpPr>
          <p:cNvPr id="9" name="Shape 5"/>
          <p:cNvSpPr/>
          <p:nvPr/>
        </p:nvSpPr>
        <p:spPr>
          <a:xfrm>
            <a:off x="6199632" y="1371600"/>
            <a:ext cx="4764711" cy="3017520"/>
          </a:xfrm>
          <a:prstGeom prst="roundRect">
            <a:avLst>
              <a:gd name="adj" fmla="val 1515"/>
            </a:avLst>
          </a:prstGeom>
          <a:solidFill>
            <a:srgbClr val="1F242F"/>
          </a:solidFill>
          <a:ln w="9525">
            <a:solidFill>
              <a:srgbClr val="2A3140"/>
            </a:solidFill>
            <a:prstDash val="solid"/>
          </a:ln>
        </p:spPr>
      </p:sp>
      <p:pic>
        <p:nvPicPr>
          <p:cNvPr id="10" name="Image 1" descr="/Users/guilhem/DocsOffsync/trackme-limited/hec-docs-work/kit/hecdeck/img/hec-wizard-created.jpg">    </p:cNvPr>
          <p:cNvPicPr>
            <a:picLocks noChangeAspect="1"/>
          </p:cNvPicPr>
          <p:nvPr/>
        </p:nvPicPr>
        <p:blipFill>
          <a:blip r:embed="rId2"/>
          <a:stretch>
            <a:fillRect/>
          </a:stretch>
        </p:blipFill>
        <p:spPr>
          <a:xfrm>
            <a:off x="6263640" y="1435608"/>
            <a:ext cx="4636695" cy="2889504"/>
          </a:xfrm>
          <a:prstGeom prst="rect">
            <a:avLst/>
          </a:prstGeom>
        </p:spPr>
      </p:pic>
      <p:sp>
        <p:nvSpPr>
          <p:cNvPr id="11" name="Shape 6"/>
          <p:cNvSpPr/>
          <p:nvPr/>
        </p:nvSpPr>
        <p:spPr>
          <a:xfrm>
            <a:off x="548640" y="4581144"/>
            <a:ext cx="274320" cy="274320"/>
          </a:xfrm>
          <a:prstGeom prst="ellipse">
            <a:avLst/>
          </a:prstGeom>
          <a:solidFill>
            <a:srgbClr val="5B8DEF"/>
          </a:solidFill>
          <a:ln w="12700">
            <a:solidFill>
              <a:srgbClr val="FFFFFF"/>
            </a:solidFill>
            <a:prstDash val="solid"/>
          </a:ln>
        </p:spPr>
      </p:sp>
      <p:sp>
        <p:nvSpPr>
          <p:cNvPr id="12" name="Text 7"/>
          <p:cNvSpPr txBox="1"/>
          <p:nvPr/>
        </p:nvSpPr>
        <p:spPr>
          <a:xfrm>
            <a:off x="548640" y="458114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3" name="Text 8"/>
          <p:cNvSpPr txBox="1"/>
          <p:nvPr/>
        </p:nvSpPr>
        <p:spPr>
          <a:xfrm>
            <a:off x="932688" y="4572000"/>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The summary</a:t>
            </a:r>
            <a:endParaRPr lang="en-US" sz="1250" dirty="0"/>
          </a:p>
        </p:txBody>
      </p:sp>
      <p:sp>
        <p:nvSpPr>
          <p:cNvPr id="14" name="Text 9"/>
          <p:cNvSpPr txBox="1"/>
          <p:nvPr/>
        </p:nvSpPr>
        <p:spPr>
          <a:xfrm>
            <a:off x="932688" y="4864608"/>
            <a:ext cx="5047488"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Source, indexes read, host patterns, pools, auto-join, splunkd API accounts.</a:t>
            </a:r>
            <a:endParaRPr lang="en-US" sz="1050" dirty="0"/>
          </a:p>
        </p:txBody>
      </p:sp>
      <p:sp>
        <p:nvSpPr>
          <p:cNvPr id="15" name="Shape 10"/>
          <p:cNvSpPr/>
          <p:nvPr/>
        </p:nvSpPr>
        <p:spPr>
          <a:xfrm>
            <a:off x="548640" y="5358384"/>
            <a:ext cx="274320" cy="274320"/>
          </a:xfrm>
          <a:prstGeom prst="ellipse">
            <a:avLst/>
          </a:prstGeom>
          <a:solidFill>
            <a:srgbClr val="E0A040"/>
          </a:solidFill>
          <a:ln w="12700">
            <a:solidFill>
              <a:srgbClr val="FFFFFF"/>
            </a:solidFill>
            <a:prstDash val="solid"/>
          </a:ln>
        </p:spPr>
      </p:sp>
      <p:sp>
        <p:nvSpPr>
          <p:cNvPr id="16" name="Text 11"/>
          <p:cNvSpPr txBox="1"/>
          <p:nvPr/>
        </p:nvSpPr>
        <p:spPr>
          <a:xfrm>
            <a:off x="548640" y="535838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7" name="Text 12"/>
          <p:cNvSpPr txBox="1"/>
          <p:nvPr/>
        </p:nvSpPr>
        <p:spPr>
          <a:xfrm>
            <a:off x="932688" y="5349240"/>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Indexes and roles</a:t>
            </a:r>
            <a:endParaRPr lang="en-US" sz="1250" dirty="0"/>
          </a:p>
        </p:txBody>
      </p:sp>
      <p:sp>
        <p:nvSpPr>
          <p:cNvPr id="18" name="Text 13"/>
          <p:cNvSpPr txBox="1"/>
          <p:nvPr/>
        </p:nvSpPr>
        <p:spPr>
          <a:xfrm>
            <a:off x="932688" y="5641848"/>
            <a:ext cx="5047488"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The tenant's TrackMe indexes, its owner and its roles.</a:t>
            </a:r>
            <a:endParaRPr lang="en-US" sz="1050" dirty="0"/>
          </a:p>
        </p:txBody>
      </p:sp>
      <p:sp>
        <p:nvSpPr>
          <p:cNvPr id="19" name="Shape 14"/>
          <p:cNvSpPr/>
          <p:nvPr/>
        </p:nvSpPr>
        <p:spPr>
          <a:xfrm>
            <a:off x="6208776" y="4581144"/>
            <a:ext cx="274320" cy="274320"/>
          </a:xfrm>
          <a:prstGeom prst="ellipse">
            <a:avLst/>
          </a:prstGeom>
          <a:solidFill>
            <a:srgbClr val="3DBE7A"/>
          </a:solidFill>
          <a:ln w="12700">
            <a:solidFill>
              <a:srgbClr val="FFFFFF"/>
            </a:solidFill>
            <a:prstDash val="solid"/>
          </a:ln>
        </p:spPr>
      </p:sp>
      <p:sp>
        <p:nvSpPr>
          <p:cNvPr id="20" name="Text 15"/>
          <p:cNvSpPr txBox="1"/>
          <p:nvPr/>
        </p:nvSpPr>
        <p:spPr>
          <a:xfrm>
            <a:off x="6208776" y="458114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21" name="Text 16"/>
          <p:cNvSpPr txBox="1"/>
          <p:nvPr/>
        </p:nvSpPr>
        <p:spPr>
          <a:xfrm>
            <a:off x="6592824" y="4572000"/>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Created</a:t>
            </a:r>
            <a:endParaRPr lang="en-US" sz="1250" dirty="0"/>
          </a:p>
        </p:txBody>
      </p:sp>
      <p:sp>
        <p:nvSpPr>
          <p:cNvPr id="22" name="Text 17"/>
          <p:cNvSpPr txBox="1"/>
          <p:nvPr/>
        </p:nvSpPr>
        <p:spPr>
          <a:xfrm>
            <a:off x="6592824" y="4864608"/>
            <a:ext cx="5047488"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Collections and reports are created and the first collection starts.</a:t>
            </a:r>
            <a:endParaRPr lang="en-US" sz="1050" dirty="0"/>
          </a:p>
        </p:txBody>
      </p:sp>
      <p:sp>
        <p:nvSpPr>
          <p:cNvPr id="23" name="Shape 18"/>
          <p:cNvSpPr/>
          <p:nvPr/>
        </p:nvSpPr>
        <p:spPr>
          <a:xfrm>
            <a:off x="6208776" y="5175504"/>
            <a:ext cx="274320" cy="274320"/>
          </a:xfrm>
          <a:prstGeom prst="ellipse">
            <a:avLst/>
          </a:prstGeom>
          <a:solidFill>
            <a:srgbClr val="9A78F5"/>
          </a:solidFill>
          <a:ln w="12700">
            <a:solidFill>
              <a:srgbClr val="FFFFFF"/>
            </a:solidFill>
            <a:prstDash val="solid"/>
          </a:ln>
        </p:spPr>
      </p:sp>
      <p:sp>
        <p:nvSpPr>
          <p:cNvPr id="24" name="Text 19"/>
          <p:cNvSpPr txBox="1"/>
          <p:nvPr/>
        </p:nvSpPr>
        <p:spPr>
          <a:xfrm>
            <a:off x="6208776" y="517550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25" name="Text 20"/>
          <p:cNvSpPr txBox="1"/>
          <p:nvPr/>
        </p:nvSpPr>
        <p:spPr>
          <a:xfrm>
            <a:off x="6592824" y="5166360"/>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Within minutes</a:t>
            </a:r>
            <a:endParaRPr lang="en-US" sz="1250" dirty="0"/>
          </a:p>
        </p:txBody>
      </p:sp>
      <p:sp>
        <p:nvSpPr>
          <p:cNvPr id="26" name="Text 21"/>
          <p:cNvSpPr txBox="1"/>
          <p:nvPr/>
        </p:nvSpPr>
        <p:spPr>
          <a:xfrm>
            <a:off x="6592824" y="5458968"/>
            <a:ext cx="5047488"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Endpoints, pools and tokens appear in the workspace: Open workspace.</a:t>
            </a:r>
            <a:endParaRPr lang="en-US" sz="10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PART 1  ·  SETUP</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The workspace — nine tabs and a strip that sums it up</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Splunk HEC</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371600"/>
            <a:ext cx="8868419" cy="1280160"/>
          </a:xfrm>
          <a:prstGeom prst="roundRect">
            <a:avLst>
              <a:gd name="adj" fmla="val 3571"/>
            </a:avLst>
          </a:prstGeom>
          <a:solidFill>
            <a:srgbClr val="1F242F"/>
          </a:solidFill>
          <a:ln w="9525">
            <a:solidFill>
              <a:srgbClr val="2A3140"/>
            </a:solidFill>
            <a:prstDash val="solid"/>
          </a:ln>
        </p:spPr>
      </p:sp>
      <p:pic>
        <p:nvPicPr>
          <p:cNvPr id="8" name="Image 0" descr="/Users/guilhem/DocsOffsync/trackme-limited/hec-docs-work/kit/hecdeck/img/hec-status-strip.jpg">    </p:cNvPr>
          <p:cNvPicPr>
            <a:picLocks noChangeAspect="1"/>
          </p:cNvPicPr>
          <p:nvPr/>
        </p:nvPicPr>
        <p:blipFill>
          <a:blip r:embed="rId1"/>
          <a:stretch>
            <a:fillRect/>
          </a:stretch>
        </p:blipFill>
        <p:spPr>
          <a:xfrm>
            <a:off x="612648" y="1435608"/>
            <a:ext cx="8740403" cy="1152144"/>
          </a:xfrm>
          <a:prstGeom prst="rect">
            <a:avLst/>
          </a:prstGeom>
        </p:spPr>
      </p:pic>
      <p:sp>
        <p:nvSpPr>
          <p:cNvPr id="9" name="Shape 5"/>
          <p:cNvSpPr/>
          <p:nvPr/>
        </p:nvSpPr>
        <p:spPr>
          <a:xfrm>
            <a:off x="548640" y="2843784"/>
            <a:ext cx="274320" cy="274320"/>
          </a:xfrm>
          <a:prstGeom prst="ellipse">
            <a:avLst/>
          </a:prstGeom>
          <a:solidFill>
            <a:srgbClr val="5B8DEF"/>
          </a:solidFill>
          <a:ln w="12700">
            <a:solidFill>
              <a:srgbClr val="FFFFFF"/>
            </a:solidFill>
            <a:prstDash val="solid"/>
          </a:ln>
        </p:spPr>
      </p:sp>
      <p:sp>
        <p:nvSpPr>
          <p:cNvPr id="10" name="Text 6"/>
          <p:cNvSpPr txBox="1"/>
          <p:nvPr/>
        </p:nvSpPr>
        <p:spPr>
          <a:xfrm>
            <a:off x="548640" y="284378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1" name="Text 7"/>
          <p:cNvSpPr txBox="1"/>
          <p:nvPr/>
        </p:nvSpPr>
        <p:spPr>
          <a:xfrm>
            <a:off x="932688" y="2834640"/>
            <a:ext cx="3160776"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Source and endpoints up</a:t>
            </a:r>
            <a:endParaRPr lang="en-US" sz="1250" dirty="0"/>
          </a:p>
        </p:txBody>
      </p:sp>
      <p:sp>
        <p:nvSpPr>
          <p:cNvPr id="12" name="Text 8"/>
          <p:cNvSpPr txBox="1"/>
          <p:nvPr/>
        </p:nvSpPr>
        <p:spPr>
          <a:xfrm>
            <a:off x="932688" y="3127248"/>
            <a:ext cx="3160776"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local here; 4 of 4 endpoints up.</a:t>
            </a:r>
            <a:endParaRPr lang="en-US" sz="1050" dirty="0"/>
          </a:p>
        </p:txBody>
      </p:sp>
      <p:sp>
        <p:nvSpPr>
          <p:cNvPr id="13" name="Shape 9"/>
          <p:cNvSpPr/>
          <p:nvPr/>
        </p:nvSpPr>
        <p:spPr>
          <a:xfrm>
            <a:off x="548640" y="3438144"/>
            <a:ext cx="274320" cy="274320"/>
          </a:xfrm>
          <a:prstGeom prst="ellipse">
            <a:avLst/>
          </a:prstGeom>
          <a:solidFill>
            <a:srgbClr val="E0A040"/>
          </a:solidFill>
          <a:ln w="12700">
            <a:solidFill>
              <a:srgbClr val="FFFFFF"/>
            </a:solidFill>
            <a:prstDash val="solid"/>
          </a:ln>
        </p:spPr>
      </p:sp>
      <p:sp>
        <p:nvSpPr>
          <p:cNvPr id="14" name="Text 10"/>
          <p:cNvSpPr txBox="1"/>
          <p:nvPr/>
        </p:nvSpPr>
        <p:spPr>
          <a:xfrm>
            <a:off x="548640" y="343814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5" name="Text 11"/>
          <p:cNvSpPr txBox="1"/>
          <p:nvPr/>
        </p:nvSpPr>
        <p:spPr>
          <a:xfrm>
            <a:off x="932688" y="3429000"/>
            <a:ext cx="3160776"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Last 5 minutes</a:t>
            </a:r>
            <a:endParaRPr lang="en-US" sz="1250" dirty="0"/>
          </a:p>
        </p:txBody>
      </p:sp>
      <p:sp>
        <p:nvSpPr>
          <p:cNvPr id="16" name="Text 12"/>
          <p:cNvSpPr txBox="1"/>
          <p:nvPr/>
        </p:nvSpPr>
        <p:spPr>
          <a:xfrm>
            <a:off x="932688" y="3721608"/>
            <a:ext cx="3160776"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The statistics of the last five minutes up to now, read on every refresh.</a:t>
            </a:r>
            <a:endParaRPr lang="en-US" sz="1050" dirty="0"/>
          </a:p>
        </p:txBody>
      </p:sp>
      <p:sp>
        <p:nvSpPr>
          <p:cNvPr id="17" name="Shape 13"/>
          <p:cNvSpPr/>
          <p:nvPr/>
        </p:nvSpPr>
        <p:spPr>
          <a:xfrm>
            <a:off x="4322064" y="2843784"/>
            <a:ext cx="274320" cy="274320"/>
          </a:xfrm>
          <a:prstGeom prst="ellipse">
            <a:avLst/>
          </a:prstGeom>
          <a:solidFill>
            <a:srgbClr val="3DBE7A"/>
          </a:solidFill>
          <a:ln w="12700">
            <a:solidFill>
              <a:srgbClr val="FFFFFF"/>
            </a:solidFill>
            <a:prstDash val="solid"/>
          </a:ln>
        </p:spPr>
      </p:sp>
      <p:sp>
        <p:nvSpPr>
          <p:cNvPr id="18" name="Text 14"/>
          <p:cNvSpPr txBox="1"/>
          <p:nvPr/>
        </p:nvSpPr>
        <p:spPr>
          <a:xfrm>
            <a:off x="4322064" y="284378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19" name="Text 15"/>
          <p:cNvSpPr txBox="1"/>
          <p:nvPr/>
        </p:nvSpPr>
        <p:spPr>
          <a:xfrm>
            <a:off x="4706112" y="2834640"/>
            <a:ext cx="3160776"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The three jobs</a:t>
            </a:r>
            <a:endParaRPr lang="en-US" sz="1250" dirty="0"/>
          </a:p>
        </p:txBody>
      </p:sp>
      <p:sp>
        <p:nvSpPr>
          <p:cNvPr id="20" name="Text 16"/>
          <p:cNvSpPr txBox="1"/>
          <p:nvPr/>
        </p:nvSpPr>
        <p:spPr>
          <a:xfrm>
            <a:off x="4706112" y="3127248"/>
            <a:ext cx="3160776"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HEC activity, Endpoint directory and Traffic models with their last run.</a:t>
            </a:r>
            <a:endParaRPr lang="en-US" sz="1050" dirty="0"/>
          </a:p>
        </p:txBody>
      </p:sp>
      <p:sp>
        <p:nvSpPr>
          <p:cNvPr id="21" name="Shape 17"/>
          <p:cNvSpPr/>
          <p:nvPr/>
        </p:nvSpPr>
        <p:spPr>
          <a:xfrm>
            <a:off x="4322064" y="3621024"/>
            <a:ext cx="274320" cy="274320"/>
          </a:xfrm>
          <a:prstGeom prst="ellipse">
            <a:avLst/>
          </a:prstGeom>
          <a:solidFill>
            <a:srgbClr val="9A78F5"/>
          </a:solidFill>
          <a:ln w="12700">
            <a:solidFill>
              <a:srgbClr val="FFFFFF"/>
            </a:solidFill>
            <a:prstDash val="solid"/>
          </a:ln>
        </p:spPr>
      </p:sp>
      <p:sp>
        <p:nvSpPr>
          <p:cNvPr id="22" name="Text 18"/>
          <p:cNvSpPr txBox="1"/>
          <p:nvPr/>
        </p:nvSpPr>
        <p:spPr>
          <a:xfrm>
            <a:off x="4322064" y="362102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23" name="Text 19"/>
          <p:cNvSpPr txBox="1"/>
          <p:nvPr/>
        </p:nvSpPr>
        <p:spPr>
          <a:xfrm>
            <a:off x="4706112" y="3611880"/>
            <a:ext cx="3160776"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Collect now</a:t>
            </a:r>
            <a:endParaRPr lang="en-US" sz="1250" dirty="0"/>
          </a:p>
        </p:txBody>
      </p:sp>
      <p:sp>
        <p:nvSpPr>
          <p:cNvPr id="24" name="Text 20"/>
          <p:cNvSpPr txBox="1"/>
          <p:nvPr/>
        </p:nvSpPr>
        <p:spPr>
          <a:xfrm>
            <a:off x="4706112" y="3904488"/>
            <a:ext cx="3160776"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For the TrackMe administrators of the tenant.</a:t>
            </a:r>
            <a:endParaRPr lang="en-US" sz="1050" dirty="0"/>
          </a:p>
        </p:txBody>
      </p:sp>
      <p:sp>
        <p:nvSpPr>
          <p:cNvPr id="25" name="Shape 21"/>
          <p:cNvSpPr/>
          <p:nvPr/>
        </p:nvSpPr>
        <p:spPr>
          <a:xfrm>
            <a:off x="8095488" y="2843784"/>
            <a:ext cx="274320" cy="274320"/>
          </a:xfrm>
          <a:prstGeom prst="ellipse">
            <a:avLst/>
          </a:prstGeom>
          <a:solidFill>
            <a:srgbClr val="E05555"/>
          </a:solidFill>
          <a:ln w="12700">
            <a:solidFill>
              <a:srgbClr val="FFFFFF"/>
            </a:solidFill>
            <a:prstDash val="solid"/>
          </a:ln>
        </p:spPr>
      </p:sp>
      <p:sp>
        <p:nvSpPr>
          <p:cNvPr id="26" name="Text 22"/>
          <p:cNvSpPr txBox="1"/>
          <p:nvPr/>
        </p:nvSpPr>
        <p:spPr>
          <a:xfrm>
            <a:off x="8095488" y="284378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5</a:t>
            </a:r>
            <a:endParaRPr lang="en-US" sz="1000" dirty="0"/>
          </a:p>
        </p:txBody>
      </p:sp>
      <p:sp>
        <p:nvSpPr>
          <p:cNvPr id="27" name="Text 23"/>
          <p:cNvSpPr txBox="1"/>
          <p:nvPr/>
        </p:nvSpPr>
        <p:spPr>
          <a:xfrm>
            <a:off x="8479536" y="2834640"/>
            <a:ext cx="3160776"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Nine tabs</a:t>
            </a:r>
            <a:endParaRPr lang="en-US" sz="1250" dirty="0"/>
          </a:p>
        </p:txBody>
      </p:sp>
      <p:sp>
        <p:nvSpPr>
          <p:cNvPr id="28" name="Text 24"/>
          <p:cNvSpPr txBox="1"/>
          <p:nvPr/>
        </p:nvSpPr>
        <p:spPr>
          <a:xfrm>
            <a:off x="8479536" y="3127248"/>
            <a:ext cx="3160776" cy="59436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Findings, Overview, Endpoints, Tokens, Traffic models, Policies, Collection health, AI Agent, Settings.</a:t>
            </a:r>
            <a:endParaRPr lang="en-US" sz="10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822960" y="2011680"/>
            <a:ext cx="2743200" cy="1097280"/>
          </a:xfrm>
          <a:prstGeom prst="rect">
            <a:avLst/>
          </a:prstGeom>
          <a:noFill/>
          <a:ln/>
        </p:spPr>
        <p:txBody>
          <a:bodyPr wrap="square" lIns="0" tIns="0" rIns="0" bIns="0" rtlCol="0" anchor="t"/>
          <a:lstStyle/>
          <a:p>
            <a:pPr indent="0" marL="0">
              <a:buNone/>
            </a:pPr>
            <a:r>
              <a:rPr lang="en-US" sz="8000" b="1" dirty="0">
                <a:solidFill>
                  <a:srgbClr val="E0A040"/>
                </a:solidFill>
                <a:latin typeface="Calibri" pitchFamily="34" charset="0"/>
                <a:ea typeface="Calibri" pitchFamily="34" charset="-122"/>
                <a:cs typeface="Calibri" pitchFamily="34" charset="-120"/>
              </a:rPr>
              <a:t>02</a:t>
            </a:r>
            <a:endParaRPr lang="en-US" sz="8000" dirty="0"/>
          </a:p>
        </p:txBody>
      </p:sp>
      <p:sp>
        <p:nvSpPr>
          <p:cNvPr id="3" name="Text 1"/>
          <p:cNvSpPr txBox="1"/>
          <p:nvPr/>
        </p:nvSpPr>
        <p:spPr>
          <a:xfrm>
            <a:off x="822960" y="3246120"/>
            <a:ext cx="10058400" cy="274320"/>
          </a:xfrm>
          <a:prstGeom prst="rect">
            <a:avLst/>
          </a:prstGeom>
          <a:noFill/>
          <a:ln/>
        </p:spPr>
        <p:txBody>
          <a:bodyPr wrap="square" lIns="0" tIns="0" rIns="0" bIns="0" rtlCol="0" anchor="t"/>
          <a:lstStyle/>
          <a:p>
            <a:pPr indent="0" marL="0">
              <a:buNone/>
            </a:pPr>
            <a:r>
              <a:rPr lang="en-US" sz="1200" b="1" spc="300" kern="0" dirty="0">
                <a:solidFill>
                  <a:srgbClr val="8B6CF6"/>
                </a:solidFill>
                <a:latin typeface="Calibri" pitchFamily="34" charset="0"/>
                <a:ea typeface="Calibri" pitchFamily="34" charset="-122"/>
                <a:cs typeface="Calibri" pitchFamily="34" charset="-120"/>
              </a:rPr>
              <a:t>PART 2  ·  ENDPOINTS, POOLS &amp; TOKENS</a:t>
            </a:r>
            <a:endParaRPr lang="en-US" sz="1200" dirty="0"/>
          </a:p>
        </p:txBody>
      </p:sp>
      <p:sp>
        <p:nvSpPr>
          <p:cNvPr id="4" name="Text 2"/>
          <p:cNvSpPr txBox="1"/>
          <p:nvPr/>
        </p:nvSpPr>
        <p:spPr>
          <a:xfrm>
            <a:off x="822960" y="3566160"/>
            <a:ext cx="10515600" cy="822960"/>
          </a:xfrm>
          <a:prstGeom prst="rect">
            <a:avLst/>
          </a:prstGeom>
          <a:noFill/>
          <a:ln/>
        </p:spPr>
        <p:txBody>
          <a:bodyPr wrap="square" lIns="0" tIns="0" rIns="0" bIns="0" rtlCol="0" anchor="ctr"/>
          <a:lstStyle/>
          <a:p>
            <a:pPr indent="0" marL="0">
              <a:buNone/>
            </a:pPr>
            <a:r>
              <a:rPr lang="en-US" sz="3600" b="1" dirty="0">
                <a:solidFill>
                  <a:srgbClr val="F2F4F8"/>
                </a:solidFill>
                <a:latin typeface="Calibri" pitchFamily="34" charset="0"/>
                <a:ea typeface="Calibri" pitchFamily="34" charset="-122"/>
                <a:cs typeface="Calibri" pitchFamily="34" charset="-120"/>
              </a:rPr>
              <a:t>The deployment at a glance, any endpoint up close</a:t>
            </a:r>
            <a:endParaRPr lang="en-US" sz="3600" dirty="0"/>
          </a:p>
        </p:txBody>
      </p:sp>
      <p:sp>
        <p:nvSpPr>
          <p:cNvPr id="5" name="Text 3"/>
          <p:cNvSpPr txBox="1"/>
          <p:nvPr/>
        </p:nvSpPr>
        <p:spPr>
          <a:xfrm>
            <a:off x="822960" y="4434840"/>
            <a:ext cx="9601200" cy="914400"/>
          </a:xfrm>
          <a:prstGeom prst="rect">
            <a:avLst/>
          </a:prstGeom>
          <a:noFill/>
          <a:ln/>
        </p:spPr>
        <p:txBody>
          <a:bodyPr wrap="square" lIns="0" tIns="0" rIns="0" bIns="0" rtlCol="0" anchor="t"/>
          <a:lstStyle/>
          <a:p>
            <a:pPr indent="0" marL="0">
              <a:buNone/>
            </a:pPr>
            <a:r>
              <a:rPr lang="en-US" sz="1600" dirty="0">
                <a:solidFill>
                  <a:srgbClr val="9AA3B5"/>
                </a:solidFill>
                <a:latin typeface="Calibri" pitchFamily="34" charset="0"/>
                <a:ea typeface="Calibri" pitchFamily="34" charset="-122"/>
                <a:cs typeface="Calibri" pitchFamily="34" charset="-120"/>
              </a:rPr>
              <a:t>The overview, the endpoints and one endpoint with its ingestion pipeline, a pool and how it spreads its traffic, the tokens, and the maps each tab draws.</a:t>
            </a:r>
            <a:endParaRPr lang="en-US" sz="1600" dirty="0"/>
          </a:p>
        </p:txBody>
      </p:sp>
      <p:sp>
        <p:nvSpPr>
          <p:cNvPr id="6" name="Text 4"/>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Splunk HEC</a:t>
            </a:r>
            <a:endParaRPr lang="en-US" sz="9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PART 2  ·  OVERVIEW</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The overview — the HEC questions, answered at a glance</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Splunk HEC</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371600"/>
            <a:ext cx="7953883" cy="3108960"/>
          </a:xfrm>
          <a:prstGeom prst="roundRect">
            <a:avLst>
              <a:gd name="adj" fmla="val 1471"/>
            </a:avLst>
          </a:prstGeom>
          <a:solidFill>
            <a:srgbClr val="1F242F"/>
          </a:solidFill>
          <a:ln w="9525">
            <a:solidFill>
              <a:srgbClr val="2A3140"/>
            </a:solidFill>
            <a:prstDash val="solid"/>
          </a:ln>
        </p:spPr>
      </p:sp>
      <p:pic>
        <p:nvPicPr>
          <p:cNvPr id="8" name="Image 0" descr="/Users/guilhem/DocsOffsync/trackme-limited/hec-docs-work/kit/hecdeck/img/hec-overview.jpg">    </p:cNvPr>
          <p:cNvPicPr>
            <a:picLocks noChangeAspect="1"/>
          </p:cNvPicPr>
          <p:nvPr/>
        </p:nvPicPr>
        <p:blipFill>
          <a:blip r:embed="rId1"/>
          <a:stretch>
            <a:fillRect/>
          </a:stretch>
        </p:blipFill>
        <p:spPr>
          <a:xfrm>
            <a:off x="612648" y="1435608"/>
            <a:ext cx="7825867" cy="2980944"/>
          </a:xfrm>
          <a:prstGeom prst="rect">
            <a:avLst/>
          </a:prstGeom>
        </p:spPr>
      </p:pic>
      <p:sp>
        <p:nvSpPr>
          <p:cNvPr id="9" name="Shape 5"/>
          <p:cNvSpPr/>
          <p:nvPr/>
        </p:nvSpPr>
        <p:spPr>
          <a:xfrm>
            <a:off x="548640" y="4672584"/>
            <a:ext cx="274320" cy="274320"/>
          </a:xfrm>
          <a:prstGeom prst="ellipse">
            <a:avLst/>
          </a:prstGeom>
          <a:solidFill>
            <a:srgbClr val="5B8DEF"/>
          </a:solidFill>
          <a:ln w="12700">
            <a:solidFill>
              <a:srgbClr val="FFFFFF"/>
            </a:solidFill>
            <a:prstDash val="solid"/>
          </a:ln>
        </p:spPr>
      </p:sp>
      <p:sp>
        <p:nvSpPr>
          <p:cNvPr id="10" name="Text 6"/>
          <p:cNvSpPr txBox="1"/>
          <p:nvPr/>
        </p:nvSpPr>
        <p:spPr>
          <a:xfrm>
            <a:off x="548640" y="467258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1" name="Text 7"/>
          <p:cNvSpPr txBox="1"/>
          <p:nvPr/>
        </p:nvSpPr>
        <p:spPr>
          <a:xfrm>
            <a:off x="932688" y="4663440"/>
            <a:ext cx="3160776"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Endpoints up</a:t>
            </a:r>
            <a:endParaRPr lang="en-US" sz="1250" dirty="0"/>
          </a:p>
        </p:txBody>
      </p:sp>
      <p:sp>
        <p:nvSpPr>
          <p:cNvPr id="12" name="Text 8"/>
          <p:cNvSpPr txBox="1"/>
          <p:nvPr/>
        </p:nvSpPr>
        <p:spPr>
          <a:xfrm>
            <a:off x="932688" y="4956048"/>
            <a:ext cx="3160776"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A heartbeat in the window.</a:t>
            </a:r>
            <a:endParaRPr lang="en-US" sz="1050" dirty="0"/>
          </a:p>
        </p:txBody>
      </p:sp>
      <p:sp>
        <p:nvSpPr>
          <p:cNvPr id="13" name="Shape 9"/>
          <p:cNvSpPr/>
          <p:nvPr/>
        </p:nvSpPr>
        <p:spPr>
          <a:xfrm>
            <a:off x="548640" y="5266944"/>
            <a:ext cx="274320" cy="274320"/>
          </a:xfrm>
          <a:prstGeom prst="ellipse">
            <a:avLst/>
          </a:prstGeom>
          <a:solidFill>
            <a:srgbClr val="E0A040"/>
          </a:solidFill>
          <a:ln w="12700">
            <a:solidFill>
              <a:srgbClr val="FFFFFF"/>
            </a:solidFill>
            <a:prstDash val="solid"/>
          </a:ln>
        </p:spPr>
      </p:sp>
      <p:sp>
        <p:nvSpPr>
          <p:cNvPr id="14" name="Text 10"/>
          <p:cNvSpPr txBox="1"/>
          <p:nvPr/>
        </p:nvSpPr>
        <p:spPr>
          <a:xfrm>
            <a:off x="548640" y="526694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5" name="Text 11"/>
          <p:cNvSpPr txBox="1"/>
          <p:nvPr/>
        </p:nvSpPr>
        <p:spPr>
          <a:xfrm>
            <a:off x="932688" y="5257800"/>
            <a:ext cx="3160776"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Events, bytes, active tokens</a:t>
            </a:r>
            <a:endParaRPr lang="en-US" sz="1250" dirty="0"/>
          </a:p>
        </p:txBody>
      </p:sp>
      <p:sp>
        <p:nvSpPr>
          <p:cNvPr id="16" name="Text 12"/>
          <p:cNvSpPr txBox="1"/>
          <p:nvPr/>
        </p:nvSpPr>
        <p:spPr>
          <a:xfrm>
            <a:off x="932688" y="5550408"/>
            <a:ext cx="3160776"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The traffic of the last five minutes.</a:t>
            </a:r>
            <a:endParaRPr lang="en-US" sz="1050" dirty="0"/>
          </a:p>
        </p:txBody>
      </p:sp>
      <p:sp>
        <p:nvSpPr>
          <p:cNvPr id="17" name="Shape 13"/>
          <p:cNvSpPr/>
          <p:nvPr/>
        </p:nvSpPr>
        <p:spPr>
          <a:xfrm>
            <a:off x="4322064" y="4672584"/>
            <a:ext cx="274320" cy="274320"/>
          </a:xfrm>
          <a:prstGeom prst="ellipse">
            <a:avLst/>
          </a:prstGeom>
          <a:solidFill>
            <a:srgbClr val="3DBE7A"/>
          </a:solidFill>
          <a:ln w="12700">
            <a:solidFill>
              <a:srgbClr val="FFFFFF"/>
            </a:solidFill>
            <a:prstDash val="solid"/>
          </a:ln>
        </p:spPr>
      </p:sp>
      <p:sp>
        <p:nvSpPr>
          <p:cNvPr id="18" name="Text 14"/>
          <p:cNvSpPr txBox="1"/>
          <p:nvPr/>
        </p:nvSpPr>
        <p:spPr>
          <a:xfrm>
            <a:off x="4322064" y="467258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19" name="Text 15"/>
          <p:cNvSpPr txBox="1"/>
          <p:nvPr/>
        </p:nvSpPr>
        <p:spPr>
          <a:xfrm>
            <a:off x="4706112" y="4663440"/>
            <a:ext cx="3160776"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Refused requests, server busy</a:t>
            </a:r>
            <a:endParaRPr lang="en-US" sz="1250" dirty="0"/>
          </a:p>
        </p:txBody>
      </p:sp>
      <p:sp>
        <p:nvSpPr>
          <p:cNvPr id="20" name="Text 16"/>
          <p:cNvSpPr txBox="1"/>
          <p:nvPr/>
        </p:nvSpPr>
        <p:spPr>
          <a:xfrm>
            <a:off x="4706112" y="4956048"/>
            <a:ext cx="3160776"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Load balancer probes excluded; HTTP 503 when HEC could not queue.</a:t>
            </a:r>
            <a:endParaRPr lang="en-US" sz="1050" dirty="0"/>
          </a:p>
        </p:txBody>
      </p:sp>
      <p:sp>
        <p:nvSpPr>
          <p:cNvPr id="21" name="Shape 17"/>
          <p:cNvSpPr/>
          <p:nvPr/>
        </p:nvSpPr>
        <p:spPr>
          <a:xfrm>
            <a:off x="4322064" y="5449824"/>
            <a:ext cx="274320" cy="274320"/>
          </a:xfrm>
          <a:prstGeom prst="ellipse">
            <a:avLst/>
          </a:prstGeom>
          <a:solidFill>
            <a:srgbClr val="9A78F5"/>
          </a:solidFill>
          <a:ln w="12700">
            <a:solidFill>
              <a:srgbClr val="FFFFFF"/>
            </a:solidFill>
            <a:prstDash val="solid"/>
          </a:ln>
        </p:spPr>
      </p:sp>
      <p:sp>
        <p:nvSpPr>
          <p:cNvPr id="22" name="Text 18"/>
          <p:cNvSpPr txBox="1"/>
          <p:nvPr/>
        </p:nvSpPr>
        <p:spPr>
          <a:xfrm>
            <a:off x="4322064" y="544982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23" name="Text 19"/>
          <p:cNvSpPr txBox="1"/>
          <p:nvPr/>
        </p:nvSpPr>
        <p:spPr>
          <a:xfrm>
            <a:off x="4706112" y="5440680"/>
            <a:ext cx="3160776"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Back pressure</a:t>
            </a:r>
            <a:endParaRPr lang="en-US" sz="1250" dirty="0"/>
          </a:p>
        </p:txBody>
      </p:sp>
      <p:sp>
        <p:nvSpPr>
          <p:cNvPr id="24" name="Text 20"/>
          <p:cNvSpPr txBox="1"/>
          <p:nvPr/>
        </p:nvSpPr>
        <p:spPr>
          <a:xfrm>
            <a:off x="4706112" y="5733288"/>
            <a:ext cx="3160776"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Endpoints whose queues backed up.</a:t>
            </a:r>
            <a:endParaRPr lang="en-US" sz="1050" dirty="0"/>
          </a:p>
        </p:txBody>
      </p:sp>
      <p:sp>
        <p:nvSpPr>
          <p:cNvPr id="25" name="Shape 21"/>
          <p:cNvSpPr/>
          <p:nvPr/>
        </p:nvSpPr>
        <p:spPr>
          <a:xfrm>
            <a:off x="8095488" y="4672584"/>
            <a:ext cx="274320" cy="274320"/>
          </a:xfrm>
          <a:prstGeom prst="ellipse">
            <a:avLst/>
          </a:prstGeom>
          <a:solidFill>
            <a:srgbClr val="E05555"/>
          </a:solidFill>
          <a:ln w="12700">
            <a:solidFill>
              <a:srgbClr val="FFFFFF"/>
            </a:solidFill>
            <a:prstDash val="solid"/>
          </a:ln>
        </p:spPr>
      </p:sp>
      <p:sp>
        <p:nvSpPr>
          <p:cNvPr id="26" name="Text 22"/>
          <p:cNvSpPr txBox="1"/>
          <p:nvPr/>
        </p:nvSpPr>
        <p:spPr>
          <a:xfrm>
            <a:off x="8095488" y="467258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5</a:t>
            </a:r>
            <a:endParaRPr lang="en-US" sz="1000" dirty="0"/>
          </a:p>
        </p:txBody>
      </p:sp>
      <p:sp>
        <p:nvSpPr>
          <p:cNvPr id="27" name="Text 23"/>
          <p:cNvSpPr txBox="1"/>
          <p:nvPr/>
        </p:nvSpPr>
        <p:spPr>
          <a:xfrm>
            <a:off x="8479536" y="4663440"/>
            <a:ext cx="3160776"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Traffic over time</a:t>
            </a:r>
            <a:endParaRPr lang="en-US" sz="1250" dirty="0"/>
          </a:p>
        </p:txBody>
      </p:sp>
      <p:sp>
        <p:nvSpPr>
          <p:cNvPr id="28" name="Text 24"/>
          <p:cNvSpPr txBox="1"/>
          <p:nvPr/>
        </p:nvSpPr>
        <p:spPr>
          <a:xfrm>
            <a:off x="8479536" y="4956048"/>
            <a:ext cx="3160776"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Events, bytes, refusals and server busy over a range you choose.</a:t>
            </a:r>
            <a:endParaRPr lang="en-US" sz="10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PART 2  ·  OVERVIEW</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Pools, endpoints needing attention, busiest tokens</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Splunk HEC</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371600"/>
            <a:ext cx="6953716" cy="3246120"/>
          </a:xfrm>
          <a:prstGeom prst="roundRect">
            <a:avLst>
              <a:gd name="adj" fmla="val 1408"/>
            </a:avLst>
          </a:prstGeom>
          <a:solidFill>
            <a:srgbClr val="1F242F"/>
          </a:solidFill>
          <a:ln w="9525">
            <a:solidFill>
              <a:srgbClr val="2A3140"/>
            </a:solidFill>
            <a:prstDash val="solid"/>
          </a:ln>
        </p:spPr>
      </p:sp>
      <p:pic>
        <p:nvPicPr>
          <p:cNvPr id="8" name="Image 0" descr="/Users/guilhem/DocsOffsync/trackme-limited/hec-docs-work/kit/hecdeck/img/hec-overview-pools.jpg">    </p:cNvPr>
          <p:cNvPicPr>
            <a:picLocks noChangeAspect="1"/>
          </p:cNvPicPr>
          <p:nvPr/>
        </p:nvPicPr>
        <p:blipFill>
          <a:blip r:embed="rId1"/>
          <a:stretch>
            <a:fillRect/>
          </a:stretch>
        </p:blipFill>
        <p:spPr>
          <a:xfrm>
            <a:off x="612648" y="1435608"/>
            <a:ext cx="6825700" cy="3118104"/>
          </a:xfrm>
          <a:prstGeom prst="rect">
            <a:avLst/>
          </a:prstGeom>
        </p:spPr>
      </p:pic>
      <p:sp>
        <p:nvSpPr>
          <p:cNvPr id="9" name="Shape 5"/>
          <p:cNvSpPr/>
          <p:nvPr/>
        </p:nvSpPr>
        <p:spPr>
          <a:xfrm>
            <a:off x="548640" y="4809744"/>
            <a:ext cx="274320" cy="274320"/>
          </a:xfrm>
          <a:prstGeom prst="ellipse">
            <a:avLst/>
          </a:prstGeom>
          <a:solidFill>
            <a:srgbClr val="5B8DEF"/>
          </a:solidFill>
          <a:ln w="12700">
            <a:solidFill>
              <a:srgbClr val="FFFFFF"/>
            </a:solidFill>
            <a:prstDash val="solid"/>
          </a:ln>
        </p:spPr>
      </p:sp>
      <p:sp>
        <p:nvSpPr>
          <p:cNvPr id="10" name="Text 6"/>
          <p:cNvSpPr txBox="1"/>
          <p:nvPr/>
        </p:nvSpPr>
        <p:spPr>
          <a:xfrm>
            <a:off x="548640" y="480974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1" name="Text 7"/>
          <p:cNvSpPr txBox="1"/>
          <p:nvPr/>
        </p:nvSpPr>
        <p:spPr>
          <a:xfrm>
            <a:off x="932688" y="4800600"/>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Pools</a:t>
            </a:r>
            <a:endParaRPr lang="en-US" sz="1250" dirty="0"/>
          </a:p>
        </p:txBody>
      </p:sp>
      <p:sp>
        <p:nvSpPr>
          <p:cNvPr id="12" name="Text 8"/>
          <p:cNvSpPr txBox="1"/>
          <p:nvPr/>
        </p:nvSpPr>
        <p:spPr>
          <a:xfrm>
            <a:off x="932688" y="5093208"/>
            <a:ext cx="5047488"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Members up against the expected size, traffic, refusals, back pressure, trend.</a:t>
            </a:r>
            <a:endParaRPr lang="en-US" sz="1050" dirty="0"/>
          </a:p>
        </p:txBody>
      </p:sp>
      <p:sp>
        <p:nvSpPr>
          <p:cNvPr id="13" name="Shape 9"/>
          <p:cNvSpPr/>
          <p:nvPr/>
        </p:nvSpPr>
        <p:spPr>
          <a:xfrm>
            <a:off x="548640" y="5586984"/>
            <a:ext cx="274320" cy="274320"/>
          </a:xfrm>
          <a:prstGeom prst="ellipse">
            <a:avLst/>
          </a:prstGeom>
          <a:solidFill>
            <a:srgbClr val="E0A040"/>
          </a:solidFill>
          <a:ln w="12700">
            <a:solidFill>
              <a:srgbClr val="FFFFFF"/>
            </a:solidFill>
            <a:prstDash val="solid"/>
          </a:ln>
        </p:spPr>
      </p:sp>
      <p:sp>
        <p:nvSpPr>
          <p:cNvPr id="14" name="Text 10"/>
          <p:cNvSpPr txBox="1"/>
          <p:nvPr/>
        </p:nvSpPr>
        <p:spPr>
          <a:xfrm>
            <a:off x="548640" y="558698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5" name="Text 11"/>
          <p:cNvSpPr txBox="1"/>
          <p:nvPr/>
        </p:nvSpPr>
        <p:spPr>
          <a:xfrm>
            <a:off x="932688" y="5577840"/>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Balance</a:t>
            </a:r>
            <a:endParaRPr lang="en-US" sz="1250" dirty="0"/>
          </a:p>
        </p:txBody>
      </p:sp>
      <p:sp>
        <p:nvSpPr>
          <p:cNvPr id="16" name="Text 12"/>
          <p:cNvSpPr txBox="1"/>
          <p:nvPr/>
        </p:nvSpPr>
        <p:spPr>
          <a:xfrm>
            <a:off x="932688" y="5870448"/>
            <a:ext cx="5047488"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The smallest and largest member shares: 48 % to 52 % is an even split.</a:t>
            </a:r>
            <a:endParaRPr lang="en-US" sz="1050" dirty="0"/>
          </a:p>
        </p:txBody>
      </p:sp>
      <p:sp>
        <p:nvSpPr>
          <p:cNvPr id="17" name="Shape 13"/>
          <p:cNvSpPr/>
          <p:nvPr/>
        </p:nvSpPr>
        <p:spPr>
          <a:xfrm>
            <a:off x="6208776" y="4809744"/>
            <a:ext cx="274320" cy="274320"/>
          </a:xfrm>
          <a:prstGeom prst="ellipse">
            <a:avLst/>
          </a:prstGeom>
          <a:solidFill>
            <a:srgbClr val="3DBE7A"/>
          </a:solidFill>
          <a:ln w="12700">
            <a:solidFill>
              <a:srgbClr val="FFFFFF"/>
            </a:solidFill>
            <a:prstDash val="solid"/>
          </a:ln>
        </p:spPr>
      </p:sp>
      <p:sp>
        <p:nvSpPr>
          <p:cNvPr id="18" name="Text 14"/>
          <p:cNvSpPr txBox="1"/>
          <p:nvPr/>
        </p:nvSpPr>
        <p:spPr>
          <a:xfrm>
            <a:off x="6208776" y="480974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19" name="Text 15"/>
          <p:cNvSpPr txBox="1"/>
          <p:nvPr/>
        </p:nvSpPr>
        <p:spPr>
          <a:xfrm>
            <a:off x="6592824" y="4800600"/>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Needing attention</a:t>
            </a:r>
            <a:endParaRPr lang="en-US" sz="1250" dirty="0"/>
          </a:p>
        </p:txBody>
      </p:sp>
      <p:sp>
        <p:nvSpPr>
          <p:cNvPr id="20" name="Text 16"/>
          <p:cNvSpPr txBox="1"/>
          <p:nvPr/>
        </p:nvSpPr>
        <p:spPr>
          <a:xfrm>
            <a:off x="6592824" y="5093208"/>
            <a:ext cx="5047488"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Not up, refusing, backed up, dropping oversized events, failing destinations.</a:t>
            </a:r>
            <a:endParaRPr lang="en-US" sz="1050" dirty="0"/>
          </a:p>
        </p:txBody>
      </p:sp>
      <p:sp>
        <p:nvSpPr>
          <p:cNvPr id="21" name="Shape 17"/>
          <p:cNvSpPr/>
          <p:nvPr/>
        </p:nvSpPr>
        <p:spPr>
          <a:xfrm>
            <a:off x="6208776" y="5586984"/>
            <a:ext cx="274320" cy="274320"/>
          </a:xfrm>
          <a:prstGeom prst="ellipse">
            <a:avLst/>
          </a:prstGeom>
          <a:solidFill>
            <a:srgbClr val="9A78F5"/>
          </a:solidFill>
          <a:ln w="12700">
            <a:solidFill>
              <a:srgbClr val="FFFFFF"/>
            </a:solidFill>
            <a:prstDash val="solid"/>
          </a:ln>
        </p:spPr>
      </p:sp>
      <p:sp>
        <p:nvSpPr>
          <p:cNvPr id="22" name="Text 18"/>
          <p:cNvSpPr txBox="1"/>
          <p:nvPr/>
        </p:nvSpPr>
        <p:spPr>
          <a:xfrm>
            <a:off x="6208776" y="558698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23" name="Text 19"/>
          <p:cNvSpPr txBox="1"/>
          <p:nvPr/>
        </p:nvSpPr>
        <p:spPr>
          <a:xfrm>
            <a:off x="6592824" y="5577840"/>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Busiest tokens</a:t>
            </a:r>
            <a:endParaRPr lang="en-US" sz="1250" dirty="0"/>
          </a:p>
        </p:txBody>
      </p:sp>
      <p:sp>
        <p:nvSpPr>
          <p:cNvPr id="24" name="Text 20"/>
          <p:cNvSpPr txBox="1"/>
          <p:nvPr/>
        </p:nvSpPr>
        <p:spPr>
          <a:xfrm>
            <a:off x="6592824" y="5870448"/>
            <a:ext cx="5047488"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By name, with the endpoints that received them.</a:t>
            </a:r>
            <a:endParaRPr lang="en-US" sz="10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PART 2  ·  ENDPOINTS</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Endpoints — by pool, filtered and paged by the server</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Splunk HEC</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371600"/>
            <a:ext cx="8362180" cy="2377440"/>
          </a:xfrm>
          <a:prstGeom prst="roundRect">
            <a:avLst>
              <a:gd name="adj" fmla="val 1923"/>
            </a:avLst>
          </a:prstGeom>
          <a:solidFill>
            <a:srgbClr val="1F242F"/>
          </a:solidFill>
          <a:ln w="9525">
            <a:solidFill>
              <a:srgbClr val="2A3140"/>
            </a:solidFill>
            <a:prstDash val="solid"/>
          </a:ln>
        </p:spPr>
      </p:sp>
      <p:pic>
        <p:nvPicPr>
          <p:cNvPr id="8" name="Image 0" descr="/Users/guilhem/DocsOffsync/trackme-limited/hec-docs-work/kit/hecdeck/img/hec-endpoints-tab.jpg">    </p:cNvPr>
          <p:cNvPicPr>
            <a:picLocks noChangeAspect="1"/>
          </p:cNvPicPr>
          <p:nvPr/>
        </p:nvPicPr>
        <p:blipFill>
          <a:blip r:embed="rId1"/>
          <a:stretch>
            <a:fillRect/>
          </a:stretch>
        </p:blipFill>
        <p:spPr>
          <a:xfrm>
            <a:off x="612648" y="1435608"/>
            <a:ext cx="8234164" cy="2249424"/>
          </a:xfrm>
          <a:prstGeom prst="rect">
            <a:avLst/>
          </a:prstGeom>
        </p:spPr>
      </p:pic>
      <p:sp>
        <p:nvSpPr>
          <p:cNvPr id="9" name="Shape 5"/>
          <p:cNvSpPr/>
          <p:nvPr/>
        </p:nvSpPr>
        <p:spPr>
          <a:xfrm>
            <a:off x="548640" y="3941064"/>
            <a:ext cx="274320" cy="274320"/>
          </a:xfrm>
          <a:prstGeom prst="ellipse">
            <a:avLst/>
          </a:prstGeom>
          <a:solidFill>
            <a:srgbClr val="5B8DEF"/>
          </a:solidFill>
          <a:ln w="12700">
            <a:solidFill>
              <a:srgbClr val="FFFFFF"/>
            </a:solidFill>
            <a:prstDash val="solid"/>
          </a:ln>
        </p:spPr>
      </p:sp>
      <p:sp>
        <p:nvSpPr>
          <p:cNvPr id="10" name="Text 6"/>
          <p:cNvSpPr txBox="1"/>
          <p:nvPr/>
        </p:nvSpPr>
        <p:spPr>
          <a:xfrm>
            <a:off x="548640" y="39410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1" name="Text 7"/>
          <p:cNvSpPr txBox="1"/>
          <p:nvPr/>
        </p:nvSpPr>
        <p:spPr>
          <a:xfrm>
            <a:off x="932688" y="3931920"/>
            <a:ext cx="3160776"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Pools sidebar</a:t>
            </a:r>
            <a:endParaRPr lang="en-US" sz="1250" dirty="0"/>
          </a:p>
        </p:txBody>
      </p:sp>
      <p:sp>
        <p:nvSpPr>
          <p:cNvPr id="12" name="Text 8"/>
          <p:cNvSpPr txBox="1"/>
          <p:nvPr/>
        </p:nvSpPr>
        <p:spPr>
          <a:xfrm>
            <a:off x="932688" y="4224528"/>
            <a:ext cx="3160776"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All pools, one pool, or the discovered endpoints.</a:t>
            </a:r>
            <a:endParaRPr lang="en-US" sz="1050" dirty="0"/>
          </a:p>
        </p:txBody>
      </p:sp>
      <p:sp>
        <p:nvSpPr>
          <p:cNvPr id="13" name="Shape 9"/>
          <p:cNvSpPr/>
          <p:nvPr/>
        </p:nvSpPr>
        <p:spPr>
          <a:xfrm>
            <a:off x="548640" y="4718304"/>
            <a:ext cx="274320" cy="274320"/>
          </a:xfrm>
          <a:prstGeom prst="ellipse">
            <a:avLst/>
          </a:prstGeom>
          <a:solidFill>
            <a:srgbClr val="E0A040"/>
          </a:solidFill>
          <a:ln w="12700">
            <a:solidFill>
              <a:srgbClr val="FFFFFF"/>
            </a:solidFill>
            <a:prstDash val="solid"/>
          </a:ln>
        </p:spPr>
      </p:sp>
      <p:sp>
        <p:nvSpPr>
          <p:cNvPr id="14" name="Text 10"/>
          <p:cNvSpPr txBox="1"/>
          <p:nvPr/>
        </p:nvSpPr>
        <p:spPr>
          <a:xfrm>
            <a:off x="548640" y="471830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5" name="Text 11"/>
          <p:cNvSpPr txBox="1"/>
          <p:nvPr/>
        </p:nvSpPr>
        <p:spPr>
          <a:xfrm>
            <a:off x="932688" y="4709160"/>
            <a:ext cx="3160776"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Status</a:t>
            </a:r>
            <a:endParaRPr lang="en-US" sz="1250" dirty="0"/>
          </a:p>
        </p:txBody>
      </p:sp>
      <p:sp>
        <p:nvSpPr>
          <p:cNvPr id="16" name="Text 12"/>
          <p:cNvSpPr txBox="1"/>
          <p:nvPr/>
        </p:nvSpPr>
        <p:spPr>
          <a:xfrm>
            <a:off x="932688" y="5001768"/>
            <a:ext cx="3160776"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Up, late, stalled or silent: hec-pool-hf3 is silent.</a:t>
            </a:r>
            <a:endParaRPr lang="en-US" sz="1050" dirty="0"/>
          </a:p>
        </p:txBody>
      </p:sp>
      <p:sp>
        <p:nvSpPr>
          <p:cNvPr id="17" name="Shape 13"/>
          <p:cNvSpPr/>
          <p:nvPr/>
        </p:nvSpPr>
        <p:spPr>
          <a:xfrm>
            <a:off x="4322064" y="3941064"/>
            <a:ext cx="274320" cy="274320"/>
          </a:xfrm>
          <a:prstGeom prst="ellipse">
            <a:avLst/>
          </a:prstGeom>
          <a:solidFill>
            <a:srgbClr val="3DBE7A"/>
          </a:solidFill>
          <a:ln w="12700">
            <a:solidFill>
              <a:srgbClr val="FFFFFF"/>
            </a:solidFill>
            <a:prstDash val="solid"/>
          </a:ln>
        </p:spPr>
      </p:sp>
      <p:sp>
        <p:nvSpPr>
          <p:cNvPr id="18" name="Text 14"/>
          <p:cNvSpPr txBox="1"/>
          <p:nvPr/>
        </p:nvSpPr>
        <p:spPr>
          <a:xfrm>
            <a:off x="4322064" y="39410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19" name="Text 15"/>
          <p:cNvSpPr txBox="1"/>
          <p:nvPr/>
        </p:nvSpPr>
        <p:spPr>
          <a:xfrm>
            <a:off x="4706112" y="3931920"/>
            <a:ext cx="3160776"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Order</a:t>
            </a:r>
            <a:endParaRPr lang="en-US" sz="1250" dirty="0"/>
          </a:p>
        </p:txBody>
      </p:sp>
      <p:sp>
        <p:nvSpPr>
          <p:cNvPr id="20" name="Text 16"/>
          <p:cNvSpPr txBox="1"/>
          <p:nvPr/>
        </p:nvSpPr>
        <p:spPr>
          <a:xfrm>
            <a:off x="4706112" y="4224528"/>
            <a:ext cx="3160776"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Most events, most refusals, highest error rate, back pressure first.</a:t>
            </a:r>
            <a:endParaRPr lang="en-US" sz="1050" dirty="0"/>
          </a:p>
        </p:txBody>
      </p:sp>
      <p:sp>
        <p:nvSpPr>
          <p:cNvPr id="21" name="Shape 17"/>
          <p:cNvSpPr/>
          <p:nvPr/>
        </p:nvSpPr>
        <p:spPr>
          <a:xfrm>
            <a:off x="4322064" y="4718304"/>
            <a:ext cx="274320" cy="274320"/>
          </a:xfrm>
          <a:prstGeom prst="ellipse">
            <a:avLst/>
          </a:prstGeom>
          <a:solidFill>
            <a:srgbClr val="9A78F5"/>
          </a:solidFill>
          <a:ln w="12700">
            <a:solidFill>
              <a:srgbClr val="FFFFFF"/>
            </a:solidFill>
            <a:prstDash val="solid"/>
          </a:ln>
        </p:spPr>
      </p:sp>
      <p:sp>
        <p:nvSpPr>
          <p:cNvPr id="22" name="Text 18"/>
          <p:cNvSpPr txBox="1"/>
          <p:nvPr/>
        </p:nvSpPr>
        <p:spPr>
          <a:xfrm>
            <a:off x="4322064" y="471830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23" name="Text 19"/>
          <p:cNvSpPr txBox="1"/>
          <p:nvPr/>
        </p:nvSpPr>
        <p:spPr>
          <a:xfrm>
            <a:off x="4706112" y="4709160"/>
            <a:ext cx="3160776"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Per endpoint</a:t>
            </a:r>
            <a:endParaRPr lang="en-US" sz="1250" dirty="0"/>
          </a:p>
        </p:txBody>
      </p:sp>
      <p:sp>
        <p:nvSpPr>
          <p:cNvPr id="24" name="Text 20"/>
          <p:cNvSpPr txBox="1"/>
          <p:nvPr/>
        </p:nvSpPr>
        <p:spPr>
          <a:xfrm>
            <a:off x="4706112" y="5001768"/>
            <a:ext cx="3160776"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Pool, traffic and its trend, refusals, error rate, fullest queue, last heartbeat.</a:t>
            </a:r>
            <a:endParaRPr lang="en-US" sz="1050" dirty="0"/>
          </a:p>
        </p:txBody>
      </p:sp>
      <p:sp>
        <p:nvSpPr>
          <p:cNvPr id="25" name="Shape 21"/>
          <p:cNvSpPr/>
          <p:nvPr/>
        </p:nvSpPr>
        <p:spPr>
          <a:xfrm>
            <a:off x="8095488" y="3941064"/>
            <a:ext cx="274320" cy="274320"/>
          </a:xfrm>
          <a:prstGeom prst="ellipse">
            <a:avLst/>
          </a:prstGeom>
          <a:solidFill>
            <a:srgbClr val="E05555"/>
          </a:solidFill>
          <a:ln w="12700">
            <a:solidFill>
              <a:srgbClr val="FFFFFF"/>
            </a:solidFill>
            <a:prstDash val="solid"/>
          </a:ln>
        </p:spPr>
      </p:sp>
      <p:sp>
        <p:nvSpPr>
          <p:cNvPr id="26" name="Text 22"/>
          <p:cNvSpPr txBox="1"/>
          <p:nvPr/>
        </p:nvSpPr>
        <p:spPr>
          <a:xfrm>
            <a:off x="8095488" y="39410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5</a:t>
            </a:r>
            <a:endParaRPr lang="en-US" sz="1000" dirty="0"/>
          </a:p>
        </p:txBody>
      </p:sp>
      <p:sp>
        <p:nvSpPr>
          <p:cNvPr id="27" name="Text 23"/>
          <p:cNvSpPr txBox="1"/>
          <p:nvPr/>
        </p:nvSpPr>
        <p:spPr>
          <a:xfrm>
            <a:off x="8479536" y="3931920"/>
            <a:ext cx="3160776"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CPU and memory</a:t>
            </a:r>
            <a:endParaRPr lang="en-US" sz="1250" dirty="0"/>
          </a:p>
        </p:txBody>
      </p:sp>
      <p:sp>
        <p:nvSpPr>
          <p:cNvPr id="28" name="Text 24"/>
          <p:cNvSpPr txBox="1"/>
          <p:nvPr/>
        </p:nvSpPr>
        <p:spPr>
          <a:xfrm>
            <a:off x="8479536" y="4224528"/>
            <a:ext cx="3160776"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Host-wide, with a bar that turns amber from 75 % and red from 90 %; a dash without telemetry.</a:t>
            </a:r>
            <a:endParaRPr lang="en-US" sz="10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PART 2  ·  ONE ENDPOINT</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One endpoint — its window, its pipeline, its output</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Splunk HEC</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371600"/>
            <a:ext cx="4285412" cy="3474720"/>
          </a:xfrm>
          <a:prstGeom prst="roundRect">
            <a:avLst>
              <a:gd name="adj" fmla="val 1316"/>
            </a:avLst>
          </a:prstGeom>
          <a:solidFill>
            <a:srgbClr val="1F242F"/>
          </a:solidFill>
          <a:ln w="9525">
            <a:solidFill>
              <a:srgbClr val="2A3140"/>
            </a:solidFill>
            <a:prstDash val="solid"/>
          </a:ln>
        </p:spPr>
      </p:sp>
      <p:pic>
        <p:nvPicPr>
          <p:cNvPr id="8" name="Image 0" descr="/Users/guilhem/DocsOffsync/trackme-limited/hec-docs-work/kit/hecdeck/img/hec-endpoint-drilldown.jpg">    </p:cNvPr>
          <p:cNvPicPr>
            <a:picLocks noChangeAspect="1"/>
          </p:cNvPicPr>
          <p:nvPr/>
        </p:nvPicPr>
        <p:blipFill>
          <a:blip r:embed="rId1"/>
          <a:stretch>
            <a:fillRect/>
          </a:stretch>
        </p:blipFill>
        <p:spPr>
          <a:xfrm>
            <a:off x="612648" y="1435608"/>
            <a:ext cx="4157396" cy="3346704"/>
          </a:xfrm>
          <a:prstGeom prst="rect">
            <a:avLst/>
          </a:prstGeom>
        </p:spPr>
      </p:pic>
      <p:sp>
        <p:nvSpPr>
          <p:cNvPr id="9" name="Shape 5"/>
          <p:cNvSpPr/>
          <p:nvPr/>
        </p:nvSpPr>
        <p:spPr>
          <a:xfrm>
            <a:off x="6199632" y="1371600"/>
            <a:ext cx="4285412" cy="3474720"/>
          </a:xfrm>
          <a:prstGeom prst="roundRect">
            <a:avLst>
              <a:gd name="adj" fmla="val 1316"/>
            </a:avLst>
          </a:prstGeom>
          <a:solidFill>
            <a:srgbClr val="1F242F"/>
          </a:solidFill>
          <a:ln w="9525">
            <a:solidFill>
              <a:srgbClr val="2A3140"/>
            </a:solidFill>
            <a:prstDash val="solid"/>
          </a:ln>
        </p:spPr>
      </p:sp>
      <p:pic>
        <p:nvPicPr>
          <p:cNvPr id="10" name="Image 1" descr="/Users/guilhem/DocsOffsync/trackme-limited/hec-docs-work/kit/hecdeck/img/hec-endpoint-pipeline.jpg">    </p:cNvPr>
          <p:cNvPicPr>
            <a:picLocks noChangeAspect="1"/>
          </p:cNvPicPr>
          <p:nvPr/>
        </p:nvPicPr>
        <p:blipFill>
          <a:blip r:embed="rId2"/>
          <a:stretch>
            <a:fillRect/>
          </a:stretch>
        </p:blipFill>
        <p:spPr>
          <a:xfrm>
            <a:off x="6263640" y="1435608"/>
            <a:ext cx="4157396" cy="3346704"/>
          </a:xfrm>
          <a:prstGeom prst="rect">
            <a:avLst/>
          </a:prstGeom>
        </p:spPr>
      </p:pic>
      <p:sp>
        <p:nvSpPr>
          <p:cNvPr id="11" name="Shape 6"/>
          <p:cNvSpPr/>
          <p:nvPr/>
        </p:nvSpPr>
        <p:spPr>
          <a:xfrm>
            <a:off x="548640" y="5038344"/>
            <a:ext cx="274320" cy="274320"/>
          </a:xfrm>
          <a:prstGeom prst="ellipse">
            <a:avLst/>
          </a:prstGeom>
          <a:solidFill>
            <a:srgbClr val="5B8DEF"/>
          </a:solidFill>
          <a:ln w="12700">
            <a:solidFill>
              <a:srgbClr val="FFFFFF"/>
            </a:solidFill>
            <a:prstDash val="solid"/>
          </a:ln>
        </p:spPr>
      </p:sp>
      <p:sp>
        <p:nvSpPr>
          <p:cNvPr id="12" name="Text 7"/>
          <p:cNvSpPr txBox="1"/>
          <p:nvPr/>
        </p:nvSpPr>
        <p:spPr>
          <a:xfrm>
            <a:off x="548640" y="503834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3" name="Text 8"/>
          <p:cNvSpPr txBox="1"/>
          <p:nvPr/>
        </p:nvSpPr>
        <p:spPr>
          <a:xfrm>
            <a:off x="932688" y="5029200"/>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Latest window</a:t>
            </a:r>
            <a:endParaRPr lang="en-US" sz="1250" dirty="0"/>
          </a:p>
        </p:txBody>
      </p:sp>
      <p:sp>
        <p:nvSpPr>
          <p:cNvPr id="14" name="Text 9"/>
          <p:cNvSpPr txBox="1"/>
          <p:nvPr/>
        </p:nvSpPr>
        <p:spPr>
          <a:xfrm>
            <a:off x="932688" y="5321808"/>
            <a:ext cx="5047488"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Events, bytes, requests, refused, error rate, CPU, memory, last heartbeat.</a:t>
            </a:r>
            <a:endParaRPr lang="en-US" sz="1050" dirty="0"/>
          </a:p>
        </p:txBody>
      </p:sp>
      <p:sp>
        <p:nvSpPr>
          <p:cNvPr id="15" name="Shape 10"/>
          <p:cNvSpPr/>
          <p:nvPr/>
        </p:nvSpPr>
        <p:spPr>
          <a:xfrm>
            <a:off x="548640" y="5632704"/>
            <a:ext cx="274320" cy="274320"/>
          </a:xfrm>
          <a:prstGeom prst="ellipse">
            <a:avLst/>
          </a:prstGeom>
          <a:solidFill>
            <a:srgbClr val="E0A040"/>
          </a:solidFill>
          <a:ln w="12700">
            <a:solidFill>
              <a:srgbClr val="FFFFFF"/>
            </a:solidFill>
            <a:prstDash val="solid"/>
          </a:ln>
        </p:spPr>
      </p:sp>
      <p:sp>
        <p:nvSpPr>
          <p:cNvPr id="16" name="Text 11"/>
          <p:cNvSpPr txBox="1"/>
          <p:nvPr/>
        </p:nvSpPr>
        <p:spPr>
          <a:xfrm>
            <a:off x="548640" y="563270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7" name="Text 12"/>
          <p:cNvSpPr txBox="1"/>
          <p:nvPr/>
        </p:nvSpPr>
        <p:spPr>
          <a:xfrm>
            <a:off x="932688" y="5623560"/>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Refused requests</a:t>
            </a:r>
            <a:endParaRPr lang="en-US" sz="1250" dirty="0"/>
          </a:p>
        </p:txBody>
      </p:sp>
      <p:sp>
        <p:nvSpPr>
          <p:cNvPr id="18" name="Text 13"/>
          <p:cNvSpPr txBox="1"/>
          <p:nvPr/>
        </p:nvSpPr>
        <p:spPr>
          <a:xfrm>
            <a:off x="932688" y="5916168"/>
            <a:ext cx="5047488"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By HEC reply code, in plain words.</a:t>
            </a:r>
            <a:endParaRPr lang="en-US" sz="1050" dirty="0"/>
          </a:p>
        </p:txBody>
      </p:sp>
      <p:sp>
        <p:nvSpPr>
          <p:cNvPr id="19" name="Shape 14"/>
          <p:cNvSpPr/>
          <p:nvPr/>
        </p:nvSpPr>
        <p:spPr>
          <a:xfrm>
            <a:off x="6208776" y="5038344"/>
            <a:ext cx="274320" cy="274320"/>
          </a:xfrm>
          <a:prstGeom prst="ellipse">
            <a:avLst/>
          </a:prstGeom>
          <a:solidFill>
            <a:srgbClr val="3DBE7A"/>
          </a:solidFill>
          <a:ln w="12700">
            <a:solidFill>
              <a:srgbClr val="FFFFFF"/>
            </a:solidFill>
            <a:prstDash val="solid"/>
          </a:ln>
        </p:spPr>
      </p:sp>
      <p:sp>
        <p:nvSpPr>
          <p:cNvPr id="20" name="Text 15"/>
          <p:cNvSpPr txBox="1"/>
          <p:nvPr/>
        </p:nvSpPr>
        <p:spPr>
          <a:xfrm>
            <a:off x="6208776" y="503834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21" name="Text 16"/>
          <p:cNvSpPr txBox="1"/>
          <p:nvPr/>
        </p:nvSpPr>
        <p:spPr>
          <a:xfrm>
            <a:off x="6592824" y="5029200"/>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Ingestion pipeline</a:t>
            </a:r>
            <a:endParaRPr lang="en-US" sz="1250" dirty="0"/>
          </a:p>
        </p:txBody>
      </p:sp>
      <p:sp>
        <p:nvSpPr>
          <p:cNvPr id="22" name="Text 17"/>
          <p:cNvSpPr txBox="1"/>
          <p:nvPr/>
        </p:nvSpPr>
        <p:spPr>
          <a:xfrm>
            <a:off x="6592824" y="5321808"/>
            <a:ext cx="5047488"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Each queue of the HEC path, its fill, the bottleneck and how busy its thread was.</a:t>
            </a:r>
            <a:endParaRPr lang="en-US" sz="1050" dirty="0"/>
          </a:p>
        </p:txBody>
      </p:sp>
      <p:sp>
        <p:nvSpPr>
          <p:cNvPr id="23" name="Shape 18"/>
          <p:cNvSpPr/>
          <p:nvPr/>
        </p:nvSpPr>
        <p:spPr>
          <a:xfrm>
            <a:off x="6208776" y="5815584"/>
            <a:ext cx="274320" cy="274320"/>
          </a:xfrm>
          <a:prstGeom prst="ellipse">
            <a:avLst/>
          </a:prstGeom>
          <a:solidFill>
            <a:srgbClr val="9A78F5"/>
          </a:solidFill>
          <a:ln w="12700">
            <a:solidFill>
              <a:srgbClr val="FFFFFF"/>
            </a:solidFill>
            <a:prstDash val="solid"/>
          </a:ln>
        </p:spPr>
      </p:sp>
      <p:sp>
        <p:nvSpPr>
          <p:cNvPr id="24" name="Text 19"/>
          <p:cNvSpPr txBox="1"/>
          <p:nvPr/>
        </p:nvSpPr>
        <p:spPr>
          <a:xfrm>
            <a:off x="6208776" y="581558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25" name="Text 20"/>
          <p:cNvSpPr txBox="1"/>
          <p:nvPr/>
        </p:nvSpPr>
        <p:spPr>
          <a:xfrm>
            <a:off x="6592824" y="5806440"/>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Output and history</a:t>
            </a:r>
            <a:endParaRPr lang="en-US" sz="1250" dirty="0"/>
          </a:p>
        </p:txBody>
      </p:sp>
      <p:sp>
        <p:nvSpPr>
          <p:cNvPr id="26" name="Text 21"/>
          <p:cNvSpPr txBox="1"/>
          <p:nvPr/>
        </p:nvSpPr>
        <p:spPr>
          <a:xfrm>
            <a:off x="6592824" y="6099048"/>
            <a:ext cx="5047488"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Destinations and receivers; events, refusals, fullest queue and CPU over time.</a:t>
            </a:r>
            <a:endParaRPr lang="en-US" sz="105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PART 2  ·  ONE POOL</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A pool — is the load balancer spreading the traffic?</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Splunk HEC</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371600"/>
            <a:ext cx="3944642" cy="3200400"/>
          </a:xfrm>
          <a:prstGeom prst="roundRect">
            <a:avLst>
              <a:gd name="adj" fmla="val 1429"/>
            </a:avLst>
          </a:prstGeom>
          <a:solidFill>
            <a:srgbClr val="1F242F"/>
          </a:solidFill>
          <a:ln w="9525">
            <a:solidFill>
              <a:srgbClr val="2A3140"/>
            </a:solidFill>
            <a:prstDash val="solid"/>
          </a:ln>
        </p:spPr>
      </p:sp>
      <p:pic>
        <p:nvPicPr>
          <p:cNvPr id="8" name="Image 0" descr="/Users/guilhem/DocsOffsync/trackme-limited/hec-docs-work/kit/hecdeck/img/hec-pool-distribution.jpg">    </p:cNvPr>
          <p:cNvPicPr>
            <a:picLocks noChangeAspect="1"/>
          </p:cNvPicPr>
          <p:nvPr/>
        </p:nvPicPr>
        <p:blipFill>
          <a:blip r:embed="rId1"/>
          <a:stretch>
            <a:fillRect/>
          </a:stretch>
        </p:blipFill>
        <p:spPr>
          <a:xfrm>
            <a:off x="612648" y="1435608"/>
            <a:ext cx="3816626" cy="3072384"/>
          </a:xfrm>
          <a:prstGeom prst="rect">
            <a:avLst/>
          </a:prstGeom>
        </p:spPr>
      </p:pic>
      <p:sp>
        <p:nvSpPr>
          <p:cNvPr id="9" name="Shape 5"/>
          <p:cNvSpPr/>
          <p:nvPr/>
        </p:nvSpPr>
        <p:spPr>
          <a:xfrm>
            <a:off x="548640" y="4764024"/>
            <a:ext cx="274320" cy="274320"/>
          </a:xfrm>
          <a:prstGeom prst="ellipse">
            <a:avLst/>
          </a:prstGeom>
          <a:solidFill>
            <a:srgbClr val="5B8DEF"/>
          </a:solidFill>
          <a:ln w="12700">
            <a:solidFill>
              <a:srgbClr val="FFFFFF"/>
            </a:solidFill>
            <a:prstDash val="solid"/>
          </a:ln>
        </p:spPr>
      </p:sp>
      <p:sp>
        <p:nvSpPr>
          <p:cNvPr id="10" name="Text 6"/>
          <p:cNvSpPr txBox="1"/>
          <p:nvPr/>
        </p:nvSpPr>
        <p:spPr>
          <a:xfrm>
            <a:off x="548640" y="476402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1" name="Text 7"/>
          <p:cNvSpPr txBox="1"/>
          <p:nvPr/>
        </p:nvSpPr>
        <p:spPr>
          <a:xfrm>
            <a:off x="932688" y="4754880"/>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Balance</a:t>
            </a:r>
            <a:endParaRPr lang="en-US" sz="1250" dirty="0"/>
          </a:p>
        </p:txBody>
      </p:sp>
      <p:sp>
        <p:nvSpPr>
          <p:cNvPr id="12" name="Text 8"/>
          <p:cNvSpPr txBox="1"/>
          <p:nvPr/>
        </p:nvSpPr>
        <p:spPr>
          <a:xfrm>
            <a:off x="932688" y="5047488"/>
            <a:ext cx="5047488"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100 for an even split over the members up, 0 when one member takes everything.</a:t>
            </a:r>
            <a:endParaRPr lang="en-US" sz="1050" dirty="0"/>
          </a:p>
        </p:txBody>
      </p:sp>
      <p:sp>
        <p:nvSpPr>
          <p:cNvPr id="13" name="Shape 9"/>
          <p:cNvSpPr/>
          <p:nvPr/>
        </p:nvSpPr>
        <p:spPr>
          <a:xfrm>
            <a:off x="548640" y="5541264"/>
            <a:ext cx="274320" cy="274320"/>
          </a:xfrm>
          <a:prstGeom prst="ellipse">
            <a:avLst/>
          </a:prstGeom>
          <a:solidFill>
            <a:srgbClr val="E0A040"/>
          </a:solidFill>
          <a:ln w="12700">
            <a:solidFill>
              <a:srgbClr val="FFFFFF"/>
            </a:solidFill>
            <a:prstDash val="solid"/>
          </a:ln>
        </p:spPr>
      </p:sp>
      <p:sp>
        <p:nvSpPr>
          <p:cNvPr id="14" name="Text 10"/>
          <p:cNvSpPr txBox="1"/>
          <p:nvPr/>
        </p:nvSpPr>
        <p:spPr>
          <a:xfrm>
            <a:off x="548640" y="55412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5" name="Text 11"/>
          <p:cNvSpPr txBox="1"/>
          <p:nvPr/>
        </p:nvSpPr>
        <p:spPr>
          <a:xfrm>
            <a:off x="932688" y="5532120"/>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Members carrying traffic</a:t>
            </a:r>
            <a:endParaRPr lang="en-US" sz="1250" dirty="0"/>
          </a:p>
        </p:txBody>
      </p:sp>
      <p:sp>
        <p:nvSpPr>
          <p:cNvPr id="16" name="Text 12"/>
          <p:cNvSpPr txBox="1"/>
          <p:nvPr/>
        </p:nvSpPr>
        <p:spPr>
          <a:xfrm>
            <a:off x="932688" y="5824728"/>
            <a:ext cx="5047488"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And the smallest share against the fair share.</a:t>
            </a:r>
            <a:endParaRPr lang="en-US" sz="1050" dirty="0"/>
          </a:p>
        </p:txBody>
      </p:sp>
      <p:sp>
        <p:nvSpPr>
          <p:cNvPr id="17" name="Shape 13"/>
          <p:cNvSpPr/>
          <p:nvPr/>
        </p:nvSpPr>
        <p:spPr>
          <a:xfrm>
            <a:off x="6208776" y="4764024"/>
            <a:ext cx="274320" cy="274320"/>
          </a:xfrm>
          <a:prstGeom prst="ellipse">
            <a:avLst/>
          </a:prstGeom>
          <a:solidFill>
            <a:srgbClr val="3DBE7A"/>
          </a:solidFill>
          <a:ln w="12700">
            <a:solidFill>
              <a:srgbClr val="FFFFFF"/>
            </a:solidFill>
            <a:prstDash val="solid"/>
          </a:ln>
        </p:spPr>
      </p:sp>
      <p:sp>
        <p:nvSpPr>
          <p:cNvPr id="18" name="Text 14"/>
          <p:cNvSpPr txBox="1"/>
          <p:nvPr/>
        </p:nvSpPr>
        <p:spPr>
          <a:xfrm>
            <a:off x="6208776" y="476402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19" name="Text 15"/>
          <p:cNvSpPr txBox="1"/>
          <p:nvPr/>
        </p:nvSpPr>
        <p:spPr>
          <a:xfrm>
            <a:off x="6592824" y="4754880"/>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Members up that received nothing</a:t>
            </a:r>
            <a:endParaRPr lang="en-US" sz="1250" dirty="0"/>
          </a:p>
        </p:txBody>
      </p:sp>
      <p:sp>
        <p:nvSpPr>
          <p:cNvPr id="20" name="Text 16"/>
          <p:cNvSpPr txBox="1"/>
          <p:nvPr/>
        </p:nvSpPr>
        <p:spPr>
          <a:xfrm>
            <a:off x="6592824" y="5047488"/>
            <a:ext cx="5047488"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What Pool imbalance watches.</a:t>
            </a:r>
            <a:endParaRPr lang="en-US" sz="1050" dirty="0"/>
          </a:p>
        </p:txBody>
      </p:sp>
      <p:sp>
        <p:nvSpPr>
          <p:cNvPr id="21" name="Shape 17"/>
          <p:cNvSpPr/>
          <p:nvPr/>
        </p:nvSpPr>
        <p:spPr>
          <a:xfrm>
            <a:off x="6208776" y="5358384"/>
            <a:ext cx="274320" cy="274320"/>
          </a:xfrm>
          <a:prstGeom prst="ellipse">
            <a:avLst/>
          </a:prstGeom>
          <a:solidFill>
            <a:srgbClr val="9A78F5"/>
          </a:solidFill>
          <a:ln w="12700">
            <a:solidFill>
              <a:srgbClr val="FFFFFF"/>
            </a:solidFill>
            <a:prstDash val="solid"/>
          </a:ln>
        </p:spPr>
      </p:sp>
      <p:sp>
        <p:nvSpPr>
          <p:cNvPr id="22" name="Text 18"/>
          <p:cNvSpPr txBox="1"/>
          <p:nvPr/>
        </p:nvSpPr>
        <p:spPr>
          <a:xfrm>
            <a:off x="6208776" y="535838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23" name="Text 19"/>
          <p:cNvSpPr txBox="1"/>
          <p:nvPr/>
        </p:nvSpPr>
        <p:spPr>
          <a:xfrm>
            <a:off x="6592824" y="5349240"/>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Share of each member over time</a:t>
            </a:r>
            <a:endParaRPr lang="en-US" sz="1250" dirty="0"/>
          </a:p>
        </p:txBody>
      </p:sp>
      <p:sp>
        <p:nvSpPr>
          <p:cNvPr id="24" name="Text 20"/>
          <p:cNvSpPr txBox="1"/>
          <p:nvPr/>
        </p:nvSpPr>
        <p:spPr>
          <a:xfrm>
            <a:off x="6592824" y="5641848"/>
            <a:ext cx="5047488"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With the balance over time and the members table.</a:t>
            </a:r>
            <a:endParaRPr lang="en-US" sz="105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PART 2  ·  TOKENS</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Tokens — known by name, never by value</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Splunk HEC</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371600"/>
            <a:ext cx="5440680" cy="1209868"/>
          </a:xfrm>
          <a:prstGeom prst="roundRect">
            <a:avLst>
              <a:gd name="adj" fmla="val 3779"/>
            </a:avLst>
          </a:prstGeom>
          <a:solidFill>
            <a:srgbClr val="1F242F"/>
          </a:solidFill>
          <a:ln w="9525">
            <a:solidFill>
              <a:srgbClr val="2A3140"/>
            </a:solidFill>
            <a:prstDash val="solid"/>
          </a:ln>
        </p:spPr>
      </p:sp>
      <p:pic>
        <p:nvPicPr>
          <p:cNvPr id="8" name="Image 0" descr="/Users/guilhem/DocsOffsync/trackme-limited/hec-docs-work/kit/hecdeck/img/hec-tokens-tab.jpg">    </p:cNvPr>
          <p:cNvPicPr>
            <a:picLocks noChangeAspect="1"/>
          </p:cNvPicPr>
          <p:nvPr/>
        </p:nvPicPr>
        <p:blipFill>
          <a:blip r:embed="rId1"/>
          <a:stretch>
            <a:fillRect/>
          </a:stretch>
        </p:blipFill>
        <p:spPr>
          <a:xfrm>
            <a:off x="612648" y="1435608"/>
            <a:ext cx="5312664" cy="1081852"/>
          </a:xfrm>
          <a:prstGeom prst="rect">
            <a:avLst/>
          </a:prstGeom>
        </p:spPr>
      </p:pic>
      <p:sp>
        <p:nvSpPr>
          <p:cNvPr id="9" name="Shape 5"/>
          <p:cNvSpPr/>
          <p:nvPr/>
        </p:nvSpPr>
        <p:spPr>
          <a:xfrm>
            <a:off x="6199632" y="1371600"/>
            <a:ext cx="4058232" cy="3291840"/>
          </a:xfrm>
          <a:prstGeom prst="roundRect">
            <a:avLst>
              <a:gd name="adj" fmla="val 1389"/>
            </a:avLst>
          </a:prstGeom>
          <a:solidFill>
            <a:srgbClr val="1F242F"/>
          </a:solidFill>
          <a:ln w="9525">
            <a:solidFill>
              <a:srgbClr val="2A3140"/>
            </a:solidFill>
            <a:prstDash val="solid"/>
          </a:ln>
        </p:spPr>
      </p:sp>
      <p:pic>
        <p:nvPicPr>
          <p:cNvPr id="10" name="Image 1" descr="/Users/guilhem/DocsOffsync/trackme-limited/hec-docs-work/kit/hecdeck/img/hec-token-drilldown.jpg">    </p:cNvPr>
          <p:cNvPicPr>
            <a:picLocks noChangeAspect="1"/>
          </p:cNvPicPr>
          <p:nvPr/>
        </p:nvPicPr>
        <p:blipFill>
          <a:blip r:embed="rId2"/>
          <a:stretch>
            <a:fillRect/>
          </a:stretch>
        </p:blipFill>
        <p:spPr>
          <a:xfrm>
            <a:off x="6263640" y="1435608"/>
            <a:ext cx="3930216" cy="3163824"/>
          </a:xfrm>
          <a:prstGeom prst="rect">
            <a:avLst/>
          </a:prstGeom>
        </p:spPr>
      </p:pic>
      <p:sp>
        <p:nvSpPr>
          <p:cNvPr id="11" name="Shape 6"/>
          <p:cNvSpPr/>
          <p:nvPr/>
        </p:nvSpPr>
        <p:spPr>
          <a:xfrm>
            <a:off x="548640" y="4855464"/>
            <a:ext cx="274320" cy="274320"/>
          </a:xfrm>
          <a:prstGeom prst="ellipse">
            <a:avLst/>
          </a:prstGeom>
          <a:solidFill>
            <a:srgbClr val="5B8DEF"/>
          </a:solidFill>
          <a:ln w="12700">
            <a:solidFill>
              <a:srgbClr val="FFFFFF"/>
            </a:solidFill>
            <a:prstDash val="solid"/>
          </a:ln>
        </p:spPr>
      </p:sp>
      <p:sp>
        <p:nvSpPr>
          <p:cNvPr id="12" name="Text 7"/>
          <p:cNvSpPr txBox="1"/>
          <p:nvPr/>
        </p:nvSpPr>
        <p:spPr>
          <a:xfrm>
            <a:off x="548640" y="48554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3" name="Text 8"/>
          <p:cNvSpPr txBox="1"/>
          <p:nvPr/>
        </p:nvSpPr>
        <p:spPr>
          <a:xfrm>
            <a:off x="932688" y="4846320"/>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Every token seen in 24 hours</a:t>
            </a:r>
            <a:endParaRPr lang="en-US" sz="1250" dirty="0"/>
          </a:p>
        </p:txBody>
      </p:sp>
      <p:sp>
        <p:nvSpPr>
          <p:cNvPr id="14" name="Text 9"/>
          <p:cNvSpPr txBox="1"/>
          <p:nvPr/>
        </p:nvSpPr>
        <p:spPr>
          <a:xfrm>
            <a:off x="932688" y="5138928"/>
            <a:ext cx="5047488"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The pools and endpoints that received it, events, bytes, refusals.</a:t>
            </a:r>
            <a:endParaRPr lang="en-US" sz="1050" dirty="0"/>
          </a:p>
        </p:txBody>
      </p:sp>
      <p:sp>
        <p:nvSpPr>
          <p:cNvPr id="15" name="Shape 10"/>
          <p:cNvSpPr/>
          <p:nvPr/>
        </p:nvSpPr>
        <p:spPr>
          <a:xfrm>
            <a:off x="548640" y="5449824"/>
            <a:ext cx="274320" cy="274320"/>
          </a:xfrm>
          <a:prstGeom prst="ellipse">
            <a:avLst/>
          </a:prstGeom>
          <a:solidFill>
            <a:srgbClr val="E0A040"/>
          </a:solidFill>
          <a:ln w="12700">
            <a:solidFill>
              <a:srgbClr val="FFFFFF"/>
            </a:solidFill>
            <a:prstDash val="solid"/>
          </a:ln>
        </p:spPr>
      </p:sp>
      <p:sp>
        <p:nvSpPr>
          <p:cNvPr id="16" name="Text 11"/>
          <p:cNvSpPr txBox="1"/>
          <p:nvPr/>
        </p:nvSpPr>
        <p:spPr>
          <a:xfrm>
            <a:off x="548640" y="544982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7" name="Text 12"/>
          <p:cNvSpPr txBox="1"/>
          <p:nvPr/>
        </p:nvSpPr>
        <p:spPr>
          <a:xfrm>
            <a:off x="932688" y="5440680"/>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The token drilldown</a:t>
            </a:r>
            <a:endParaRPr lang="en-US" sz="1250" dirty="0"/>
          </a:p>
        </p:txBody>
      </p:sp>
      <p:sp>
        <p:nvSpPr>
          <p:cNvPr id="18" name="Text 13"/>
          <p:cNvSpPr txBox="1"/>
          <p:nvPr/>
        </p:nvSpPr>
        <p:spPr>
          <a:xfrm>
            <a:off x="932688" y="5733288"/>
            <a:ext cx="5047488"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Its state, its last 24 hours, its traffic over time.</a:t>
            </a:r>
            <a:endParaRPr lang="en-US" sz="1050" dirty="0"/>
          </a:p>
        </p:txBody>
      </p:sp>
      <p:sp>
        <p:nvSpPr>
          <p:cNvPr id="19" name="Shape 14"/>
          <p:cNvSpPr/>
          <p:nvPr/>
        </p:nvSpPr>
        <p:spPr>
          <a:xfrm>
            <a:off x="6208776" y="4855464"/>
            <a:ext cx="274320" cy="274320"/>
          </a:xfrm>
          <a:prstGeom prst="ellipse">
            <a:avLst/>
          </a:prstGeom>
          <a:solidFill>
            <a:srgbClr val="3DBE7A"/>
          </a:solidFill>
          <a:ln w="12700">
            <a:solidFill>
              <a:srgbClr val="FFFFFF"/>
            </a:solidFill>
            <a:prstDash val="solid"/>
          </a:ln>
        </p:spPr>
      </p:sp>
      <p:sp>
        <p:nvSpPr>
          <p:cNvPr id="20" name="Text 15"/>
          <p:cNvSpPr txBox="1"/>
          <p:nvPr/>
        </p:nvSpPr>
        <p:spPr>
          <a:xfrm>
            <a:off x="6208776" y="48554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21" name="Text 16"/>
          <p:cNvSpPr txBox="1"/>
          <p:nvPr/>
        </p:nvSpPr>
        <p:spPr>
          <a:xfrm>
            <a:off x="6592824" y="4846320"/>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Endpoints involved</a:t>
            </a:r>
            <a:endParaRPr lang="en-US" sz="1250" dirty="0"/>
          </a:p>
        </p:txBody>
      </p:sp>
      <p:sp>
        <p:nvSpPr>
          <p:cNvPr id="22" name="Text 17"/>
          <p:cNvSpPr txBox="1"/>
          <p:nvPr/>
        </p:nvSpPr>
        <p:spPr>
          <a:xfrm>
            <a:off x="6592824" y="5138928"/>
            <a:ext cx="5047488"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Each endpoint's share of the token's events against an even split.</a:t>
            </a:r>
            <a:endParaRPr lang="en-US" sz="1050" dirty="0"/>
          </a:p>
        </p:txBody>
      </p:sp>
      <p:sp>
        <p:nvSpPr>
          <p:cNvPr id="23" name="Shape 18"/>
          <p:cNvSpPr/>
          <p:nvPr/>
        </p:nvSpPr>
        <p:spPr>
          <a:xfrm>
            <a:off x="6208776" y="5449824"/>
            <a:ext cx="274320" cy="274320"/>
          </a:xfrm>
          <a:prstGeom prst="ellipse">
            <a:avLst/>
          </a:prstGeom>
          <a:solidFill>
            <a:srgbClr val="9A78F5"/>
          </a:solidFill>
          <a:ln w="12700">
            <a:solidFill>
              <a:srgbClr val="FFFFFF"/>
            </a:solidFill>
            <a:prstDash val="solid"/>
          </a:ln>
        </p:spPr>
      </p:sp>
      <p:sp>
        <p:nvSpPr>
          <p:cNvPr id="24" name="Text 19"/>
          <p:cNvSpPr txBox="1"/>
          <p:nvPr/>
        </p:nvSpPr>
        <p:spPr>
          <a:xfrm>
            <a:off x="6208776" y="544982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25" name="Text 20"/>
          <p:cNvSpPr txBox="1"/>
          <p:nvPr/>
        </p:nvSpPr>
        <p:spPr>
          <a:xfrm>
            <a:off x="6592824" y="5440680"/>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Errors</a:t>
            </a:r>
            <a:endParaRPr lang="en-US" sz="1250" dirty="0"/>
          </a:p>
        </p:txBody>
      </p:sp>
      <p:sp>
        <p:nvSpPr>
          <p:cNvPr id="26" name="Text 21"/>
          <p:cNvSpPr txBox="1"/>
          <p:nvPr/>
        </p:nvSpPr>
        <p:spPr>
          <a:xfrm>
            <a:off x="6592824" y="5733288"/>
            <a:ext cx="5047488"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Reply codes in plain words, the index refused, the client addresses.</a:t>
            </a:r>
            <a:endParaRPr lang="en-US" sz="105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PART 2  ·  GENERATED TOPOLOGIES</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Each tab draws its own map — one click, live</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Splunk HEC</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371600"/>
            <a:ext cx="5440680" cy="2972706"/>
          </a:xfrm>
          <a:prstGeom prst="roundRect">
            <a:avLst>
              <a:gd name="adj" fmla="val 1538"/>
            </a:avLst>
          </a:prstGeom>
          <a:solidFill>
            <a:srgbClr val="1F242F"/>
          </a:solidFill>
          <a:ln w="9525">
            <a:solidFill>
              <a:srgbClr val="2A3140"/>
            </a:solidFill>
            <a:prstDash val="solid"/>
          </a:ln>
        </p:spPr>
      </p:sp>
      <p:pic>
        <p:nvPicPr>
          <p:cNvPr id="8" name="Image 0" descr="/Users/guilhem/DocsOffsync/trackme-limited/hec-docs-work/kit/hecdeck/img/hec-generated-endpoint-topology.jpg">    </p:cNvPr>
          <p:cNvPicPr>
            <a:picLocks noChangeAspect="1"/>
          </p:cNvPicPr>
          <p:nvPr/>
        </p:nvPicPr>
        <p:blipFill>
          <a:blip r:embed="rId1"/>
          <a:stretch>
            <a:fillRect/>
          </a:stretch>
        </p:blipFill>
        <p:spPr>
          <a:xfrm>
            <a:off x="612648" y="1435608"/>
            <a:ext cx="5312664" cy="2844690"/>
          </a:xfrm>
          <a:prstGeom prst="rect">
            <a:avLst/>
          </a:prstGeom>
        </p:spPr>
      </p:pic>
      <p:sp>
        <p:nvSpPr>
          <p:cNvPr id="9" name="Shape 5"/>
          <p:cNvSpPr/>
          <p:nvPr/>
        </p:nvSpPr>
        <p:spPr>
          <a:xfrm>
            <a:off x="6199632" y="1371600"/>
            <a:ext cx="5440680" cy="2972706"/>
          </a:xfrm>
          <a:prstGeom prst="roundRect">
            <a:avLst>
              <a:gd name="adj" fmla="val 1538"/>
            </a:avLst>
          </a:prstGeom>
          <a:solidFill>
            <a:srgbClr val="1F242F"/>
          </a:solidFill>
          <a:ln w="9525">
            <a:solidFill>
              <a:srgbClr val="2A3140"/>
            </a:solidFill>
            <a:prstDash val="solid"/>
          </a:ln>
        </p:spPr>
      </p:sp>
      <p:pic>
        <p:nvPicPr>
          <p:cNvPr id="10" name="Image 1" descr="/Users/guilhem/DocsOffsync/trackme-limited/hec-docs-work/kit/hecdeck/img/hec-generated-token-topology.jpg">    </p:cNvPr>
          <p:cNvPicPr>
            <a:picLocks noChangeAspect="1"/>
          </p:cNvPicPr>
          <p:nvPr/>
        </p:nvPicPr>
        <p:blipFill>
          <a:blip r:embed="rId2"/>
          <a:stretch>
            <a:fillRect/>
          </a:stretch>
        </p:blipFill>
        <p:spPr>
          <a:xfrm>
            <a:off x="6263640" y="1435608"/>
            <a:ext cx="5312664" cy="2844690"/>
          </a:xfrm>
          <a:prstGeom prst="rect">
            <a:avLst/>
          </a:prstGeom>
        </p:spPr>
      </p:pic>
      <p:sp>
        <p:nvSpPr>
          <p:cNvPr id="11" name="Shape 6"/>
          <p:cNvSpPr/>
          <p:nvPr/>
        </p:nvSpPr>
        <p:spPr>
          <a:xfrm>
            <a:off x="548640" y="4536330"/>
            <a:ext cx="274320" cy="274320"/>
          </a:xfrm>
          <a:prstGeom prst="ellipse">
            <a:avLst/>
          </a:prstGeom>
          <a:solidFill>
            <a:srgbClr val="5B8DEF"/>
          </a:solidFill>
          <a:ln w="12700">
            <a:solidFill>
              <a:srgbClr val="FFFFFF"/>
            </a:solidFill>
            <a:prstDash val="solid"/>
          </a:ln>
        </p:spPr>
      </p:sp>
      <p:sp>
        <p:nvSpPr>
          <p:cNvPr id="12" name="Text 7"/>
          <p:cNvSpPr txBox="1"/>
          <p:nvPr/>
        </p:nvSpPr>
        <p:spPr>
          <a:xfrm>
            <a:off x="548640" y="4536330"/>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3" name="Text 8"/>
          <p:cNvSpPr txBox="1"/>
          <p:nvPr/>
        </p:nvSpPr>
        <p:spPr>
          <a:xfrm>
            <a:off x="932688" y="4527186"/>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HEC topology</a:t>
            </a:r>
            <a:endParaRPr lang="en-US" sz="1250" dirty="0"/>
          </a:p>
        </p:txBody>
      </p:sp>
      <p:sp>
        <p:nvSpPr>
          <p:cNvPr id="14" name="Text 9"/>
          <p:cNvSpPr txBox="1"/>
          <p:nvPr/>
        </p:nvSpPr>
        <p:spPr>
          <a:xfrm>
            <a:off x="932688" y="4819794"/>
            <a:ext cx="5047488"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From the Overview: every pool and its endpoints, with the availability donut.</a:t>
            </a:r>
            <a:endParaRPr lang="en-US" sz="1050" dirty="0"/>
          </a:p>
        </p:txBody>
      </p:sp>
      <p:sp>
        <p:nvSpPr>
          <p:cNvPr id="15" name="Shape 10"/>
          <p:cNvSpPr/>
          <p:nvPr/>
        </p:nvSpPr>
        <p:spPr>
          <a:xfrm>
            <a:off x="548640" y="5313570"/>
            <a:ext cx="274320" cy="274320"/>
          </a:xfrm>
          <a:prstGeom prst="ellipse">
            <a:avLst/>
          </a:prstGeom>
          <a:solidFill>
            <a:srgbClr val="E0A040"/>
          </a:solidFill>
          <a:ln w="12700">
            <a:solidFill>
              <a:srgbClr val="FFFFFF"/>
            </a:solidFill>
            <a:prstDash val="solid"/>
          </a:ln>
        </p:spPr>
      </p:sp>
      <p:sp>
        <p:nvSpPr>
          <p:cNvPr id="16" name="Text 11"/>
          <p:cNvSpPr txBox="1"/>
          <p:nvPr/>
        </p:nvSpPr>
        <p:spPr>
          <a:xfrm>
            <a:off x="548640" y="5313570"/>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7" name="Text 12"/>
          <p:cNvSpPr txBox="1"/>
          <p:nvPr/>
        </p:nvSpPr>
        <p:spPr>
          <a:xfrm>
            <a:off x="932688" y="5304426"/>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Endpoint topology</a:t>
            </a:r>
            <a:endParaRPr lang="en-US" sz="1250" dirty="0"/>
          </a:p>
        </p:txBody>
      </p:sp>
      <p:sp>
        <p:nvSpPr>
          <p:cNvPr id="18" name="Text 13"/>
          <p:cNvSpPr txBox="1"/>
          <p:nvPr/>
        </p:nvSpPr>
        <p:spPr>
          <a:xfrm>
            <a:off x="932688" y="5597034"/>
            <a:ext cx="5047488"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The endpoints the tab selects, with events, refusals, CPU and memory.</a:t>
            </a:r>
            <a:endParaRPr lang="en-US" sz="1050" dirty="0"/>
          </a:p>
        </p:txBody>
      </p:sp>
      <p:sp>
        <p:nvSpPr>
          <p:cNvPr id="19" name="Shape 14"/>
          <p:cNvSpPr/>
          <p:nvPr/>
        </p:nvSpPr>
        <p:spPr>
          <a:xfrm>
            <a:off x="6208776" y="4536330"/>
            <a:ext cx="274320" cy="274320"/>
          </a:xfrm>
          <a:prstGeom prst="ellipse">
            <a:avLst/>
          </a:prstGeom>
          <a:solidFill>
            <a:srgbClr val="3DBE7A"/>
          </a:solidFill>
          <a:ln w="12700">
            <a:solidFill>
              <a:srgbClr val="FFFFFF"/>
            </a:solidFill>
            <a:prstDash val="solid"/>
          </a:ln>
        </p:spPr>
      </p:sp>
      <p:sp>
        <p:nvSpPr>
          <p:cNvPr id="20" name="Text 15"/>
          <p:cNvSpPr txBox="1"/>
          <p:nvPr/>
        </p:nvSpPr>
        <p:spPr>
          <a:xfrm>
            <a:off x="6208776" y="4536330"/>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21" name="Text 16"/>
          <p:cNvSpPr txBox="1"/>
          <p:nvPr/>
        </p:nvSpPr>
        <p:spPr>
          <a:xfrm>
            <a:off x="6592824" y="4527186"/>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Token topology</a:t>
            </a:r>
            <a:endParaRPr lang="en-US" sz="1250" dirty="0"/>
          </a:p>
        </p:txBody>
      </p:sp>
      <p:sp>
        <p:nvSpPr>
          <p:cNvPr id="22" name="Text 17"/>
          <p:cNvSpPr txBox="1"/>
          <p:nvPr/>
        </p:nvSpPr>
        <p:spPr>
          <a:xfrm>
            <a:off x="6592824" y="4819794"/>
            <a:ext cx="5047488"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Each token under the pools that received it, with its traffic.</a:t>
            </a:r>
            <a:endParaRPr lang="en-US" sz="1050" dirty="0"/>
          </a:p>
        </p:txBody>
      </p:sp>
      <p:sp>
        <p:nvSpPr>
          <p:cNvPr id="23" name="Shape 18"/>
          <p:cNvSpPr/>
          <p:nvPr/>
        </p:nvSpPr>
        <p:spPr>
          <a:xfrm>
            <a:off x="6208776" y="5130690"/>
            <a:ext cx="274320" cy="274320"/>
          </a:xfrm>
          <a:prstGeom prst="ellipse">
            <a:avLst/>
          </a:prstGeom>
          <a:solidFill>
            <a:srgbClr val="9A78F5"/>
          </a:solidFill>
          <a:ln w="12700">
            <a:solidFill>
              <a:srgbClr val="FFFFFF"/>
            </a:solidFill>
            <a:prstDash val="solid"/>
          </a:ln>
        </p:spPr>
      </p:sp>
      <p:sp>
        <p:nvSpPr>
          <p:cNvPr id="24" name="Text 19"/>
          <p:cNvSpPr txBox="1"/>
          <p:nvPr/>
        </p:nvSpPr>
        <p:spPr>
          <a:xfrm>
            <a:off x="6208776" y="5130690"/>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25" name="Text 20"/>
          <p:cNvSpPr txBox="1"/>
          <p:nvPr/>
        </p:nvSpPr>
        <p:spPr>
          <a:xfrm>
            <a:off x="6592824" y="5121546"/>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Save to Topology Studio</a:t>
            </a:r>
            <a:endParaRPr lang="en-US" sz="1250" dirty="0"/>
          </a:p>
        </p:txBody>
      </p:sp>
      <p:sp>
        <p:nvSpPr>
          <p:cNvPr id="26" name="Text 21"/>
          <p:cNvSpPr txBox="1"/>
          <p:nvPr/>
        </p:nvSpPr>
        <p:spPr>
          <a:xfrm>
            <a:off x="6592824" y="5414154"/>
            <a:ext cx="5047488"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A view like any other: share it, edit it, add Topology Alerts.</a:t>
            </a:r>
            <a:endParaRPr lang="en-US" sz="105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822960" y="2011680"/>
            <a:ext cx="2743200" cy="1097280"/>
          </a:xfrm>
          <a:prstGeom prst="rect">
            <a:avLst/>
          </a:prstGeom>
          <a:noFill/>
          <a:ln/>
        </p:spPr>
        <p:txBody>
          <a:bodyPr wrap="square" lIns="0" tIns="0" rIns="0" bIns="0" rtlCol="0" anchor="t"/>
          <a:lstStyle/>
          <a:p>
            <a:pPr indent="0" marL="0">
              <a:buNone/>
            </a:pPr>
            <a:r>
              <a:rPr lang="en-US" sz="8000" b="1" dirty="0">
                <a:solidFill>
                  <a:srgbClr val="3DBE7A"/>
                </a:solidFill>
                <a:latin typeface="Calibri" pitchFamily="34" charset="0"/>
                <a:ea typeface="Calibri" pitchFamily="34" charset="-122"/>
                <a:cs typeface="Calibri" pitchFamily="34" charset="-120"/>
              </a:rPr>
              <a:t>03</a:t>
            </a:r>
            <a:endParaRPr lang="en-US" sz="8000" dirty="0"/>
          </a:p>
        </p:txBody>
      </p:sp>
      <p:sp>
        <p:nvSpPr>
          <p:cNvPr id="3" name="Text 1"/>
          <p:cNvSpPr txBox="1"/>
          <p:nvPr/>
        </p:nvSpPr>
        <p:spPr>
          <a:xfrm>
            <a:off x="822960" y="3246120"/>
            <a:ext cx="10058400" cy="274320"/>
          </a:xfrm>
          <a:prstGeom prst="rect">
            <a:avLst/>
          </a:prstGeom>
          <a:noFill/>
          <a:ln/>
        </p:spPr>
        <p:txBody>
          <a:bodyPr wrap="square" lIns="0" tIns="0" rIns="0" bIns="0" rtlCol="0" anchor="t"/>
          <a:lstStyle/>
          <a:p>
            <a:pPr indent="0" marL="0">
              <a:buNone/>
            </a:pPr>
            <a:r>
              <a:rPr lang="en-US" sz="1200" b="1" spc="300" kern="0" dirty="0">
                <a:solidFill>
                  <a:srgbClr val="8B6CF6"/>
                </a:solidFill>
                <a:latin typeface="Calibri" pitchFamily="34" charset="0"/>
                <a:ea typeface="Calibri" pitchFamily="34" charset="-122"/>
                <a:cs typeface="Calibri" pitchFamily="34" charset="-120"/>
              </a:rPr>
              <a:t>PART 3  ·  FINDINGS</a:t>
            </a:r>
            <a:endParaRPr lang="en-US" sz="1200" dirty="0"/>
          </a:p>
        </p:txBody>
      </p:sp>
      <p:sp>
        <p:nvSpPr>
          <p:cNvPr id="4" name="Text 2"/>
          <p:cNvSpPr txBox="1"/>
          <p:nvPr/>
        </p:nvSpPr>
        <p:spPr>
          <a:xfrm>
            <a:off x="822960" y="3566160"/>
            <a:ext cx="10515600" cy="822960"/>
          </a:xfrm>
          <a:prstGeom prst="rect">
            <a:avLst/>
          </a:prstGeom>
          <a:noFill/>
          <a:ln/>
        </p:spPr>
        <p:txBody>
          <a:bodyPr wrap="square" lIns="0" tIns="0" rIns="0" bIns="0" rtlCol="0" anchor="ctr"/>
          <a:lstStyle/>
          <a:p>
            <a:pPr indent="0" marL="0">
              <a:buNone/>
            </a:pPr>
            <a:r>
              <a:rPr lang="en-US" sz="3600" b="1" dirty="0">
                <a:solidFill>
                  <a:srgbClr val="F2F4F8"/>
                </a:solidFill>
                <a:latin typeface="Calibri" pitchFamily="34" charset="0"/>
                <a:ea typeface="Calibri" pitchFamily="34" charset="-122"/>
                <a:cs typeface="Calibri" pitchFamily="34" charset="-120"/>
              </a:rPr>
              <a:t>A heavy forwarder stops — what opens, and why</a:t>
            </a:r>
            <a:endParaRPr lang="en-US" sz="3600" dirty="0"/>
          </a:p>
        </p:txBody>
      </p:sp>
      <p:sp>
        <p:nvSpPr>
          <p:cNvPr id="5" name="Text 3"/>
          <p:cNvSpPr txBox="1"/>
          <p:nvPr/>
        </p:nvSpPr>
        <p:spPr>
          <a:xfrm>
            <a:off x="822960" y="4434840"/>
            <a:ext cx="9601200" cy="914400"/>
          </a:xfrm>
          <a:prstGeom prst="rect">
            <a:avLst/>
          </a:prstGeom>
          <a:noFill/>
          <a:ln/>
        </p:spPr>
        <p:txBody>
          <a:bodyPr wrap="square" lIns="0" tIns="0" rIns="0" bIns="0" rtlCol="0" anchor="t"/>
          <a:lstStyle/>
          <a:p>
            <a:pPr indent="0" marL="0">
              <a:buNone/>
            </a:pPr>
            <a:r>
              <a:rPr lang="en-US" sz="1600" dirty="0">
                <a:solidFill>
                  <a:srgbClr val="9AA3B5"/>
                </a:solidFill>
                <a:latin typeface="Calibri" pitchFamily="34" charset="0"/>
                <a:ea typeface="Calibri" pitchFamily="34" charset="-122"/>
                <a:cs typeface="Calibri" pitchFamily="34" charset="-120"/>
              </a:rPr>
              <a:t>hec-pool-hf3 stopped on purpose: Endpoint availability on the endpoint, Pool capacity on its pool, how each is evaluated, the topology and the AI Agent.</a:t>
            </a:r>
            <a:endParaRPr lang="en-US" sz="1600" dirty="0"/>
          </a:p>
        </p:txBody>
      </p:sp>
      <p:sp>
        <p:nvSpPr>
          <p:cNvPr id="6" name="Text 4"/>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Splunk HEC</a:t>
            </a:r>
            <a:endParaRPr lang="en-US" sz="9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PART 3  ·  FINDINGS</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The Findings tab — two findings, one cause</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Splunk HEC</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371600"/>
            <a:ext cx="6833616" cy="3291840"/>
          </a:xfrm>
          <a:prstGeom prst="roundRect">
            <a:avLst>
              <a:gd name="adj" fmla="val 1389"/>
            </a:avLst>
          </a:prstGeom>
          <a:solidFill>
            <a:srgbClr val="1F242F"/>
          </a:solidFill>
          <a:ln w="9525">
            <a:solidFill>
              <a:srgbClr val="2A3140"/>
            </a:solidFill>
            <a:prstDash val="solid"/>
          </a:ln>
        </p:spPr>
      </p:sp>
      <p:pic>
        <p:nvPicPr>
          <p:cNvPr id="8" name="Image 0" descr="/Users/guilhem/DocsOffsync/trackme-limited/hec-docs-work/kit/hecdeck/img/hec-findings-tab.jpg">    </p:cNvPr>
          <p:cNvPicPr>
            <a:picLocks noChangeAspect="1"/>
          </p:cNvPicPr>
          <p:nvPr/>
        </p:nvPicPr>
        <p:blipFill>
          <a:blip r:embed="rId1"/>
          <a:stretch>
            <a:fillRect/>
          </a:stretch>
        </p:blipFill>
        <p:spPr>
          <a:xfrm>
            <a:off x="612648" y="1435608"/>
            <a:ext cx="6705600" cy="3163824"/>
          </a:xfrm>
          <a:prstGeom prst="rect">
            <a:avLst/>
          </a:prstGeom>
        </p:spPr>
      </p:pic>
      <p:sp>
        <p:nvSpPr>
          <p:cNvPr id="9" name="Shape 5"/>
          <p:cNvSpPr/>
          <p:nvPr/>
        </p:nvSpPr>
        <p:spPr>
          <a:xfrm>
            <a:off x="548640" y="4855464"/>
            <a:ext cx="274320" cy="274320"/>
          </a:xfrm>
          <a:prstGeom prst="ellipse">
            <a:avLst/>
          </a:prstGeom>
          <a:solidFill>
            <a:srgbClr val="5B8DEF"/>
          </a:solidFill>
          <a:ln w="12700">
            <a:solidFill>
              <a:srgbClr val="FFFFFF"/>
            </a:solidFill>
            <a:prstDash val="solid"/>
          </a:ln>
        </p:spPr>
      </p:sp>
      <p:sp>
        <p:nvSpPr>
          <p:cNvPr id="10" name="Text 6"/>
          <p:cNvSpPr txBox="1"/>
          <p:nvPr/>
        </p:nvSpPr>
        <p:spPr>
          <a:xfrm>
            <a:off x="548640" y="48554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1" name="Text 7"/>
          <p:cNvSpPr txBox="1"/>
          <p:nvPr/>
        </p:nvSpPr>
        <p:spPr>
          <a:xfrm>
            <a:off x="932688" y="4846320"/>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Open, critical, investigating</a:t>
            </a:r>
            <a:endParaRPr lang="en-US" sz="1250" dirty="0"/>
          </a:p>
        </p:txBody>
      </p:sp>
      <p:sp>
        <p:nvSpPr>
          <p:cNvPr id="12" name="Text 8"/>
          <p:cNvSpPr txBox="1"/>
          <p:nvPr/>
        </p:nvSpPr>
        <p:spPr>
          <a:xfrm>
            <a:off x="932688" y="5138928"/>
            <a:ext cx="5047488"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The counters of the tenant's findings.</a:t>
            </a:r>
            <a:endParaRPr lang="en-US" sz="1050" dirty="0"/>
          </a:p>
        </p:txBody>
      </p:sp>
      <p:sp>
        <p:nvSpPr>
          <p:cNvPr id="13" name="Shape 9"/>
          <p:cNvSpPr/>
          <p:nvPr/>
        </p:nvSpPr>
        <p:spPr>
          <a:xfrm>
            <a:off x="548640" y="5449824"/>
            <a:ext cx="274320" cy="274320"/>
          </a:xfrm>
          <a:prstGeom prst="ellipse">
            <a:avLst/>
          </a:prstGeom>
          <a:solidFill>
            <a:srgbClr val="E0A040"/>
          </a:solidFill>
          <a:ln w="12700">
            <a:solidFill>
              <a:srgbClr val="FFFFFF"/>
            </a:solidFill>
            <a:prstDash val="solid"/>
          </a:ln>
        </p:spPr>
      </p:sp>
      <p:sp>
        <p:nvSpPr>
          <p:cNvPr id="14" name="Text 10"/>
          <p:cNvSpPr txBox="1"/>
          <p:nvPr/>
        </p:nvSpPr>
        <p:spPr>
          <a:xfrm>
            <a:off x="548640" y="544982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5" name="Text 11"/>
          <p:cNvSpPr txBox="1"/>
          <p:nvPr/>
        </p:nvSpPr>
        <p:spPr>
          <a:xfrm>
            <a:off x="932688" y="5440680"/>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Transitions and severities</a:t>
            </a:r>
            <a:endParaRPr lang="en-US" sz="1250" dirty="0"/>
          </a:p>
        </p:txBody>
      </p:sp>
      <p:sp>
        <p:nvSpPr>
          <p:cNvPr id="16" name="Text 12"/>
          <p:cNvSpPr txBox="1"/>
          <p:nvPr/>
        </p:nvSpPr>
        <p:spPr>
          <a:xfrm>
            <a:off x="932688" y="5733288"/>
            <a:ext cx="5047488"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Opened and recovered over time, Finding groups by severity, findings by policy.</a:t>
            </a:r>
            <a:endParaRPr lang="en-US" sz="1050" dirty="0"/>
          </a:p>
        </p:txBody>
      </p:sp>
      <p:sp>
        <p:nvSpPr>
          <p:cNvPr id="17" name="Shape 13"/>
          <p:cNvSpPr/>
          <p:nvPr/>
        </p:nvSpPr>
        <p:spPr>
          <a:xfrm>
            <a:off x="6208776" y="4855464"/>
            <a:ext cx="274320" cy="274320"/>
          </a:xfrm>
          <a:prstGeom prst="ellipse">
            <a:avLst/>
          </a:prstGeom>
          <a:solidFill>
            <a:srgbClr val="3DBE7A"/>
          </a:solidFill>
          <a:ln w="12700">
            <a:solidFill>
              <a:srgbClr val="FFFFFF"/>
            </a:solidFill>
            <a:prstDash val="solid"/>
          </a:ln>
        </p:spPr>
      </p:sp>
      <p:sp>
        <p:nvSpPr>
          <p:cNvPr id="18" name="Text 14"/>
          <p:cNvSpPr txBox="1"/>
          <p:nvPr/>
        </p:nvSpPr>
        <p:spPr>
          <a:xfrm>
            <a:off x="6208776" y="48554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19" name="Text 15"/>
          <p:cNvSpPr txBox="1"/>
          <p:nvPr/>
        </p:nvSpPr>
        <p:spPr>
          <a:xfrm>
            <a:off x="6592824" y="4846320"/>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Endpoint availability</a:t>
            </a:r>
            <a:endParaRPr lang="en-US" sz="1250" dirty="0"/>
          </a:p>
        </p:txBody>
      </p:sp>
      <p:sp>
        <p:nvSpPr>
          <p:cNvPr id="20" name="Text 16"/>
          <p:cNvSpPr txBox="1"/>
          <p:nvPr/>
        </p:nvSpPr>
        <p:spPr>
          <a:xfrm>
            <a:off x="6592824" y="5138928"/>
            <a:ext cx="5047488"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hec-pool-hf3, High: silent for longer than 5 minutes.</a:t>
            </a:r>
            <a:endParaRPr lang="en-US" sz="1050" dirty="0"/>
          </a:p>
        </p:txBody>
      </p:sp>
      <p:sp>
        <p:nvSpPr>
          <p:cNvPr id="21" name="Shape 17"/>
          <p:cNvSpPr/>
          <p:nvPr/>
        </p:nvSpPr>
        <p:spPr>
          <a:xfrm>
            <a:off x="6208776" y="5449824"/>
            <a:ext cx="274320" cy="274320"/>
          </a:xfrm>
          <a:prstGeom prst="ellipse">
            <a:avLst/>
          </a:prstGeom>
          <a:solidFill>
            <a:srgbClr val="9A78F5"/>
          </a:solidFill>
          <a:ln w="12700">
            <a:solidFill>
              <a:srgbClr val="FFFFFF"/>
            </a:solidFill>
            <a:prstDash val="solid"/>
          </a:ln>
        </p:spPr>
      </p:sp>
      <p:sp>
        <p:nvSpPr>
          <p:cNvPr id="22" name="Text 18"/>
          <p:cNvSpPr txBox="1"/>
          <p:nvPr/>
        </p:nvSpPr>
        <p:spPr>
          <a:xfrm>
            <a:off x="6208776" y="544982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23" name="Text 19"/>
          <p:cNvSpPr txBox="1"/>
          <p:nvPr/>
        </p:nvSpPr>
        <p:spPr>
          <a:xfrm>
            <a:off x="6592824" y="5440680"/>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Pool capacity</a:t>
            </a:r>
            <a:endParaRPr lang="en-US" sz="1250" dirty="0"/>
          </a:p>
        </p:txBody>
      </p:sp>
      <p:sp>
        <p:nvSpPr>
          <p:cNvPr id="24" name="Text 20"/>
          <p:cNvSpPr txBox="1"/>
          <p:nvPr/>
        </p:nvSpPr>
        <p:spPr>
          <a:xfrm>
            <a:off x="6592824" y="5733288"/>
            <a:ext cx="5047488"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Data centre 2, High: 1 of 2 members up.</a:t>
            </a:r>
            <a:endParaRPr lang="en-US" sz="105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PART 3  ·  FINDINGS</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The investigation — the decision in plain words</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Splunk HEC</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371600"/>
            <a:ext cx="4285412" cy="3474720"/>
          </a:xfrm>
          <a:prstGeom prst="roundRect">
            <a:avLst>
              <a:gd name="adj" fmla="val 1316"/>
            </a:avLst>
          </a:prstGeom>
          <a:solidFill>
            <a:srgbClr val="1F242F"/>
          </a:solidFill>
          <a:ln w="9525">
            <a:solidFill>
              <a:srgbClr val="2A3140"/>
            </a:solidFill>
            <a:prstDash val="solid"/>
          </a:ln>
        </p:spPr>
      </p:sp>
      <p:pic>
        <p:nvPicPr>
          <p:cNvPr id="8" name="Image 0" descr="/Users/guilhem/DocsOffsync/trackme-limited/hec-docs-work/kit/hecdeck/img/hec-finding-availability.jpg">    </p:cNvPr>
          <p:cNvPicPr>
            <a:picLocks noChangeAspect="1"/>
          </p:cNvPicPr>
          <p:nvPr/>
        </p:nvPicPr>
        <p:blipFill>
          <a:blip r:embed="rId1"/>
          <a:stretch>
            <a:fillRect/>
          </a:stretch>
        </p:blipFill>
        <p:spPr>
          <a:xfrm>
            <a:off x="612648" y="1435608"/>
            <a:ext cx="4157396" cy="3346704"/>
          </a:xfrm>
          <a:prstGeom prst="rect">
            <a:avLst/>
          </a:prstGeom>
        </p:spPr>
      </p:pic>
      <p:sp>
        <p:nvSpPr>
          <p:cNvPr id="9" name="Shape 5"/>
          <p:cNvSpPr/>
          <p:nvPr/>
        </p:nvSpPr>
        <p:spPr>
          <a:xfrm>
            <a:off x="6199632" y="1371600"/>
            <a:ext cx="4285412" cy="3474720"/>
          </a:xfrm>
          <a:prstGeom prst="roundRect">
            <a:avLst>
              <a:gd name="adj" fmla="val 1316"/>
            </a:avLst>
          </a:prstGeom>
          <a:solidFill>
            <a:srgbClr val="1F242F"/>
          </a:solidFill>
          <a:ln w="9525">
            <a:solidFill>
              <a:srgbClr val="2A3140"/>
            </a:solidFill>
            <a:prstDash val="solid"/>
          </a:ln>
        </p:spPr>
      </p:sp>
      <p:pic>
        <p:nvPicPr>
          <p:cNvPr id="10" name="Image 1" descr="/Users/guilhem/DocsOffsync/trackme-limited/hec-docs-work/kit/hecdeck/img/hec-finding-pool-capacity.jpg">    </p:cNvPr>
          <p:cNvPicPr>
            <a:picLocks noChangeAspect="1"/>
          </p:cNvPicPr>
          <p:nvPr/>
        </p:nvPicPr>
        <p:blipFill>
          <a:blip r:embed="rId2"/>
          <a:stretch>
            <a:fillRect/>
          </a:stretch>
        </p:blipFill>
        <p:spPr>
          <a:xfrm>
            <a:off x="6263640" y="1435608"/>
            <a:ext cx="4157396" cy="3346704"/>
          </a:xfrm>
          <a:prstGeom prst="rect">
            <a:avLst/>
          </a:prstGeom>
        </p:spPr>
      </p:pic>
      <p:sp>
        <p:nvSpPr>
          <p:cNvPr id="11" name="Shape 6"/>
          <p:cNvSpPr/>
          <p:nvPr/>
        </p:nvSpPr>
        <p:spPr>
          <a:xfrm>
            <a:off x="548640" y="5038344"/>
            <a:ext cx="274320" cy="274320"/>
          </a:xfrm>
          <a:prstGeom prst="ellipse">
            <a:avLst/>
          </a:prstGeom>
          <a:solidFill>
            <a:srgbClr val="5B8DEF"/>
          </a:solidFill>
          <a:ln w="12700">
            <a:solidFill>
              <a:srgbClr val="FFFFFF"/>
            </a:solidFill>
            <a:prstDash val="solid"/>
          </a:ln>
        </p:spPr>
      </p:sp>
      <p:sp>
        <p:nvSpPr>
          <p:cNvPr id="12" name="Text 7"/>
          <p:cNvSpPr txBox="1"/>
          <p:nvPr/>
        </p:nvSpPr>
        <p:spPr>
          <a:xfrm>
            <a:off x="548640" y="503834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3" name="Text 8"/>
          <p:cNvSpPr txBox="1"/>
          <p:nvPr/>
        </p:nvSpPr>
        <p:spPr>
          <a:xfrm>
            <a:off x="932688" y="5029200"/>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What happened</a:t>
            </a:r>
            <a:endParaRPr lang="en-US" sz="1250" dirty="0"/>
          </a:p>
        </p:txBody>
      </p:sp>
      <p:sp>
        <p:nvSpPr>
          <p:cNvPr id="14" name="Text 9"/>
          <p:cNvSpPr txBox="1"/>
          <p:nvPr/>
        </p:nvSpPr>
        <p:spPr>
          <a:xfrm>
            <a:off x="932688" y="5321808"/>
            <a:ext cx="5047488"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The endpoint sends no HEC heartbeat any more, though it was seen recently.</a:t>
            </a:r>
            <a:endParaRPr lang="en-US" sz="1050" dirty="0"/>
          </a:p>
        </p:txBody>
      </p:sp>
      <p:sp>
        <p:nvSpPr>
          <p:cNvPr id="15" name="Shape 10"/>
          <p:cNvSpPr/>
          <p:nvPr/>
        </p:nvSpPr>
        <p:spPr>
          <a:xfrm>
            <a:off x="548640" y="5632704"/>
            <a:ext cx="274320" cy="274320"/>
          </a:xfrm>
          <a:prstGeom prst="ellipse">
            <a:avLst/>
          </a:prstGeom>
          <a:solidFill>
            <a:srgbClr val="E0A040"/>
          </a:solidFill>
          <a:ln w="12700">
            <a:solidFill>
              <a:srgbClr val="FFFFFF"/>
            </a:solidFill>
            <a:prstDash val="solid"/>
          </a:ln>
        </p:spPr>
      </p:sp>
      <p:sp>
        <p:nvSpPr>
          <p:cNvPr id="16" name="Text 11"/>
          <p:cNvSpPr txBox="1"/>
          <p:nvPr/>
        </p:nvSpPr>
        <p:spPr>
          <a:xfrm>
            <a:off x="548640" y="563270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7" name="Text 12"/>
          <p:cNvSpPr txBox="1"/>
          <p:nvPr/>
        </p:nvSpPr>
        <p:spPr>
          <a:xfrm>
            <a:off x="932688" y="5623560"/>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Measured against what</a:t>
            </a:r>
            <a:endParaRPr lang="en-US" sz="1250" dirty="0"/>
          </a:p>
        </p:txBody>
      </p:sp>
      <p:sp>
        <p:nvSpPr>
          <p:cNvPr id="18" name="Text 13"/>
          <p:cNvSpPr txBox="1"/>
          <p:nvPr/>
        </p:nvSpPr>
        <p:spPr>
          <a:xfrm>
            <a:off x="932688" y="5916168"/>
            <a:ext cx="5047488"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Silent 11 minutes against a 5-minute limit; 1 up against an expected 2.</a:t>
            </a:r>
            <a:endParaRPr lang="en-US" sz="1050" dirty="0"/>
          </a:p>
        </p:txBody>
      </p:sp>
      <p:sp>
        <p:nvSpPr>
          <p:cNvPr id="19" name="Shape 14"/>
          <p:cNvSpPr/>
          <p:nvPr/>
        </p:nvSpPr>
        <p:spPr>
          <a:xfrm>
            <a:off x="6208776" y="5038344"/>
            <a:ext cx="274320" cy="274320"/>
          </a:xfrm>
          <a:prstGeom prst="ellipse">
            <a:avLst/>
          </a:prstGeom>
          <a:solidFill>
            <a:srgbClr val="3DBE7A"/>
          </a:solidFill>
          <a:ln w="12700">
            <a:solidFill>
              <a:srgbClr val="FFFFFF"/>
            </a:solidFill>
            <a:prstDash val="solid"/>
          </a:ln>
        </p:spPr>
      </p:sp>
      <p:sp>
        <p:nvSpPr>
          <p:cNvPr id="20" name="Text 15"/>
          <p:cNvSpPr txBox="1"/>
          <p:nvPr/>
        </p:nvSpPr>
        <p:spPr>
          <a:xfrm>
            <a:off x="6208776" y="503834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21" name="Text 16"/>
          <p:cNvSpPr txBox="1"/>
          <p:nvPr/>
        </p:nvSpPr>
        <p:spPr>
          <a:xfrm>
            <a:off x="6592824" y="5029200"/>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Opens and recovers</a:t>
            </a:r>
            <a:endParaRPr lang="en-US" sz="1250" dirty="0"/>
          </a:p>
        </p:txBody>
      </p:sp>
      <p:sp>
        <p:nvSpPr>
          <p:cNvPr id="22" name="Text 17"/>
          <p:cNvSpPr txBox="1"/>
          <p:nvPr/>
        </p:nvSpPr>
        <p:spPr>
          <a:xfrm>
            <a:off x="6592824" y="5321808"/>
            <a:ext cx="5047488"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The checks to open and to recover, the interval judged.</a:t>
            </a:r>
            <a:endParaRPr lang="en-US" sz="1050" dirty="0"/>
          </a:p>
        </p:txBody>
      </p:sp>
      <p:sp>
        <p:nvSpPr>
          <p:cNvPr id="23" name="Shape 18"/>
          <p:cNvSpPr/>
          <p:nvPr/>
        </p:nvSpPr>
        <p:spPr>
          <a:xfrm>
            <a:off x="6208776" y="5632704"/>
            <a:ext cx="274320" cy="274320"/>
          </a:xfrm>
          <a:prstGeom prst="ellipse">
            <a:avLst/>
          </a:prstGeom>
          <a:solidFill>
            <a:srgbClr val="9A78F5"/>
          </a:solidFill>
          <a:ln w="12700">
            <a:solidFill>
              <a:srgbClr val="FFFFFF"/>
            </a:solidFill>
            <a:prstDash val="solid"/>
          </a:ln>
        </p:spPr>
      </p:sp>
      <p:sp>
        <p:nvSpPr>
          <p:cNvPr id="24" name="Text 19"/>
          <p:cNvSpPr txBox="1"/>
          <p:nvPr/>
        </p:nvSpPr>
        <p:spPr>
          <a:xfrm>
            <a:off x="6208776" y="563270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25" name="Text 20"/>
          <p:cNvSpPr txBox="1"/>
          <p:nvPr/>
        </p:nvSpPr>
        <p:spPr>
          <a:xfrm>
            <a:off x="6592824" y="5623560"/>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Trend and actions</a:t>
            </a:r>
            <a:endParaRPr lang="en-US" sz="1250" dirty="0"/>
          </a:p>
        </p:txBody>
      </p:sp>
      <p:sp>
        <p:nvSpPr>
          <p:cNvPr id="26" name="Text 21"/>
          <p:cNvSpPr txBox="1"/>
          <p:nvPr/>
        </p:nvSpPr>
        <p:spPr>
          <a:xfrm>
            <a:off x="6592824" y="5916168"/>
            <a:ext cx="5047488"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The KPIs the policy judges; Ask the AI Agent, Mark investigating, Resolve.</a:t>
            </a:r>
            <a:endParaRPr lang="en-US" sz="105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PART 3  ·  FINDINGS</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How it is evaluated — the rule, and the searches to check it</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Splunk HEC</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371600"/>
            <a:ext cx="3538289" cy="3474720"/>
          </a:xfrm>
          <a:prstGeom prst="roundRect">
            <a:avLst>
              <a:gd name="adj" fmla="val 1316"/>
            </a:avLst>
          </a:prstGeom>
          <a:solidFill>
            <a:srgbClr val="1F242F"/>
          </a:solidFill>
          <a:ln w="9525">
            <a:solidFill>
              <a:srgbClr val="2A3140"/>
            </a:solidFill>
            <a:prstDash val="solid"/>
          </a:ln>
        </p:spPr>
      </p:sp>
      <p:pic>
        <p:nvPicPr>
          <p:cNvPr id="8" name="Image 0" descr="/Users/guilhem/DocsOffsync/trackme-limited/hec-docs-work/kit/hecdeck/img/hec-finding-how-evaluated.jpg">    </p:cNvPr>
          <p:cNvPicPr>
            <a:picLocks noChangeAspect="1"/>
          </p:cNvPicPr>
          <p:nvPr/>
        </p:nvPicPr>
        <p:blipFill>
          <a:blip r:embed="rId1"/>
          <a:stretch>
            <a:fillRect/>
          </a:stretch>
        </p:blipFill>
        <p:spPr>
          <a:xfrm>
            <a:off x="612648" y="1435608"/>
            <a:ext cx="3410273" cy="3346704"/>
          </a:xfrm>
          <a:prstGeom prst="rect">
            <a:avLst/>
          </a:prstGeom>
        </p:spPr>
      </p:pic>
      <p:sp>
        <p:nvSpPr>
          <p:cNvPr id="9" name="Shape 5"/>
          <p:cNvSpPr/>
          <p:nvPr/>
        </p:nvSpPr>
        <p:spPr>
          <a:xfrm>
            <a:off x="6199632" y="1371600"/>
            <a:ext cx="3538289" cy="3474720"/>
          </a:xfrm>
          <a:prstGeom prst="roundRect">
            <a:avLst>
              <a:gd name="adj" fmla="val 1316"/>
            </a:avLst>
          </a:prstGeom>
          <a:solidFill>
            <a:srgbClr val="1F242F"/>
          </a:solidFill>
          <a:ln w="9525">
            <a:solidFill>
              <a:srgbClr val="2A3140"/>
            </a:solidFill>
            <a:prstDash val="solid"/>
          </a:ln>
        </p:spPr>
      </p:sp>
      <p:pic>
        <p:nvPicPr>
          <p:cNvPr id="10" name="Image 1" descr="/Users/guilhem/DocsOffsync/trackme-limited/hec-docs-work/kit/hecdeck/img/hec-finding-how-evaluated-searches.jpg">    </p:cNvPr>
          <p:cNvPicPr>
            <a:picLocks noChangeAspect="1"/>
          </p:cNvPicPr>
          <p:nvPr/>
        </p:nvPicPr>
        <p:blipFill>
          <a:blip r:embed="rId2"/>
          <a:stretch>
            <a:fillRect/>
          </a:stretch>
        </p:blipFill>
        <p:spPr>
          <a:xfrm>
            <a:off x="6263640" y="1435608"/>
            <a:ext cx="3410273" cy="3346704"/>
          </a:xfrm>
          <a:prstGeom prst="rect">
            <a:avLst/>
          </a:prstGeom>
        </p:spPr>
      </p:pic>
      <p:sp>
        <p:nvSpPr>
          <p:cNvPr id="11" name="Shape 6"/>
          <p:cNvSpPr/>
          <p:nvPr/>
        </p:nvSpPr>
        <p:spPr>
          <a:xfrm>
            <a:off x="548640" y="5038344"/>
            <a:ext cx="274320" cy="274320"/>
          </a:xfrm>
          <a:prstGeom prst="ellipse">
            <a:avLst/>
          </a:prstGeom>
          <a:solidFill>
            <a:srgbClr val="5B8DEF"/>
          </a:solidFill>
          <a:ln w="12700">
            <a:solidFill>
              <a:srgbClr val="FFFFFF"/>
            </a:solidFill>
            <a:prstDash val="solid"/>
          </a:ln>
        </p:spPr>
      </p:sp>
      <p:sp>
        <p:nvSpPr>
          <p:cNvPr id="12" name="Text 7"/>
          <p:cNvSpPr txBox="1"/>
          <p:nvPr/>
        </p:nvSpPr>
        <p:spPr>
          <a:xfrm>
            <a:off x="548640" y="503834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3" name="Text 8"/>
          <p:cNvSpPr txBox="1"/>
          <p:nvPr/>
        </p:nvSpPr>
        <p:spPr>
          <a:xfrm>
            <a:off x="932688" y="5029200"/>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The rule</a:t>
            </a:r>
            <a:endParaRPr lang="en-US" sz="1250" dirty="0"/>
          </a:p>
        </p:txBody>
      </p:sp>
      <p:sp>
        <p:nvSpPr>
          <p:cNvPr id="14" name="Text 9"/>
          <p:cNvSpPr txBox="1"/>
          <p:nvPr/>
        </p:nvSpPr>
        <p:spPr>
          <a:xfrm>
            <a:off x="932688" y="5321808"/>
            <a:ext cx="5047488"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What the policy decides with its current settings.</a:t>
            </a:r>
            <a:endParaRPr lang="en-US" sz="1050" dirty="0"/>
          </a:p>
        </p:txBody>
      </p:sp>
      <p:sp>
        <p:nvSpPr>
          <p:cNvPr id="15" name="Shape 10"/>
          <p:cNvSpPr/>
          <p:nvPr/>
        </p:nvSpPr>
        <p:spPr>
          <a:xfrm>
            <a:off x="548640" y="5632704"/>
            <a:ext cx="274320" cy="274320"/>
          </a:xfrm>
          <a:prstGeom prst="ellipse">
            <a:avLst/>
          </a:prstGeom>
          <a:solidFill>
            <a:srgbClr val="E0A040"/>
          </a:solidFill>
          <a:ln w="12700">
            <a:solidFill>
              <a:srgbClr val="FFFFFF"/>
            </a:solidFill>
            <a:prstDash val="solid"/>
          </a:ln>
        </p:spPr>
      </p:sp>
      <p:sp>
        <p:nvSpPr>
          <p:cNvPr id="16" name="Text 11"/>
          <p:cNvSpPr txBox="1"/>
          <p:nvPr/>
        </p:nvSpPr>
        <p:spPr>
          <a:xfrm>
            <a:off x="548640" y="563270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7" name="Text 12"/>
          <p:cNvSpPr txBox="1"/>
          <p:nvPr/>
        </p:nvSpPr>
        <p:spPr>
          <a:xfrm>
            <a:off x="932688" y="5623560"/>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The data it judges</a:t>
            </a:r>
            <a:endParaRPr lang="en-US" sz="1250" dirty="0"/>
          </a:p>
        </p:txBody>
      </p:sp>
      <p:sp>
        <p:nvSpPr>
          <p:cNvPr id="18" name="Text 13"/>
          <p:cNvSpPr txBox="1"/>
          <p:nvPr/>
        </p:nvSpPr>
        <p:spPr>
          <a:xfrm>
            <a:off x="932688" y="5916168"/>
            <a:ext cx="5047488"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The telemetry each decision reads.</a:t>
            </a:r>
            <a:endParaRPr lang="en-US" sz="1050" dirty="0"/>
          </a:p>
        </p:txBody>
      </p:sp>
      <p:sp>
        <p:nvSpPr>
          <p:cNvPr id="19" name="Shape 14"/>
          <p:cNvSpPr/>
          <p:nvPr/>
        </p:nvSpPr>
        <p:spPr>
          <a:xfrm>
            <a:off x="6208776" y="5038344"/>
            <a:ext cx="274320" cy="274320"/>
          </a:xfrm>
          <a:prstGeom prst="ellipse">
            <a:avLst/>
          </a:prstGeom>
          <a:solidFill>
            <a:srgbClr val="3DBE7A"/>
          </a:solidFill>
          <a:ln w="12700">
            <a:solidFill>
              <a:srgbClr val="FFFFFF"/>
            </a:solidFill>
            <a:prstDash val="solid"/>
          </a:ln>
        </p:spPr>
      </p:sp>
      <p:sp>
        <p:nvSpPr>
          <p:cNvPr id="20" name="Text 15"/>
          <p:cNvSpPr txBox="1"/>
          <p:nvPr/>
        </p:nvSpPr>
        <p:spPr>
          <a:xfrm>
            <a:off x="6208776" y="503834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21" name="Text 16"/>
          <p:cNvSpPr txBox="1"/>
          <p:nvPr/>
        </p:nvSpPr>
        <p:spPr>
          <a:xfrm>
            <a:off x="6592824" y="5029200"/>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Ready-to-run searches</a:t>
            </a:r>
            <a:endParaRPr lang="en-US" sz="1250" dirty="0"/>
          </a:p>
        </p:txBody>
      </p:sp>
      <p:sp>
        <p:nvSpPr>
          <p:cNvPr id="22" name="Text 17"/>
          <p:cNvSpPr txBox="1"/>
          <p:nvPr/>
        </p:nvSpPr>
        <p:spPr>
          <a:xfrm>
            <a:off x="6592824" y="5321808"/>
            <a:ext cx="5047488"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Narrowed to hec-pool-hf3, with Open in Search and Copy.</a:t>
            </a:r>
            <a:endParaRPr lang="en-US" sz="1050" dirty="0"/>
          </a:p>
        </p:txBody>
      </p:sp>
      <p:sp>
        <p:nvSpPr>
          <p:cNvPr id="23" name="Shape 18"/>
          <p:cNvSpPr/>
          <p:nvPr/>
        </p:nvSpPr>
        <p:spPr>
          <a:xfrm>
            <a:off x="6208776" y="5632704"/>
            <a:ext cx="274320" cy="274320"/>
          </a:xfrm>
          <a:prstGeom prst="ellipse">
            <a:avLst/>
          </a:prstGeom>
          <a:solidFill>
            <a:srgbClr val="9A78F5"/>
          </a:solidFill>
          <a:ln w="12700">
            <a:solidFill>
              <a:srgbClr val="FFFFFF"/>
            </a:solidFill>
            <a:prstDash val="solid"/>
          </a:ln>
        </p:spPr>
      </p:sp>
      <p:sp>
        <p:nvSpPr>
          <p:cNvPr id="24" name="Text 19"/>
          <p:cNvSpPr txBox="1"/>
          <p:nvPr/>
        </p:nvSpPr>
        <p:spPr>
          <a:xfrm>
            <a:off x="6208776" y="563270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25" name="Text 20"/>
          <p:cNvSpPr txBox="1"/>
          <p:nvPr/>
        </p:nvSpPr>
        <p:spPr>
          <a:xfrm>
            <a:off x="6592824" y="5623560"/>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Investigate and resolve</a:t>
            </a:r>
            <a:endParaRPr lang="en-US" sz="1250" dirty="0"/>
          </a:p>
        </p:txBody>
      </p:sp>
      <p:sp>
        <p:nvSpPr>
          <p:cNvPr id="26" name="Text 21"/>
          <p:cNvSpPr txBox="1"/>
          <p:nvPr/>
        </p:nvSpPr>
        <p:spPr>
          <a:xfrm>
            <a:off x="6592824" y="5916168"/>
            <a:ext cx="5047488"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Causes, resolutions and related policies.</a:t>
            </a:r>
            <a:endParaRPr lang="en-US" sz="105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PART 3  ·  TOPOLOGY STUDIO</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The data centres on a map — generated, saved, live</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Splunk HEC</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371600"/>
            <a:ext cx="7181698" cy="3244461"/>
          </a:xfrm>
          <a:prstGeom prst="roundRect">
            <a:avLst>
              <a:gd name="adj" fmla="val 1409"/>
            </a:avLst>
          </a:prstGeom>
          <a:solidFill>
            <a:srgbClr val="1F242F"/>
          </a:solidFill>
          <a:ln w="9525">
            <a:solidFill>
              <a:srgbClr val="2A3140"/>
            </a:solidFill>
            <a:prstDash val="solid"/>
          </a:ln>
        </p:spPr>
      </p:sp>
      <p:pic>
        <p:nvPicPr>
          <p:cNvPr id="8" name="Image 0" descr="/Users/guilhem/DocsOffsync/trackme-limited/hec-docs-work/kit/hecdeck/img/hec-topology-view.jpg">    </p:cNvPr>
          <p:cNvPicPr>
            <a:picLocks noChangeAspect="1"/>
          </p:cNvPicPr>
          <p:nvPr/>
        </p:nvPicPr>
        <p:blipFill>
          <a:blip r:embed="rId1"/>
          <a:stretch>
            <a:fillRect/>
          </a:stretch>
        </p:blipFill>
        <p:spPr>
          <a:xfrm>
            <a:off x="612648" y="1435608"/>
            <a:ext cx="7053682" cy="3116445"/>
          </a:xfrm>
          <a:prstGeom prst="rect">
            <a:avLst/>
          </a:prstGeom>
        </p:spPr>
      </p:pic>
      <p:sp>
        <p:nvSpPr>
          <p:cNvPr id="9" name="Shape 5"/>
          <p:cNvSpPr/>
          <p:nvPr/>
        </p:nvSpPr>
        <p:spPr>
          <a:xfrm>
            <a:off x="7940650" y="1371600"/>
            <a:ext cx="3699662" cy="2221034"/>
          </a:xfrm>
          <a:prstGeom prst="roundRect">
            <a:avLst>
              <a:gd name="adj" fmla="val 2059"/>
            </a:avLst>
          </a:prstGeom>
          <a:solidFill>
            <a:srgbClr val="1F242F"/>
          </a:solidFill>
          <a:ln w="9525">
            <a:solidFill>
              <a:srgbClr val="2A3140"/>
            </a:solidFill>
            <a:prstDash val="solid"/>
          </a:ln>
        </p:spPr>
      </p:sp>
      <p:pic>
        <p:nvPicPr>
          <p:cNvPr id="10" name="Image 1" descr="/Users/guilhem/DocsOffsync/trackme-limited/hec-docs-work/kit/hecdeck/img/hec-topology-templates.jpg">    </p:cNvPr>
          <p:cNvPicPr>
            <a:picLocks noChangeAspect="1"/>
          </p:cNvPicPr>
          <p:nvPr/>
        </p:nvPicPr>
        <p:blipFill>
          <a:blip r:embed="rId2"/>
          <a:stretch>
            <a:fillRect/>
          </a:stretch>
        </p:blipFill>
        <p:spPr>
          <a:xfrm>
            <a:off x="8004658" y="1435608"/>
            <a:ext cx="3571646" cy="2093018"/>
          </a:xfrm>
          <a:prstGeom prst="rect">
            <a:avLst/>
          </a:prstGeom>
        </p:spPr>
      </p:pic>
      <p:sp>
        <p:nvSpPr>
          <p:cNvPr id="11" name="Shape 6"/>
          <p:cNvSpPr/>
          <p:nvPr/>
        </p:nvSpPr>
        <p:spPr>
          <a:xfrm>
            <a:off x="548640" y="4808085"/>
            <a:ext cx="274320" cy="274320"/>
          </a:xfrm>
          <a:prstGeom prst="ellipse">
            <a:avLst/>
          </a:prstGeom>
          <a:solidFill>
            <a:srgbClr val="5B8DEF"/>
          </a:solidFill>
          <a:ln w="12700">
            <a:solidFill>
              <a:srgbClr val="FFFFFF"/>
            </a:solidFill>
            <a:prstDash val="solid"/>
          </a:ln>
        </p:spPr>
      </p:sp>
      <p:sp>
        <p:nvSpPr>
          <p:cNvPr id="12" name="Text 7"/>
          <p:cNvSpPr txBox="1"/>
          <p:nvPr/>
        </p:nvSpPr>
        <p:spPr>
          <a:xfrm>
            <a:off x="548640" y="4808085"/>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3" name="Text 8"/>
          <p:cNvSpPr txBox="1"/>
          <p:nvPr/>
        </p:nvSpPr>
        <p:spPr>
          <a:xfrm>
            <a:off x="932688" y="4798941"/>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HEC topology, saved</a:t>
            </a:r>
            <a:endParaRPr lang="en-US" sz="1250" dirty="0"/>
          </a:p>
        </p:txBody>
      </p:sp>
      <p:sp>
        <p:nvSpPr>
          <p:cNvPr id="14" name="Text 9"/>
          <p:cNvSpPr txBox="1"/>
          <p:nvPr/>
        </p:nvSpPr>
        <p:spPr>
          <a:xfrm>
            <a:off x="932688" y="5091549"/>
            <a:ext cx="5047488"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Generated from the Overview, saved to Topology Studio.</a:t>
            </a:r>
            <a:endParaRPr lang="en-US" sz="1050" dirty="0"/>
          </a:p>
        </p:txBody>
      </p:sp>
      <p:sp>
        <p:nvSpPr>
          <p:cNvPr id="15" name="Shape 10"/>
          <p:cNvSpPr/>
          <p:nvPr/>
        </p:nvSpPr>
        <p:spPr>
          <a:xfrm>
            <a:off x="548640" y="5402445"/>
            <a:ext cx="274320" cy="274320"/>
          </a:xfrm>
          <a:prstGeom prst="ellipse">
            <a:avLst/>
          </a:prstGeom>
          <a:solidFill>
            <a:srgbClr val="E0A040"/>
          </a:solidFill>
          <a:ln w="12700">
            <a:solidFill>
              <a:srgbClr val="FFFFFF"/>
            </a:solidFill>
            <a:prstDash val="solid"/>
          </a:ln>
        </p:spPr>
      </p:sp>
      <p:sp>
        <p:nvSpPr>
          <p:cNvPr id="16" name="Text 11"/>
          <p:cNvSpPr txBox="1"/>
          <p:nvPr/>
        </p:nvSpPr>
        <p:spPr>
          <a:xfrm>
            <a:off x="548640" y="5402445"/>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7" name="Text 12"/>
          <p:cNvSpPr txBox="1"/>
          <p:nvPr/>
        </p:nvSpPr>
        <p:spPr>
          <a:xfrm>
            <a:off x="932688" y="5393301"/>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Live status</a:t>
            </a:r>
            <a:endParaRPr lang="en-US" sz="1250" dirty="0"/>
          </a:p>
        </p:txBody>
      </p:sp>
      <p:sp>
        <p:nvSpPr>
          <p:cNvPr id="18" name="Text 13"/>
          <p:cNvSpPr txBox="1"/>
          <p:nvPr/>
        </p:nvSpPr>
        <p:spPr>
          <a:xfrm>
            <a:off x="932688" y="5685909"/>
            <a:ext cx="5047488"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Data centre 2 and hec-pool-hf3 orange with their finding badges; availability at 75 %.</a:t>
            </a:r>
            <a:endParaRPr lang="en-US" sz="1050" dirty="0"/>
          </a:p>
        </p:txBody>
      </p:sp>
      <p:sp>
        <p:nvSpPr>
          <p:cNvPr id="19" name="Shape 14"/>
          <p:cNvSpPr/>
          <p:nvPr/>
        </p:nvSpPr>
        <p:spPr>
          <a:xfrm>
            <a:off x="6208776" y="4808085"/>
            <a:ext cx="274320" cy="274320"/>
          </a:xfrm>
          <a:prstGeom prst="ellipse">
            <a:avLst/>
          </a:prstGeom>
          <a:solidFill>
            <a:srgbClr val="3DBE7A"/>
          </a:solidFill>
          <a:ln w="12700">
            <a:solidFill>
              <a:srgbClr val="FFFFFF"/>
            </a:solidFill>
            <a:prstDash val="solid"/>
          </a:ln>
        </p:spPr>
      </p:sp>
      <p:sp>
        <p:nvSpPr>
          <p:cNvPr id="20" name="Text 15"/>
          <p:cNvSpPr txBox="1"/>
          <p:nvPr/>
        </p:nvSpPr>
        <p:spPr>
          <a:xfrm>
            <a:off x="6208776" y="4808085"/>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21" name="Text 16"/>
          <p:cNvSpPr txBox="1"/>
          <p:nvPr/>
        </p:nvSpPr>
        <p:spPr>
          <a:xfrm>
            <a:off x="6592824" y="4798941"/>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Sparklines on the nodes</a:t>
            </a:r>
            <a:endParaRPr lang="en-US" sz="1250" dirty="0"/>
          </a:p>
        </p:txBody>
      </p:sp>
      <p:sp>
        <p:nvSpPr>
          <p:cNvPr id="22" name="Text 17"/>
          <p:cNvSpPr txBox="1"/>
          <p:nvPr/>
        </p:nvSpPr>
        <p:spPr>
          <a:xfrm>
            <a:off x="6592824" y="5091549"/>
            <a:ext cx="5047488"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Members up, events, bytes and refusals per pool and endpoint.</a:t>
            </a:r>
            <a:endParaRPr lang="en-US" sz="1050" dirty="0"/>
          </a:p>
        </p:txBody>
      </p:sp>
      <p:sp>
        <p:nvSpPr>
          <p:cNvPr id="23" name="Shape 18"/>
          <p:cNvSpPr/>
          <p:nvPr/>
        </p:nvSpPr>
        <p:spPr>
          <a:xfrm>
            <a:off x="6208776" y="5402445"/>
            <a:ext cx="274320" cy="274320"/>
          </a:xfrm>
          <a:prstGeom prst="ellipse">
            <a:avLst/>
          </a:prstGeom>
          <a:solidFill>
            <a:srgbClr val="9A78F5"/>
          </a:solidFill>
          <a:ln w="12700">
            <a:solidFill>
              <a:srgbClr val="FFFFFF"/>
            </a:solidFill>
            <a:prstDash val="solid"/>
          </a:ln>
        </p:spPr>
      </p:sp>
      <p:sp>
        <p:nvSpPr>
          <p:cNvPr id="24" name="Text 19"/>
          <p:cNvSpPr txBox="1"/>
          <p:nvPr/>
        </p:nvSpPr>
        <p:spPr>
          <a:xfrm>
            <a:off x="6208776" y="5402445"/>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25" name="Text 20"/>
          <p:cNvSpPr txBox="1"/>
          <p:nvPr/>
        </p:nvSpPr>
        <p:spPr>
          <a:xfrm>
            <a:off x="6592824" y="5393301"/>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Four templates</a:t>
            </a:r>
            <a:endParaRPr lang="en-US" sz="1250" dirty="0"/>
          </a:p>
        </p:txBody>
      </p:sp>
      <p:sp>
        <p:nvSpPr>
          <p:cNvPr id="26" name="Text 21"/>
          <p:cNvSpPr txBox="1"/>
          <p:nvPr/>
        </p:nvSpPr>
        <p:spPr>
          <a:xfrm>
            <a:off x="6592824" y="5685909"/>
            <a:ext cx="5047488"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Pools overview, Endpoints by pool, Problems wall, Busiest tokens.</a:t>
            </a:r>
            <a:endParaRPr lang="en-US" sz="105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PART 3  ·  AI AGENT</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The Splunk HEC AI Agent — reviews the findings like an operator</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Splunk HEC</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371600"/>
            <a:ext cx="4570171" cy="2268067"/>
          </a:xfrm>
          <a:prstGeom prst="roundRect">
            <a:avLst>
              <a:gd name="adj" fmla="val 2016"/>
            </a:avLst>
          </a:prstGeom>
          <a:solidFill>
            <a:srgbClr val="1F242F"/>
          </a:solidFill>
          <a:ln w="9525">
            <a:solidFill>
              <a:srgbClr val="2A3140"/>
            </a:solidFill>
            <a:prstDash val="solid"/>
          </a:ln>
        </p:spPr>
      </p:sp>
      <p:pic>
        <p:nvPicPr>
          <p:cNvPr id="8" name="Image 0" descr="/Users/guilhem/DocsOffsync/trackme-limited/hec-docs-work/kit/hecdeck/img/hec-agent-review-dialog.jpg">    </p:cNvPr>
          <p:cNvPicPr>
            <a:picLocks noChangeAspect="1"/>
          </p:cNvPicPr>
          <p:nvPr/>
        </p:nvPicPr>
        <p:blipFill>
          <a:blip r:embed="rId1"/>
          <a:stretch>
            <a:fillRect/>
          </a:stretch>
        </p:blipFill>
        <p:spPr>
          <a:xfrm>
            <a:off x="612648" y="1435608"/>
            <a:ext cx="4442155" cy="2140051"/>
          </a:xfrm>
          <a:prstGeom prst="rect">
            <a:avLst/>
          </a:prstGeom>
        </p:spPr>
      </p:pic>
      <p:sp>
        <p:nvSpPr>
          <p:cNvPr id="9" name="Shape 5"/>
          <p:cNvSpPr/>
          <p:nvPr/>
        </p:nvSpPr>
        <p:spPr>
          <a:xfrm>
            <a:off x="5329123" y="1371600"/>
            <a:ext cx="6311189" cy="2415790"/>
          </a:xfrm>
          <a:prstGeom prst="roundRect">
            <a:avLst>
              <a:gd name="adj" fmla="val 1893"/>
            </a:avLst>
          </a:prstGeom>
          <a:solidFill>
            <a:srgbClr val="1F242F"/>
          </a:solidFill>
          <a:ln w="9525">
            <a:solidFill>
              <a:srgbClr val="2A3140"/>
            </a:solidFill>
            <a:prstDash val="solid"/>
          </a:ln>
        </p:spPr>
      </p:sp>
      <p:pic>
        <p:nvPicPr>
          <p:cNvPr id="10" name="Image 1" descr="/Users/guilhem/DocsOffsync/trackme-limited/hec-docs-work/kit/hecdeck/img/hec-agent-tab.jpg">    </p:cNvPr>
          <p:cNvPicPr>
            <a:picLocks noChangeAspect="1"/>
          </p:cNvPicPr>
          <p:nvPr/>
        </p:nvPicPr>
        <p:blipFill>
          <a:blip r:embed="rId2"/>
          <a:stretch>
            <a:fillRect/>
          </a:stretch>
        </p:blipFill>
        <p:spPr>
          <a:xfrm>
            <a:off x="5393131" y="1435608"/>
            <a:ext cx="6183173" cy="2287774"/>
          </a:xfrm>
          <a:prstGeom prst="rect">
            <a:avLst/>
          </a:prstGeom>
        </p:spPr>
      </p:pic>
      <p:sp>
        <p:nvSpPr>
          <p:cNvPr id="11" name="Shape 6"/>
          <p:cNvSpPr/>
          <p:nvPr/>
        </p:nvSpPr>
        <p:spPr>
          <a:xfrm>
            <a:off x="548640" y="3979414"/>
            <a:ext cx="274320" cy="274320"/>
          </a:xfrm>
          <a:prstGeom prst="ellipse">
            <a:avLst/>
          </a:prstGeom>
          <a:solidFill>
            <a:srgbClr val="5B8DEF"/>
          </a:solidFill>
          <a:ln w="12700">
            <a:solidFill>
              <a:srgbClr val="FFFFFF"/>
            </a:solidFill>
            <a:prstDash val="solid"/>
          </a:ln>
        </p:spPr>
      </p:sp>
      <p:sp>
        <p:nvSpPr>
          <p:cNvPr id="12" name="Text 7"/>
          <p:cNvSpPr txBox="1"/>
          <p:nvPr/>
        </p:nvSpPr>
        <p:spPr>
          <a:xfrm>
            <a:off x="548640" y="397941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3" name="Text 8"/>
          <p:cNvSpPr txBox="1"/>
          <p:nvPr/>
        </p:nvSpPr>
        <p:spPr>
          <a:xfrm>
            <a:off x="932688" y="3970270"/>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Run a review now</a:t>
            </a:r>
            <a:endParaRPr lang="en-US" sz="1250" dirty="0"/>
          </a:p>
        </p:txBody>
      </p:sp>
      <p:sp>
        <p:nvSpPr>
          <p:cNvPr id="14" name="Text 9"/>
          <p:cNvSpPr txBox="1"/>
          <p:nvPr/>
        </p:nvSpPr>
        <p:spPr>
          <a:xfrm>
            <a:off x="932688" y="4262878"/>
            <a:ext cx="5047488"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Every open finding, most severe first; optional instructions.</a:t>
            </a:r>
            <a:endParaRPr lang="en-US" sz="1050" dirty="0"/>
          </a:p>
        </p:txBody>
      </p:sp>
      <p:sp>
        <p:nvSpPr>
          <p:cNvPr id="15" name="Shape 10"/>
          <p:cNvSpPr/>
          <p:nvPr/>
        </p:nvSpPr>
        <p:spPr>
          <a:xfrm>
            <a:off x="548640" y="4573774"/>
            <a:ext cx="274320" cy="274320"/>
          </a:xfrm>
          <a:prstGeom prst="ellipse">
            <a:avLst/>
          </a:prstGeom>
          <a:solidFill>
            <a:srgbClr val="E0A040"/>
          </a:solidFill>
          <a:ln w="12700">
            <a:solidFill>
              <a:srgbClr val="FFFFFF"/>
            </a:solidFill>
            <a:prstDash val="solid"/>
          </a:ln>
        </p:spPr>
      </p:sp>
      <p:sp>
        <p:nvSpPr>
          <p:cNvPr id="16" name="Text 11"/>
          <p:cNvSpPr txBox="1"/>
          <p:nvPr/>
        </p:nvSpPr>
        <p:spPr>
          <a:xfrm>
            <a:off x="548640" y="457377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7" name="Text 12"/>
          <p:cNvSpPr txBox="1"/>
          <p:nvPr/>
        </p:nvSpPr>
        <p:spPr>
          <a:xfrm>
            <a:off x="932688" y="4564630"/>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Inspect first</a:t>
            </a:r>
            <a:endParaRPr lang="en-US" sz="1250" dirty="0"/>
          </a:p>
        </p:txBody>
      </p:sp>
      <p:sp>
        <p:nvSpPr>
          <p:cNvPr id="18" name="Text 13"/>
          <p:cNvSpPr txBox="1"/>
          <p:nvPr/>
        </p:nvSpPr>
        <p:spPr>
          <a:xfrm>
            <a:off x="932688" y="4857238"/>
            <a:ext cx="5047488"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It assesses and recommends; only Act applies what the tenant allows.</a:t>
            </a:r>
            <a:endParaRPr lang="en-US" sz="1050" dirty="0"/>
          </a:p>
        </p:txBody>
      </p:sp>
      <p:sp>
        <p:nvSpPr>
          <p:cNvPr id="19" name="Shape 14"/>
          <p:cNvSpPr/>
          <p:nvPr/>
        </p:nvSpPr>
        <p:spPr>
          <a:xfrm>
            <a:off x="6208776" y="3979414"/>
            <a:ext cx="274320" cy="274320"/>
          </a:xfrm>
          <a:prstGeom prst="ellipse">
            <a:avLst/>
          </a:prstGeom>
          <a:solidFill>
            <a:srgbClr val="3DBE7A"/>
          </a:solidFill>
          <a:ln w="12700">
            <a:solidFill>
              <a:srgbClr val="FFFFFF"/>
            </a:solidFill>
            <a:prstDash val="solid"/>
          </a:ln>
        </p:spPr>
      </p:sp>
      <p:sp>
        <p:nvSpPr>
          <p:cNvPr id="20" name="Text 15"/>
          <p:cNvSpPr txBox="1"/>
          <p:nvPr/>
        </p:nvSpPr>
        <p:spPr>
          <a:xfrm>
            <a:off x="6208776" y="397941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21" name="Text 16"/>
          <p:cNvSpPr txBox="1"/>
          <p:nvPr/>
        </p:nvSpPr>
        <p:spPr>
          <a:xfrm>
            <a:off x="6592824" y="3970270"/>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Its decisions</a:t>
            </a:r>
            <a:endParaRPr lang="en-US" sz="1250" dirty="0"/>
          </a:p>
        </p:txBody>
      </p:sp>
      <p:sp>
        <p:nvSpPr>
          <p:cNvPr id="22" name="Text 17"/>
          <p:cNvSpPr txBox="1"/>
          <p:nvPr/>
        </p:nvSpPr>
        <p:spPr>
          <a:xfrm>
            <a:off x="6592824" y="4262878"/>
            <a:ext cx="5047488"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True positive for both findings, recommending Mark investigating.</a:t>
            </a:r>
            <a:endParaRPr lang="en-US" sz="1050" dirty="0"/>
          </a:p>
        </p:txBody>
      </p:sp>
      <p:sp>
        <p:nvSpPr>
          <p:cNvPr id="23" name="Shape 18"/>
          <p:cNvSpPr/>
          <p:nvPr/>
        </p:nvSpPr>
        <p:spPr>
          <a:xfrm>
            <a:off x="6208776" y="4573774"/>
            <a:ext cx="274320" cy="274320"/>
          </a:xfrm>
          <a:prstGeom prst="ellipse">
            <a:avLst/>
          </a:prstGeom>
          <a:solidFill>
            <a:srgbClr val="9A78F5"/>
          </a:solidFill>
          <a:ln w="12700">
            <a:solidFill>
              <a:srgbClr val="FFFFFF"/>
            </a:solidFill>
            <a:prstDash val="solid"/>
          </a:ln>
        </p:spPr>
      </p:sp>
      <p:sp>
        <p:nvSpPr>
          <p:cNvPr id="24" name="Text 19"/>
          <p:cNvSpPr txBox="1"/>
          <p:nvPr/>
        </p:nvSpPr>
        <p:spPr>
          <a:xfrm>
            <a:off x="6208776" y="457377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25" name="Text 20"/>
          <p:cNvSpPr txBox="1"/>
          <p:nvPr/>
        </p:nvSpPr>
        <p:spPr>
          <a:xfrm>
            <a:off x="6592824" y="4564630"/>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One [AI Agent] note</a:t>
            </a:r>
            <a:endParaRPr lang="en-US" sz="1250" dirty="0"/>
          </a:p>
        </p:txBody>
      </p:sp>
      <p:sp>
        <p:nvSpPr>
          <p:cNvPr id="26" name="Text 21"/>
          <p:cNvSpPr txBox="1"/>
          <p:nvPr/>
        </p:nvSpPr>
        <p:spPr>
          <a:xfrm>
            <a:off x="6592824" y="4857238"/>
            <a:ext cx="5047488"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Kept current on each finding it reviews.</a:t>
            </a:r>
            <a:endParaRPr lang="en-US" sz="105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822960" y="2011680"/>
            <a:ext cx="2743200" cy="1097280"/>
          </a:xfrm>
          <a:prstGeom prst="rect">
            <a:avLst/>
          </a:prstGeom>
          <a:noFill/>
          <a:ln/>
        </p:spPr>
        <p:txBody>
          <a:bodyPr wrap="square" lIns="0" tIns="0" rIns="0" bIns="0" rtlCol="0" anchor="t"/>
          <a:lstStyle/>
          <a:p>
            <a:pPr indent="0" marL="0">
              <a:buNone/>
            </a:pPr>
            <a:r>
              <a:rPr lang="en-US" sz="8000" b="1" dirty="0">
                <a:solidFill>
                  <a:srgbClr val="9A78F5"/>
                </a:solidFill>
                <a:latin typeface="Calibri" pitchFamily="34" charset="0"/>
                <a:ea typeface="Calibri" pitchFamily="34" charset="-122"/>
                <a:cs typeface="Calibri" pitchFamily="34" charset="-120"/>
              </a:rPr>
              <a:t>04</a:t>
            </a:r>
            <a:endParaRPr lang="en-US" sz="8000" dirty="0"/>
          </a:p>
        </p:txBody>
      </p:sp>
      <p:sp>
        <p:nvSpPr>
          <p:cNvPr id="3" name="Text 1"/>
          <p:cNvSpPr txBox="1"/>
          <p:nvPr/>
        </p:nvSpPr>
        <p:spPr>
          <a:xfrm>
            <a:off x="822960" y="3246120"/>
            <a:ext cx="10058400" cy="274320"/>
          </a:xfrm>
          <a:prstGeom prst="rect">
            <a:avLst/>
          </a:prstGeom>
          <a:noFill/>
          <a:ln/>
        </p:spPr>
        <p:txBody>
          <a:bodyPr wrap="square" lIns="0" tIns="0" rIns="0" bIns="0" rtlCol="0" anchor="t"/>
          <a:lstStyle/>
          <a:p>
            <a:pPr indent="0" marL="0">
              <a:buNone/>
            </a:pPr>
            <a:r>
              <a:rPr lang="en-US" sz="1200" b="1" spc="300" kern="0" dirty="0">
                <a:solidFill>
                  <a:srgbClr val="8B6CF6"/>
                </a:solidFill>
                <a:latin typeface="Calibri" pitchFamily="34" charset="0"/>
                <a:ea typeface="Calibri" pitchFamily="34" charset="-122"/>
                <a:cs typeface="Calibri" pitchFamily="34" charset="-120"/>
              </a:rPr>
              <a:t>PART 4  ·  OPERATE</a:t>
            </a:r>
            <a:endParaRPr lang="en-US" sz="1200" dirty="0"/>
          </a:p>
        </p:txBody>
      </p:sp>
      <p:sp>
        <p:nvSpPr>
          <p:cNvPr id="4" name="Text 2"/>
          <p:cNvSpPr txBox="1"/>
          <p:nvPr/>
        </p:nvSpPr>
        <p:spPr>
          <a:xfrm>
            <a:off x="822960" y="3566160"/>
            <a:ext cx="10515600" cy="822960"/>
          </a:xfrm>
          <a:prstGeom prst="rect">
            <a:avLst/>
          </a:prstGeom>
          <a:noFill/>
          <a:ln/>
        </p:spPr>
        <p:txBody>
          <a:bodyPr wrap="square" lIns="0" tIns="0" rIns="0" bIns="0" rtlCol="0" anchor="ctr"/>
          <a:lstStyle/>
          <a:p>
            <a:pPr indent="0" marL="0">
              <a:buNone/>
            </a:pPr>
            <a:r>
              <a:rPr lang="en-US" sz="3600" b="1" dirty="0">
                <a:solidFill>
                  <a:srgbClr val="F2F4F8"/>
                </a:solidFill>
                <a:latin typeface="Calibri" pitchFamily="34" charset="0"/>
                <a:ea typeface="Calibri" pitchFamily="34" charset="-122"/>
                <a:cs typeface="Calibri" pitchFamily="34" charset="-120"/>
              </a:rPr>
              <a:t>Policies, models and the collection</a:t>
            </a:r>
            <a:endParaRPr lang="en-US" sz="3600" dirty="0"/>
          </a:p>
        </p:txBody>
      </p:sp>
      <p:sp>
        <p:nvSpPr>
          <p:cNvPr id="5" name="Text 3"/>
          <p:cNvSpPr txBox="1"/>
          <p:nvPr/>
        </p:nvSpPr>
        <p:spPr>
          <a:xfrm>
            <a:off x="822960" y="4434840"/>
            <a:ext cx="9601200" cy="914400"/>
          </a:xfrm>
          <a:prstGeom prst="rect">
            <a:avLst/>
          </a:prstGeom>
          <a:noFill/>
          <a:ln/>
        </p:spPr>
        <p:txBody>
          <a:bodyPr wrap="square" lIns="0" tIns="0" rIns="0" bIns="0" rtlCol="0" anchor="t"/>
          <a:lstStyle/>
          <a:p>
            <a:pPr indent="0" marL="0">
              <a:buNone/>
            </a:pPr>
            <a:r>
              <a:rPr lang="en-US" sz="1600" dirty="0">
                <a:solidFill>
                  <a:srgbClr val="9AA3B5"/>
                </a:solidFill>
                <a:latin typeface="Calibri" pitchFamily="34" charset="0"/>
                <a:ea typeface="Calibri" pitchFamily="34" charset="-122"/>
                <a:cs typeface="Calibri" pitchFamily="34" charset="-120"/>
              </a:rPr>
              <a:t>Eighteen built-in policies, the tokens that must keep sending, the traffic models and their tuning, collection health and the splunkd API.</a:t>
            </a:r>
            <a:endParaRPr lang="en-US" sz="1600" dirty="0"/>
          </a:p>
        </p:txBody>
      </p:sp>
      <p:sp>
        <p:nvSpPr>
          <p:cNvPr id="6" name="Text 4"/>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Splunk HEC</a:t>
            </a:r>
            <a:endParaRPr lang="en-US" sz="9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PART 4  ·  POLICIES</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Eighteen built-in policies — endpoints, pools, tokens</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Splunk HEC</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371600"/>
            <a:ext cx="5592240" cy="3200400"/>
          </a:xfrm>
          <a:prstGeom prst="roundRect">
            <a:avLst>
              <a:gd name="adj" fmla="val 1429"/>
            </a:avLst>
          </a:prstGeom>
          <a:solidFill>
            <a:srgbClr val="1F242F"/>
          </a:solidFill>
          <a:ln w="9525">
            <a:solidFill>
              <a:srgbClr val="2A3140"/>
            </a:solidFill>
            <a:prstDash val="solid"/>
          </a:ln>
        </p:spPr>
      </p:sp>
      <p:pic>
        <p:nvPicPr>
          <p:cNvPr id="8" name="Image 0" descr="/Users/guilhem/DocsOffsync/trackme-limited/hec-docs-work/kit/hecdeck/img/hec-policies.jpg">    </p:cNvPr>
          <p:cNvPicPr>
            <a:picLocks noChangeAspect="1"/>
          </p:cNvPicPr>
          <p:nvPr/>
        </p:nvPicPr>
        <p:blipFill>
          <a:blip r:embed="rId1"/>
          <a:stretch>
            <a:fillRect/>
          </a:stretch>
        </p:blipFill>
        <p:spPr>
          <a:xfrm>
            <a:off x="612648" y="1435608"/>
            <a:ext cx="5464224" cy="3072384"/>
          </a:xfrm>
          <a:prstGeom prst="rect">
            <a:avLst/>
          </a:prstGeom>
        </p:spPr>
      </p:pic>
      <p:sp>
        <p:nvSpPr>
          <p:cNvPr id="9" name="Shape 5"/>
          <p:cNvSpPr/>
          <p:nvPr/>
        </p:nvSpPr>
        <p:spPr>
          <a:xfrm>
            <a:off x="548640" y="4764024"/>
            <a:ext cx="274320" cy="274320"/>
          </a:xfrm>
          <a:prstGeom prst="ellipse">
            <a:avLst/>
          </a:prstGeom>
          <a:solidFill>
            <a:srgbClr val="5B8DEF"/>
          </a:solidFill>
          <a:ln w="12700">
            <a:solidFill>
              <a:srgbClr val="FFFFFF"/>
            </a:solidFill>
            <a:prstDash val="solid"/>
          </a:ln>
        </p:spPr>
      </p:sp>
      <p:sp>
        <p:nvSpPr>
          <p:cNvPr id="10" name="Text 6"/>
          <p:cNvSpPr txBox="1"/>
          <p:nvPr/>
        </p:nvSpPr>
        <p:spPr>
          <a:xfrm>
            <a:off x="548640" y="476402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1" name="Text 7"/>
          <p:cNvSpPr txBox="1"/>
          <p:nvPr/>
        </p:nvSpPr>
        <p:spPr>
          <a:xfrm>
            <a:off x="932688" y="4754880"/>
            <a:ext cx="3160776"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Endpoints (9)</a:t>
            </a:r>
            <a:endParaRPr lang="en-US" sz="1250" dirty="0"/>
          </a:p>
        </p:txBody>
      </p:sp>
      <p:sp>
        <p:nvSpPr>
          <p:cNvPr id="12" name="Text 8"/>
          <p:cNvSpPr txBox="1"/>
          <p:nvPr/>
        </p:nvSpPr>
        <p:spPr>
          <a:xfrm>
            <a:off x="932688" y="5047488"/>
            <a:ext cx="3160776" cy="59436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Availability, senders refused, back pressure, output blocked, error rate, authentication, ACK.</a:t>
            </a:r>
            <a:endParaRPr lang="en-US" sz="1050" dirty="0"/>
          </a:p>
        </p:txBody>
      </p:sp>
      <p:sp>
        <p:nvSpPr>
          <p:cNvPr id="13" name="Shape 9"/>
          <p:cNvSpPr/>
          <p:nvPr/>
        </p:nvSpPr>
        <p:spPr>
          <a:xfrm>
            <a:off x="548640" y="5724144"/>
            <a:ext cx="274320" cy="274320"/>
          </a:xfrm>
          <a:prstGeom prst="ellipse">
            <a:avLst/>
          </a:prstGeom>
          <a:solidFill>
            <a:srgbClr val="E0A040"/>
          </a:solidFill>
          <a:ln w="12700">
            <a:solidFill>
              <a:srgbClr val="FFFFFF"/>
            </a:solidFill>
            <a:prstDash val="solid"/>
          </a:ln>
        </p:spPr>
      </p:sp>
      <p:sp>
        <p:nvSpPr>
          <p:cNvPr id="14" name="Text 10"/>
          <p:cNvSpPr txBox="1"/>
          <p:nvPr/>
        </p:nvSpPr>
        <p:spPr>
          <a:xfrm>
            <a:off x="548640" y="572414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5" name="Text 11"/>
          <p:cNvSpPr txBox="1"/>
          <p:nvPr/>
        </p:nvSpPr>
        <p:spPr>
          <a:xfrm>
            <a:off x="932688" y="5715000"/>
            <a:ext cx="3160776"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Pools (6)</a:t>
            </a:r>
            <a:endParaRPr lang="en-US" sz="1250" dirty="0"/>
          </a:p>
        </p:txBody>
      </p:sp>
      <p:sp>
        <p:nvSpPr>
          <p:cNvPr id="16" name="Text 12"/>
          <p:cNvSpPr txBox="1"/>
          <p:nvPr/>
        </p:nvSpPr>
        <p:spPr>
          <a:xfrm>
            <a:off x="932688" y="6007608"/>
            <a:ext cx="3160776"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Capacity, imbalance, traffic drop, traffic outlier, token consistency, configuration drift.</a:t>
            </a:r>
            <a:endParaRPr lang="en-US" sz="1050" dirty="0"/>
          </a:p>
        </p:txBody>
      </p:sp>
      <p:sp>
        <p:nvSpPr>
          <p:cNvPr id="17" name="Shape 13"/>
          <p:cNvSpPr/>
          <p:nvPr/>
        </p:nvSpPr>
        <p:spPr>
          <a:xfrm>
            <a:off x="4322064" y="4764024"/>
            <a:ext cx="274320" cy="274320"/>
          </a:xfrm>
          <a:prstGeom prst="ellipse">
            <a:avLst/>
          </a:prstGeom>
          <a:solidFill>
            <a:srgbClr val="3DBE7A"/>
          </a:solidFill>
          <a:ln w="12700">
            <a:solidFill>
              <a:srgbClr val="FFFFFF"/>
            </a:solidFill>
            <a:prstDash val="solid"/>
          </a:ln>
        </p:spPr>
      </p:sp>
      <p:sp>
        <p:nvSpPr>
          <p:cNvPr id="18" name="Text 14"/>
          <p:cNvSpPr txBox="1"/>
          <p:nvPr/>
        </p:nvSpPr>
        <p:spPr>
          <a:xfrm>
            <a:off x="4322064" y="476402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19" name="Text 15"/>
          <p:cNvSpPr txBox="1"/>
          <p:nvPr/>
        </p:nvSpPr>
        <p:spPr>
          <a:xfrm>
            <a:off x="4706112" y="4754880"/>
            <a:ext cx="3160776"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Tokens (3)</a:t>
            </a:r>
            <a:endParaRPr lang="en-US" sz="1250" dirty="0"/>
          </a:p>
        </p:txBody>
      </p:sp>
      <p:sp>
        <p:nvSpPr>
          <p:cNvPr id="20" name="Text 16"/>
          <p:cNvSpPr txBox="1"/>
          <p:nvPr/>
        </p:nvSpPr>
        <p:spPr>
          <a:xfrm>
            <a:off x="4706112" y="5047488"/>
            <a:ext cx="3160776"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Rejected data, token silence, token traffic outlier.</a:t>
            </a:r>
            <a:endParaRPr lang="en-US" sz="1050" dirty="0"/>
          </a:p>
        </p:txBody>
      </p:sp>
      <p:sp>
        <p:nvSpPr>
          <p:cNvPr id="21" name="Shape 17"/>
          <p:cNvSpPr/>
          <p:nvPr/>
        </p:nvSpPr>
        <p:spPr>
          <a:xfrm>
            <a:off x="4322064" y="5541264"/>
            <a:ext cx="274320" cy="274320"/>
          </a:xfrm>
          <a:prstGeom prst="ellipse">
            <a:avLst/>
          </a:prstGeom>
          <a:solidFill>
            <a:srgbClr val="9A78F5"/>
          </a:solidFill>
          <a:ln w="12700">
            <a:solidFill>
              <a:srgbClr val="FFFFFF"/>
            </a:solidFill>
            <a:prstDash val="solid"/>
          </a:ln>
        </p:spPr>
      </p:sp>
      <p:sp>
        <p:nvSpPr>
          <p:cNvPr id="22" name="Text 18"/>
          <p:cNvSpPr txBox="1"/>
          <p:nvPr/>
        </p:nvSpPr>
        <p:spPr>
          <a:xfrm>
            <a:off x="4322064" y="55412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23" name="Text 19"/>
          <p:cNvSpPr txBox="1"/>
          <p:nvPr/>
        </p:nvSpPr>
        <p:spPr>
          <a:xfrm>
            <a:off x="4706112" y="5532120"/>
            <a:ext cx="3160776"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17 on out of the box</a:t>
            </a:r>
            <a:endParaRPr lang="en-US" sz="1250" dirty="0"/>
          </a:p>
        </p:txBody>
      </p:sp>
      <p:sp>
        <p:nvSpPr>
          <p:cNvPr id="24" name="Text 20"/>
          <p:cNvSpPr txBox="1"/>
          <p:nvPr/>
        </p:nvSpPr>
        <p:spPr>
          <a:xfrm>
            <a:off x="4706112" y="5824728"/>
            <a:ext cx="3160776"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Endpoint resources is off: it watches the host, not HEC.</a:t>
            </a:r>
            <a:endParaRPr lang="en-US" sz="1050" dirty="0"/>
          </a:p>
        </p:txBody>
      </p:sp>
      <p:sp>
        <p:nvSpPr>
          <p:cNvPr id="25" name="Shape 21"/>
          <p:cNvSpPr/>
          <p:nvPr/>
        </p:nvSpPr>
        <p:spPr>
          <a:xfrm>
            <a:off x="8095488" y="4764024"/>
            <a:ext cx="274320" cy="274320"/>
          </a:xfrm>
          <a:prstGeom prst="ellipse">
            <a:avLst/>
          </a:prstGeom>
          <a:solidFill>
            <a:srgbClr val="E05555"/>
          </a:solidFill>
          <a:ln w="12700">
            <a:solidFill>
              <a:srgbClr val="FFFFFF"/>
            </a:solidFill>
            <a:prstDash val="solid"/>
          </a:ln>
        </p:spPr>
      </p:sp>
      <p:sp>
        <p:nvSpPr>
          <p:cNvPr id="26" name="Text 22"/>
          <p:cNvSpPr txBox="1"/>
          <p:nvPr/>
        </p:nvSpPr>
        <p:spPr>
          <a:xfrm>
            <a:off x="8095488" y="476402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5</a:t>
            </a:r>
            <a:endParaRPr lang="en-US" sz="1000" dirty="0"/>
          </a:p>
        </p:txBody>
      </p:sp>
      <p:sp>
        <p:nvSpPr>
          <p:cNvPr id="27" name="Text 23"/>
          <p:cNvSpPr txBox="1"/>
          <p:nvPr/>
        </p:nvSpPr>
        <p:spPr>
          <a:xfrm>
            <a:off x="8479536" y="4754880"/>
            <a:ext cx="3160776"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Editor</a:t>
            </a:r>
            <a:endParaRPr lang="en-US" sz="1250" dirty="0"/>
          </a:p>
        </p:txBody>
      </p:sp>
      <p:sp>
        <p:nvSpPr>
          <p:cNvPr id="28" name="Text 24"/>
          <p:cNvSpPr txBox="1"/>
          <p:nvPr/>
        </p:nvSpPr>
        <p:spPr>
          <a:xfrm>
            <a:off x="8479536" y="5047488"/>
            <a:ext cx="3160776"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Severity, checks to open and recover, conditions, pools, bank holidays.</a:t>
            </a:r>
            <a:endParaRPr lang="en-US" sz="105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PART 4  ·  POLICIES</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Token silence — the tokens that must keep sending</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Splunk HEC</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371600"/>
            <a:ext cx="4237319" cy="4892040"/>
          </a:xfrm>
          <a:prstGeom prst="roundRect">
            <a:avLst>
              <a:gd name="adj" fmla="val 1079"/>
            </a:avLst>
          </a:prstGeom>
          <a:solidFill>
            <a:srgbClr val="1F242F"/>
          </a:solidFill>
          <a:ln w="9525">
            <a:solidFill>
              <a:srgbClr val="2A3140"/>
            </a:solidFill>
            <a:prstDash val="solid"/>
          </a:ln>
        </p:spPr>
      </p:sp>
      <p:pic>
        <p:nvPicPr>
          <p:cNvPr id="8" name="Image 0" descr="/Users/guilhem/DocsOffsync/trackme-limited/hec-docs-work/kit/hecdeck/img/hec-token-silence-test.jpg">    </p:cNvPr>
          <p:cNvPicPr>
            <a:picLocks noChangeAspect="1"/>
          </p:cNvPicPr>
          <p:nvPr/>
        </p:nvPicPr>
        <p:blipFill>
          <a:blip r:embed="rId1"/>
          <a:stretch>
            <a:fillRect/>
          </a:stretch>
        </p:blipFill>
        <p:spPr>
          <a:xfrm>
            <a:off x="612648" y="1435608"/>
            <a:ext cx="4109303" cy="4764024"/>
          </a:xfrm>
          <a:prstGeom prst="rect">
            <a:avLst/>
          </a:prstGeom>
        </p:spPr>
      </p:pic>
      <p:sp>
        <p:nvSpPr>
          <p:cNvPr id="9" name="Shape 5"/>
          <p:cNvSpPr/>
          <p:nvPr/>
        </p:nvSpPr>
        <p:spPr>
          <a:xfrm>
            <a:off x="6720840" y="1426464"/>
            <a:ext cx="274320" cy="274320"/>
          </a:xfrm>
          <a:prstGeom prst="ellipse">
            <a:avLst/>
          </a:prstGeom>
          <a:solidFill>
            <a:srgbClr val="5B8DEF"/>
          </a:solidFill>
          <a:ln w="12700">
            <a:solidFill>
              <a:srgbClr val="FFFFFF"/>
            </a:solidFill>
            <a:prstDash val="solid"/>
          </a:ln>
        </p:spPr>
      </p:sp>
      <p:sp>
        <p:nvSpPr>
          <p:cNvPr id="10" name="Text 6"/>
          <p:cNvSpPr txBox="1"/>
          <p:nvPr/>
        </p:nvSpPr>
        <p:spPr>
          <a:xfrm>
            <a:off x="6720840" y="14264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1" name="Text 7"/>
          <p:cNvSpPr txBox="1"/>
          <p:nvPr/>
        </p:nvSpPr>
        <p:spPr>
          <a:xfrm>
            <a:off x="7104888" y="1417320"/>
            <a:ext cx="45354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Tokens to watch</a:t>
            </a:r>
            <a:endParaRPr lang="en-US" sz="1250" dirty="0"/>
          </a:p>
        </p:txBody>
      </p:sp>
      <p:sp>
        <p:nvSpPr>
          <p:cNvPr id="12" name="Text 8"/>
          <p:cNvSpPr txBox="1"/>
          <p:nvPr/>
        </p:nvSpPr>
        <p:spPr>
          <a:xfrm>
            <a:off x="7104888" y="1709928"/>
            <a:ext cx="453542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Names or patterns typed in the policy: hec-pool-dc1 and hec-pool-dc2.</a:t>
            </a:r>
            <a:endParaRPr lang="en-US" sz="1050" dirty="0"/>
          </a:p>
        </p:txBody>
      </p:sp>
      <p:sp>
        <p:nvSpPr>
          <p:cNvPr id="13" name="Shape 9"/>
          <p:cNvSpPr/>
          <p:nvPr/>
        </p:nvSpPr>
        <p:spPr>
          <a:xfrm>
            <a:off x="6720840" y="2295144"/>
            <a:ext cx="274320" cy="274320"/>
          </a:xfrm>
          <a:prstGeom prst="ellipse">
            <a:avLst/>
          </a:prstGeom>
          <a:solidFill>
            <a:srgbClr val="E0A040"/>
          </a:solidFill>
          <a:ln w="12700">
            <a:solidFill>
              <a:srgbClr val="FFFFFF"/>
            </a:solidFill>
            <a:prstDash val="solid"/>
          </a:ln>
        </p:spPr>
      </p:sp>
      <p:sp>
        <p:nvSpPr>
          <p:cNvPr id="14" name="Text 10"/>
          <p:cNvSpPr txBox="1"/>
          <p:nvPr/>
        </p:nvSpPr>
        <p:spPr>
          <a:xfrm>
            <a:off x="6720840" y="229514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5" name="Text 11"/>
          <p:cNvSpPr txBox="1"/>
          <p:nvPr/>
        </p:nvSpPr>
        <p:spPr>
          <a:xfrm>
            <a:off x="7104888" y="2286000"/>
            <a:ext cx="45354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Lookup tables</a:t>
            </a:r>
            <a:endParaRPr lang="en-US" sz="1250" dirty="0"/>
          </a:p>
        </p:txBody>
      </p:sp>
      <p:sp>
        <p:nvSpPr>
          <p:cNvPr id="16" name="Text 12"/>
          <p:cNvSpPr txBox="1"/>
          <p:nvPr/>
        </p:nvSpPr>
        <p:spPr>
          <a:xfrm>
            <a:off x="7104888" y="2578608"/>
            <a:ext cx="453542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Up to 20, local or remote, Exact or Wildcard, re-read every 15 minutes.</a:t>
            </a:r>
            <a:endParaRPr lang="en-US" sz="1050" dirty="0"/>
          </a:p>
        </p:txBody>
      </p:sp>
      <p:sp>
        <p:nvSpPr>
          <p:cNvPr id="17" name="Shape 13"/>
          <p:cNvSpPr/>
          <p:nvPr/>
        </p:nvSpPr>
        <p:spPr>
          <a:xfrm>
            <a:off x="6720840" y="3163824"/>
            <a:ext cx="274320" cy="274320"/>
          </a:xfrm>
          <a:prstGeom prst="ellipse">
            <a:avLst/>
          </a:prstGeom>
          <a:solidFill>
            <a:srgbClr val="3DBE7A"/>
          </a:solidFill>
          <a:ln w="12700">
            <a:solidFill>
              <a:srgbClr val="FFFFFF"/>
            </a:solidFill>
            <a:prstDash val="solid"/>
          </a:ln>
        </p:spPr>
      </p:sp>
      <p:sp>
        <p:nvSpPr>
          <p:cNvPr id="18" name="Text 14"/>
          <p:cNvSpPr txBox="1"/>
          <p:nvPr/>
        </p:nvSpPr>
        <p:spPr>
          <a:xfrm>
            <a:off x="6720840" y="316382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19" name="Text 15"/>
          <p:cNvSpPr txBox="1"/>
          <p:nvPr/>
        </p:nvSpPr>
        <p:spPr>
          <a:xfrm>
            <a:off x="7104888" y="3154680"/>
            <a:ext cx="45354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Silent at once</a:t>
            </a:r>
            <a:endParaRPr lang="en-US" sz="1250" dirty="0"/>
          </a:p>
        </p:txBody>
      </p:sp>
      <p:sp>
        <p:nvSpPr>
          <p:cNvPr id="20" name="Text 16"/>
          <p:cNvSpPr txBox="1"/>
          <p:nvPr/>
        </p:nvSpPr>
        <p:spPr>
          <a:xfrm>
            <a:off x="7104888" y="3447288"/>
            <a:ext cx="4535424"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A name selected exactly but not seen sending in 24 hours.</a:t>
            </a:r>
            <a:endParaRPr lang="en-US" sz="1050" dirty="0"/>
          </a:p>
        </p:txBody>
      </p:sp>
      <p:sp>
        <p:nvSpPr>
          <p:cNvPr id="21" name="Shape 17"/>
          <p:cNvSpPr/>
          <p:nvPr/>
        </p:nvSpPr>
        <p:spPr>
          <a:xfrm>
            <a:off x="6720840" y="3849624"/>
            <a:ext cx="274320" cy="274320"/>
          </a:xfrm>
          <a:prstGeom prst="ellipse">
            <a:avLst/>
          </a:prstGeom>
          <a:solidFill>
            <a:srgbClr val="9A78F5"/>
          </a:solidFill>
          <a:ln w="12700">
            <a:solidFill>
              <a:srgbClr val="FFFFFF"/>
            </a:solidFill>
            <a:prstDash val="solid"/>
          </a:ln>
        </p:spPr>
      </p:sp>
      <p:sp>
        <p:nvSpPr>
          <p:cNvPr id="22" name="Text 18"/>
          <p:cNvSpPr txBox="1"/>
          <p:nvPr/>
        </p:nvSpPr>
        <p:spPr>
          <a:xfrm>
            <a:off x="6720840" y="384962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23" name="Text 19"/>
          <p:cNvSpPr txBox="1"/>
          <p:nvPr/>
        </p:nvSpPr>
        <p:spPr>
          <a:xfrm>
            <a:off x="7104888" y="3840480"/>
            <a:ext cx="45354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Test selection</a:t>
            </a:r>
            <a:endParaRPr lang="en-US" sz="1250" dirty="0"/>
          </a:p>
        </p:txBody>
      </p:sp>
      <p:sp>
        <p:nvSpPr>
          <p:cNvPr id="24" name="Text 20"/>
          <p:cNvSpPr txBox="1"/>
          <p:nvPr/>
        </p:nvSpPr>
        <p:spPr>
          <a:xfrm>
            <a:off x="7104888" y="4133088"/>
            <a:ext cx="4535424"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Runs as a search, reads every lookup now; saves nothing.</a:t>
            </a:r>
            <a:endParaRPr lang="en-US" sz="105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PART 4  ·  TRAFFIC MODELS</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Traffic models — what each pool and token usually receives</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Splunk HEC</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371600"/>
            <a:ext cx="5984748" cy="2808802"/>
          </a:xfrm>
          <a:prstGeom prst="roundRect">
            <a:avLst>
              <a:gd name="adj" fmla="val 1628"/>
            </a:avLst>
          </a:prstGeom>
          <a:solidFill>
            <a:srgbClr val="1F242F"/>
          </a:solidFill>
          <a:ln w="9525">
            <a:solidFill>
              <a:srgbClr val="2A3140"/>
            </a:solidFill>
            <a:prstDash val="solid"/>
          </a:ln>
        </p:spPr>
      </p:sp>
      <p:pic>
        <p:nvPicPr>
          <p:cNvPr id="8" name="Image 0" descr="/Users/guilhem/DocsOffsync/trackme-limited/hec-docs-work/kit/hecdeck/img/hec-models-tab.jpg">    </p:cNvPr>
          <p:cNvPicPr>
            <a:picLocks noChangeAspect="1"/>
          </p:cNvPicPr>
          <p:nvPr/>
        </p:nvPicPr>
        <p:blipFill>
          <a:blip r:embed="rId1"/>
          <a:stretch>
            <a:fillRect/>
          </a:stretch>
        </p:blipFill>
        <p:spPr>
          <a:xfrm>
            <a:off x="612648" y="1435608"/>
            <a:ext cx="5856732" cy="2680786"/>
          </a:xfrm>
          <a:prstGeom prst="rect">
            <a:avLst/>
          </a:prstGeom>
        </p:spPr>
      </p:pic>
      <p:sp>
        <p:nvSpPr>
          <p:cNvPr id="9" name="Shape 5"/>
          <p:cNvSpPr/>
          <p:nvPr/>
        </p:nvSpPr>
        <p:spPr>
          <a:xfrm>
            <a:off x="6743700" y="1371600"/>
            <a:ext cx="4896612" cy="2809267"/>
          </a:xfrm>
          <a:prstGeom prst="roundRect">
            <a:avLst>
              <a:gd name="adj" fmla="val 1627"/>
            </a:avLst>
          </a:prstGeom>
          <a:solidFill>
            <a:srgbClr val="1F242F"/>
          </a:solidFill>
          <a:ln w="9525">
            <a:solidFill>
              <a:srgbClr val="2A3140"/>
            </a:solidFill>
            <a:prstDash val="solid"/>
          </a:ln>
        </p:spPr>
      </p:sp>
      <p:pic>
        <p:nvPicPr>
          <p:cNvPr id="10" name="Image 1" descr="/Users/guilhem/DocsOffsync/trackme-limited/hec-docs-work/kit/hecdeck/img/hec-settings-models.jpg">    </p:cNvPr>
          <p:cNvPicPr>
            <a:picLocks noChangeAspect="1"/>
          </p:cNvPicPr>
          <p:nvPr/>
        </p:nvPicPr>
        <p:blipFill>
          <a:blip r:embed="rId2"/>
          <a:stretch>
            <a:fillRect/>
          </a:stretch>
        </p:blipFill>
        <p:spPr>
          <a:xfrm>
            <a:off x="6807708" y="1435608"/>
            <a:ext cx="4768596" cy="2681251"/>
          </a:xfrm>
          <a:prstGeom prst="rect">
            <a:avLst/>
          </a:prstGeom>
        </p:spPr>
      </p:pic>
      <p:sp>
        <p:nvSpPr>
          <p:cNvPr id="11" name="Shape 6"/>
          <p:cNvSpPr/>
          <p:nvPr/>
        </p:nvSpPr>
        <p:spPr>
          <a:xfrm>
            <a:off x="548640" y="4372891"/>
            <a:ext cx="274320" cy="274320"/>
          </a:xfrm>
          <a:prstGeom prst="ellipse">
            <a:avLst/>
          </a:prstGeom>
          <a:solidFill>
            <a:srgbClr val="5B8DEF"/>
          </a:solidFill>
          <a:ln w="12700">
            <a:solidFill>
              <a:srgbClr val="FFFFFF"/>
            </a:solidFill>
            <a:prstDash val="solid"/>
          </a:ln>
        </p:spPr>
      </p:sp>
      <p:sp>
        <p:nvSpPr>
          <p:cNvPr id="12" name="Text 7"/>
          <p:cNvSpPr txBox="1"/>
          <p:nvPr/>
        </p:nvSpPr>
        <p:spPr>
          <a:xfrm>
            <a:off x="548640" y="4372891"/>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3" name="Text 8"/>
          <p:cNvSpPr txBox="1"/>
          <p:nvPr/>
        </p:nvSpPr>
        <p:spPr>
          <a:xfrm>
            <a:off x="932688" y="4363747"/>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One model per pool and token</a:t>
            </a:r>
            <a:endParaRPr lang="en-US" sz="1250" dirty="0"/>
          </a:p>
        </p:txBody>
      </p:sp>
      <p:sp>
        <p:nvSpPr>
          <p:cNvPr id="14" name="Text 9"/>
          <p:cNvSpPr txBox="1"/>
          <p:nvPr/>
        </p:nvSpPr>
        <p:spPr>
          <a:xfrm>
            <a:off x="932688" y="4656355"/>
            <a:ext cx="5047488"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Events and bytes received, per hour of the week; 500 tokens, busiest first.</a:t>
            </a:r>
            <a:endParaRPr lang="en-US" sz="1050" dirty="0"/>
          </a:p>
        </p:txBody>
      </p:sp>
      <p:sp>
        <p:nvSpPr>
          <p:cNvPr id="15" name="Shape 10"/>
          <p:cNvSpPr/>
          <p:nvPr/>
        </p:nvSpPr>
        <p:spPr>
          <a:xfrm>
            <a:off x="548640" y="5150131"/>
            <a:ext cx="274320" cy="274320"/>
          </a:xfrm>
          <a:prstGeom prst="ellipse">
            <a:avLst/>
          </a:prstGeom>
          <a:solidFill>
            <a:srgbClr val="E0A040"/>
          </a:solidFill>
          <a:ln w="12700">
            <a:solidFill>
              <a:srgbClr val="FFFFFF"/>
            </a:solidFill>
            <a:prstDash val="solid"/>
          </a:ln>
        </p:spPr>
      </p:sp>
      <p:sp>
        <p:nvSpPr>
          <p:cNvPr id="16" name="Text 11"/>
          <p:cNvSpPr txBox="1"/>
          <p:nvPr/>
        </p:nvSpPr>
        <p:spPr>
          <a:xfrm>
            <a:off x="548640" y="5150131"/>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7" name="Text 12"/>
          <p:cNvSpPr txBox="1"/>
          <p:nvPr/>
        </p:nvSpPr>
        <p:spPr>
          <a:xfrm>
            <a:off x="932688" y="5140987"/>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Learned from _introspection</a:t>
            </a:r>
            <a:endParaRPr lang="en-US" sz="1250" dirty="0"/>
          </a:p>
        </p:txBody>
      </p:sp>
      <p:sp>
        <p:nvSpPr>
          <p:cNvPr id="18" name="Text 13"/>
          <p:cNvSpPr txBox="1"/>
          <p:nvPr/>
        </p:nvSpPr>
        <p:spPr>
          <a:xfrm>
            <a:off x="932688" y="5433595"/>
            <a:ext cx="5047488"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The Model learning history on the first runs, then every six hours.</a:t>
            </a:r>
            <a:endParaRPr lang="en-US" sz="1050" dirty="0"/>
          </a:p>
        </p:txBody>
      </p:sp>
      <p:sp>
        <p:nvSpPr>
          <p:cNvPr id="19" name="Shape 14"/>
          <p:cNvSpPr/>
          <p:nvPr/>
        </p:nvSpPr>
        <p:spPr>
          <a:xfrm>
            <a:off x="6208776" y="4372891"/>
            <a:ext cx="274320" cy="274320"/>
          </a:xfrm>
          <a:prstGeom prst="ellipse">
            <a:avLst/>
          </a:prstGeom>
          <a:solidFill>
            <a:srgbClr val="3DBE7A"/>
          </a:solidFill>
          <a:ln w="12700">
            <a:solidFill>
              <a:srgbClr val="FFFFFF"/>
            </a:solidFill>
            <a:prstDash val="solid"/>
          </a:ln>
        </p:spPr>
      </p:sp>
      <p:sp>
        <p:nvSpPr>
          <p:cNvPr id="20" name="Text 15"/>
          <p:cNvSpPr txBox="1"/>
          <p:nvPr/>
        </p:nvSpPr>
        <p:spPr>
          <a:xfrm>
            <a:off x="6208776" y="4372891"/>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21" name="Text 16"/>
          <p:cNvSpPr txBox="1"/>
          <p:nvPr/>
        </p:nvSpPr>
        <p:spPr>
          <a:xfrm>
            <a:off x="6592824" y="4363747"/>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Expected range on the charts</a:t>
            </a:r>
            <a:endParaRPr lang="en-US" sz="1250" dirty="0"/>
          </a:p>
        </p:txBody>
      </p:sp>
      <p:sp>
        <p:nvSpPr>
          <p:cNvPr id="22" name="Text 17"/>
          <p:cNvSpPr txBox="1"/>
          <p:nvPr/>
        </p:nvSpPr>
        <p:spPr>
          <a:xfrm>
            <a:off x="6592824" y="4656355"/>
            <a:ext cx="5047488"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Pool and token histories and the traffic outlier findings.</a:t>
            </a:r>
            <a:endParaRPr lang="en-US" sz="1050" dirty="0"/>
          </a:p>
        </p:txBody>
      </p:sp>
      <p:sp>
        <p:nvSpPr>
          <p:cNvPr id="23" name="Shape 18"/>
          <p:cNvSpPr/>
          <p:nvPr/>
        </p:nvSpPr>
        <p:spPr>
          <a:xfrm>
            <a:off x="6208776" y="4967251"/>
            <a:ext cx="274320" cy="274320"/>
          </a:xfrm>
          <a:prstGeom prst="ellipse">
            <a:avLst/>
          </a:prstGeom>
          <a:solidFill>
            <a:srgbClr val="9A78F5"/>
          </a:solidFill>
          <a:ln w="12700">
            <a:solidFill>
              <a:srgbClr val="FFFFFF"/>
            </a:solidFill>
            <a:prstDash val="solid"/>
          </a:ln>
        </p:spPr>
      </p:sp>
      <p:sp>
        <p:nvSpPr>
          <p:cNvPr id="24" name="Text 19"/>
          <p:cNvSpPr txBox="1"/>
          <p:nvPr/>
        </p:nvSpPr>
        <p:spPr>
          <a:xfrm>
            <a:off x="6208776" y="4967251"/>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25" name="Text 20"/>
          <p:cNvSpPr txBox="1"/>
          <p:nvPr/>
        </p:nvSpPr>
        <p:spPr>
          <a:xfrm>
            <a:off x="6592824" y="4958107"/>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Tuning and Not an anomaly</a:t>
            </a:r>
            <a:endParaRPr lang="en-US" sz="1250" dirty="0"/>
          </a:p>
        </p:txBody>
      </p:sp>
      <p:sp>
        <p:nvSpPr>
          <p:cNvPr id="26" name="Text 21"/>
          <p:cNvSpPr txBox="1"/>
          <p:nvPr/>
        </p:nvSpPr>
        <p:spPr>
          <a:xfrm>
            <a:off x="6592824" y="5250715"/>
            <a:ext cx="5047488"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Defaults in Settings; Tune model per model; excluded periods.</a:t>
            </a:r>
            <a:endParaRPr lang="en-US" sz="105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PART 4  ·  COLLECTION</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Collection health — every job, the source and the models</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Splunk HEC</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371600"/>
            <a:ext cx="7597352" cy="3108960"/>
          </a:xfrm>
          <a:prstGeom prst="roundRect">
            <a:avLst>
              <a:gd name="adj" fmla="val 1471"/>
            </a:avLst>
          </a:prstGeom>
          <a:solidFill>
            <a:srgbClr val="1F242F"/>
          </a:solidFill>
          <a:ln w="9525">
            <a:solidFill>
              <a:srgbClr val="2A3140"/>
            </a:solidFill>
            <a:prstDash val="solid"/>
          </a:ln>
        </p:spPr>
      </p:sp>
      <p:pic>
        <p:nvPicPr>
          <p:cNvPr id="8" name="Image 0" descr="/Users/guilhem/DocsOffsync/trackme-limited/hec-docs-work/kit/hecdeck/img/hec-collection-health.jpg">    </p:cNvPr>
          <p:cNvPicPr>
            <a:picLocks noChangeAspect="1"/>
          </p:cNvPicPr>
          <p:nvPr/>
        </p:nvPicPr>
        <p:blipFill>
          <a:blip r:embed="rId1"/>
          <a:stretch>
            <a:fillRect/>
          </a:stretch>
        </p:blipFill>
        <p:spPr>
          <a:xfrm>
            <a:off x="612648" y="1435608"/>
            <a:ext cx="7469336" cy="2980944"/>
          </a:xfrm>
          <a:prstGeom prst="rect">
            <a:avLst/>
          </a:prstGeom>
        </p:spPr>
      </p:pic>
      <p:sp>
        <p:nvSpPr>
          <p:cNvPr id="9" name="Shape 5"/>
          <p:cNvSpPr/>
          <p:nvPr/>
        </p:nvSpPr>
        <p:spPr>
          <a:xfrm>
            <a:off x="548640" y="4672584"/>
            <a:ext cx="274320" cy="274320"/>
          </a:xfrm>
          <a:prstGeom prst="ellipse">
            <a:avLst/>
          </a:prstGeom>
          <a:solidFill>
            <a:srgbClr val="5B8DEF"/>
          </a:solidFill>
          <a:ln w="12700">
            <a:solidFill>
              <a:srgbClr val="FFFFFF"/>
            </a:solidFill>
            <a:prstDash val="solid"/>
          </a:ln>
        </p:spPr>
      </p:sp>
      <p:sp>
        <p:nvSpPr>
          <p:cNvPr id="10" name="Text 6"/>
          <p:cNvSpPr txBox="1"/>
          <p:nvPr/>
        </p:nvSpPr>
        <p:spPr>
          <a:xfrm>
            <a:off x="548640" y="467258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1" name="Text 7"/>
          <p:cNvSpPr txBox="1"/>
          <p:nvPr/>
        </p:nvSpPr>
        <p:spPr>
          <a:xfrm>
            <a:off x="932688" y="4663440"/>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One card per job</a:t>
            </a:r>
            <a:endParaRPr lang="en-US" sz="1250" dirty="0"/>
          </a:p>
        </p:txBody>
      </p:sp>
      <p:sp>
        <p:nvSpPr>
          <p:cNvPr id="12" name="Text 8"/>
          <p:cNvSpPr txBox="1"/>
          <p:nvPr/>
        </p:nvSpPr>
        <p:spPr>
          <a:xfrm>
            <a:off x="932688" y="4956048"/>
            <a:ext cx="5047488"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HEC activity, Endpoint directory, Traffic models, Monitoring policies.</a:t>
            </a:r>
            <a:endParaRPr lang="en-US" sz="1050" dirty="0"/>
          </a:p>
        </p:txBody>
      </p:sp>
      <p:sp>
        <p:nvSpPr>
          <p:cNvPr id="13" name="Shape 9"/>
          <p:cNvSpPr/>
          <p:nvPr/>
        </p:nvSpPr>
        <p:spPr>
          <a:xfrm>
            <a:off x="548640" y="5266944"/>
            <a:ext cx="274320" cy="274320"/>
          </a:xfrm>
          <a:prstGeom prst="ellipse">
            <a:avLst/>
          </a:prstGeom>
          <a:solidFill>
            <a:srgbClr val="E0A040"/>
          </a:solidFill>
          <a:ln w="12700">
            <a:solidFill>
              <a:srgbClr val="FFFFFF"/>
            </a:solidFill>
            <a:prstDash val="solid"/>
          </a:ln>
        </p:spPr>
      </p:sp>
      <p:sp>
        <p:nvSpPr>
          <p:cNvPr id="14" name="Text 10"/>
          <p:cNvSpPr txBox="1"/>
          <p:nvPr/>
        </p:nvSpPr>
        <p:spPr>
          <a:xfrm>
            <a:off x="548640" y="526694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5" name="Text 11"/>
          <p:cNvSpPr txBox="1"/>
          <p:nvPr/>
        </p:nvSpPr>
        <p:spPr>
          <a:xfrm>
            <a:off x="932688" y="5257800"/>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Schedule and last run</a:t>
            </a:r>
            <a:endParaRPr lang="en-US" sz="1250" dirty="0"/>
          </a:p>
        </p:txBody>
      </p:sp>
      <p:sp>
        <p:nvSpPr>
          <p:cNvPr id="16" name="Text 12"/>
          <p:cNvSpPr txBox="1"/>
          <p:nvPr/>
        </p:nvSpPr>
        <p:spPr>
          <a:xfrm>
            <a:off x="932688" y="5550408"/>
            <a:ext cx="5047488"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With its outcome, the next run and Run now.</a:t>
            </a:r>
            <a:endParaRPr lang="en-US" sz="1050" dirty="0"/>
          </a:p>
        </p:txBody>
      </p:sp>
      <p:sp>
        <p:nvSpPr>
          <p:cNvPr id="17" name="Shape 13"/>
          <p:cNvSpPr/>
          <p:nvPr/>
        </p:nvSpPr>
        <p:spPr>
          <a:xfrm>
            <a:off x="6208776" y="4672584"/>
            <a:ext cx="274320" cy="274320"/>
          </a:xfrm>
          <a:prstGeom prst="ellipse">
            <a:avLst/>
          </a:prstGeom>
          <a:solidFill>
            <a:srgbClr val="3DBE7A"/>
          </a:solidFill>
          <a:ln w="12700">
            <a:solidFill>
              <a:srgbClr val="FFFFFF"/>
            </a:solidFill>
            <a:prstDash val="solid"/>
          </a:ln>
        </p:spPr>
      </p:sp>
      <p:sp>
        <p:nvSpPr>
          <p:cNvPr id="18" name="Text 14"/>
          <p:cNvSpPr txBox="1"/>
          <p:nvPr/>
        </p:nvSpPr>
        <p:spPr>
          <a:xfrm>
            <a:off x="6208776" y="467258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19" name="Text 15"/>
          <p:cNvSpPr txBox="1"/>
          <p:nvPr/>
        </p:nvSpPr>
        <p:spPr>
          <a:xfrm>
            <a:off x="6592824" y="4663440"/>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Run budgets</a:t>
            </a:r>
            <a:endParaRPr lang="en-US" sz="1250" dirty="0"/>
          </a:p>
        </p:txBody>
      </p:sp>
      <p:sp>
        <p:nvSpPr>
          <p:cNvPr id="20" name="Text 16"/>
          <p:cNvSpPr txBox="1"/>
          <p:nvPr/>
        </p:nvSpPr>
        <p:spPr>
          <a:xfrm>
            <a:off x="6592824" y="4956048"/>
            <a:ext cx="5047488"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Each run keeps to its interval less 30 seconds and ends before the next.</a:t>
            </a:r>
            <a:endParaRPr lang="en-US" sz="1050" dirty="0"/>
          </a:p>
        </p:txBody>
      </p:sp>
      <p:sp>
        <p:nvSpPr>
          <p:cNvPr id="21" name="Shape 17"/>
          <p:cNvSpPr/>
          <p:nvPr/>
        </p:nvSpPr>
        <p:spPr>
          <a:xfrm>
            <a:off x="6208776" y="5266944"/>
            <a:ext cx="274320" cy="274320"/>
          </a:xfrm>
          <a:prstGeom prst="ellipse">
            <a:avLst/>
          </a:prstGeom>
          <a:solidFill>
            <a:srgbClr val="9A78F5"/>
          </a:solidFill>
          <a:ln w="12700">
            <a:solidFill>
              <a:srgbClr val="FFFFFF"/>
            </a:solidFill>
            <a:prstDash val="solid"/>
          </a:ln>
        </p:spPr>
      </p:sp>
      <p:sp>
        <p:nvSpPr>
          <p:cNvPr id="22" name="Text 18"/>
          <p:cNvSpPr txBox="1"/>
          <p:nvPr/>
        </p:nvSpPr>
        <p:spPr>
          <a:xfrm>
            <a:off x="6208776" y="526694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23" name="Text 19"/>
          <p:cNvSpPr txBox="1"/>
          <p:nvPr/>
        </p:nvSpPr>
        <p:spPr>
          <a:xfrm>
            <a:off x="6592824" y="5257800"/>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Source and models</a:t>
            </a:r>
            <a:endParaRPr lang="en-US" sz="1250" dirty="0"/>
          </a:p>
        </p:txBody>
      </p:sp>
      <p:sp>
        <p:nvSpPr>
          <p:cNvPr id="24" name="Text 20"/>
          <p:cNvSpPr txBox="1"/>
          <p:nvPr/>
        </p:nvSpPr>
        <p:spPr>
          <a:xfrm>
            <a:off x="6592824" y="5550408"/>
            <a:ext cx="5047488"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The indexes read, HEC endpoints observed, models and their confidence.</a:t>
            </a:r>
            <a:endParaRPr lang="en-US" sz="105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PART 4  ·  SPLUNKD API</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The splunkd API — optional, read only, configuration compared</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Splunk HEC</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371600"/>
            <a:ext cx="5989263" cy="4846320"/>
          </a:xfrm>
          <a:prstGeom prst="roundRect">
            <a:avLst>
              <a:gd name="adj" fmla="val 943"/>
            </a:avLst>
          </a:prstGeom>
          <a:solidFill>
            <a:srgbClr val="1F242F"/>
          </a:solidFill>
          <a:ln w="9525">
            <a:solidFill>
              <a:srgbClr val="2A3140"/>
            </a:solidFill>
            <a:prstDash val="solid"/>
          </a:ln>
        </p:spPr>
      </p:sp>
      <p:pic>
        <p:nvPicPr>
          <p:cNvPr id="8" name="Image 0" descr="/Users/guilhem/DocsOffsync/trackme-limited/hec-docs-work/kit/hecdeck/img/hec-splunkd-api.jpg">    </p:cNvPr>
          <p:cNvPicPr>
            <a:picLocks noChangeAspect="1"/>
          </p:cNvPicPr>
          <p:nvPr/>
        </p:nvPicPr>
        <p:blipFill>
          <a:blip r:embed="rId1"/>
          <a:stretch>
            <a:fillRect/>
          </a:stretch>
        </p:blipFill>
        <p:spPr>
          <a:xfrm>
            <a:off x="612648" y="1435608"/>
            <a:ext cx="5861247" cy="4718304"/>
          </a:xfrm>
          <a:prstGeom prst="rect">
            <a:avLst/>
          </a:prstGeom>
        </p:spPr>
      </p:pic>
      <p:sp>
        <p:nvSpPr>
          <p:cNvPr id="9" name="Shape 5"/>
          <p:cNvSpPr/>
          <p:nvPr/>
        </p:nvSpPr>
        <p:spPr>
          <a:xfrm>
            <a:off x="7635240" y="1426464"/>
            <a:ext cx="274320" cy="274320"/>
          </a:xfrm>
          <a:prstGeom prst="ellipse">
            <a:avLst/>
          </a:prstGeom>
          <a:solidFill>
            <a:srgbClr val="5B8DEF"/>
          </a:solidFill>
          <a:ln w="12700">
            <a:solidFill>
              <a:srgbClr val="FFFFFF"/>
            </a:solidFill>
            <a:prstDash val="solid"/>
          </a:ln>
        </p:spPr>
      </p:sp>
      <p:sp>
        <p:nvSpPr>
          <p:cNvPr id="10" name="Text 6"/>
          <p:cNvSpPr txBox="1"/>
          <p:nvPr/>
        </p:nvSpPr>
        <p:spPr>
          <a:xfrm>
            <a:off x="7635240" y="14264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1" name="Text 7"/>
          <p:cNvSpPr txBox="1"/>
          <p:nvPr/>
        </p:nvSpPr>
        <p:spPr>
          <a:xfrm>
            <a:off x="8019288" y="1417320"/>
            <a:ext cx="36210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Remote accounts on the management port</a:t>
            </a:r>
            <a:endParaRPr lang="en-US" sz="1250" dirty="0"/>
          </a:p>
        </p:txBody>
      </p:sp>
      <p:sp>
        <p:nvSpPr>
          <p:cNvPr id="12" name="Text 8"/>
          <p:cNvSpPr txBox="1"/>
          <p:nvPr/>
        </p:nvSpPr>
        <p:spPr>
          <a:xfrm>
            <a:off x="8019288" y="1709928"/>
            <a:ext cx="3621024"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Up to 20, one URL per endpoint.</a:t>
            </a:r>
            <a:endParaRPr lang="en-US" sz="1050" dirty="0"/>
          </a:p>
        </p:txBody>
      </p:sp>
      <p:sp>
        <p:nvSpPr>
          <p:cNvPr id="13" name="Shape 9"/>
          <p:cNvSpPr/>
          <p:nvPr/>
        </p:nvSpPr>
        <p:spPr>
          <a:xfrm>
            <a:off x="7635240" y="2112264"/>
            <a:ext cx="274320" cy="274320"/>
          </a:xfrm>
          <a:prstGeom prst="ellipse">
            <a:avLst/>
          </a:prstGeom>
          <a:solidFill>
            <a:srgbClr val="E0A040"/>
          </a:solidFill>
          <a:ln w="12700">
            <a:solidFill>
              <a:srgbClr val="FFFFFF"/>
            </a:solidFill>
            <a:prstDash val="solid"/>
          </a:ln>
        </p:spPr>
      </p:sp>
      <p:sp>
        <p:nvSpPr>
          <p:cNvPr id="14" name="Text 10"/>
          <p:cNvSpPr txBox="1"/>
          <p:nvPr/>
        </p:nvSpPr>
        <p:spPr>
          <a:xfrm>
            <a:off x="7635240" y="21122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5" name="Text 11"/>
          <p:cNvSpPr txBox="1"/>
          <p:nvPr/>
        </p:nvSpPr>
        <p:spPr>
          <a:xfrm>
            <a:off x="8019288" y="2103120"/>
            <a:ext cx="36210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What is read</a:t>
            </a:r>
            <a:endParaRPr lang="en-US" sz="1250" dirty="0"/>
          </a:p>
        </p:txBody>
      </p:sp>
      <p:sp>
        <p:nvSpPr>
          <p:cNvPr id="16" name="Text 12"/>
          <p:cNvSpPr txBox="1"/>
          <p:nvPr/>
        </p:nvSpPr>
        <p:spPr>
          <a:xfrm>
            <a:off x="8019288" y="2395728"/>
            <a:ext cx="362102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server/info, the global HEC settings, the HEC tokens by name.</a:t>
            </a:r>
            <a:endParaRPr lang="en-US" sz="1050" dirty="0"/>
          </a:p>
        </p:txBody>
      </p:sp>
      <p:sp>
        <p:nvSpPr>
          <p:cNvPr id="17" name="Shape 13"/>
          <p:cNvSpPr/>
          <p:nvPr/>
        </p:nvSpPr>
        <p:spPr>
          <a:xfrm>
            <a:off x="7635240" y="2980944"/>
            <a:ext cx="274320" cy="274320"/>
          </a:xfrm>
          <a:prstGeom prst="ellipse">
            <a:avLst/>
          </a:prstGeom>
          <a:solidFill>
            <a:srgbClr val="3DBE7A"/>
          </a:solidFill>
          <a:ln w="12700">
            <a:solidFill>
              <a:srgbClr val="FFFFFF"/>
            </a:solidFill>
            <a:prstDash val="solid"/>
          </a:ln>
        </p:spPr>
      </p:sp>
      <p:sp>
        <p:nvSpPr>
          <p:cNvPr id="18" name="Text 14"/>
          <p:cNvSpPr txBox="1"/>
          <p:nvPr/>
        </p:nvSpPr>
        <p:spPr>
          <a:xfrm>
            <a:off x="7635240" y="298094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19" name="Text 15"/>
          <p:cNvSpPr txBox="1"/>
          <p:nvPr/>
        </p:nvSpPr>
        <p:spPr>
          <a:xfrm>
            <a:off x="8019288" y="2971800"/>
            <a:ext cx="36210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Token value dropped</a:t>
            </a:r>
            <a:endParaRPr lang="en-US" sz="1250" dirty="0"/>
          </a:p>
        </p:txBody>
      </p:sp>
      <p:sp>
        <p:nvSpPr>
          <p:cNvPr id="20" name="Text 16"/>
          <p:cNvSpPr txBox="1"/>
          <p:nvPr/>
        </p:nvSpPr>
        <p:spPr>
          <a:xfrm>
            <a:off x="8019288" y="3264408"/>
            <a:ext cx="362102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While the answer is parsed: never stored, logged or returned.</a:t>
            </a:r>
            <a:endParaRPr lang="en-US" sz="1050" dirty="0"/>
          </a:p>
        </p:txBody>
      </p:sp>
      <p:sp>
        <p:nvSpPr>
          <p:cNvPr id="21" name="Shape 17"/>
          <p:cNvSpPr/>
          <p:nvPr/>
        </p:nvSpPr>
        <p:spPr>
          <a:xfrm>
            <a:off x="7635240" y="3849624"/>
            <a:ext cx="274320" cy="274320"/>
          </a:xfrm>
          <a:prstGeom prst="ellipse">
            <a:avLst/>
          </a:prstGeom>
          <a:solidFill>
            <a:srgbClr val="9A78F5"/>
          </a:solidFill>
          <a:ln w="12700">
            <a:solidFill>
              <a:srgbClr val="FFFFFF"/>
            </a:solidFill>
            <a:prstDash val="solid"/>
          </a:ln>
        </p:spPr>
      </p:sp>
      <p:sp>
        <p:nvSpPr>
          <p:cNvPr id="22" name="Text 18"/>
          <p:cNvSpPr txBox="1"/>
          <p:nvPr/>
        </p:nvSpPr>
        <p:spPr>
          <a:xfrm>
            <a:off x="7635240" y="384962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23" name="Text 19"/>
          <p:cNvSpPr txBox="1"/>
          <p:nvPr/>
        </p:nvSpPr>
        <p:spPr>
          <a:xfrm>
            <a:off x="8019288" y="3840480"/>
            <a:ext cx="36210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Two policies</a:t>
            </a:r>
            <a:endParaRPr lang="en-US" sz="1250" dirty="0"/>
          </a:p>
        </p:txBody>
      </p:sp>
      <p:sp>
        <p:nvSpPr>
          <p:cNvPr id="24" name="Text 20"/>
          <p:cNvSpPr txBox="1"/>
          <p:nvPr/>
        </p:nvSpPr>
        <p:spPr>
          <a:xfrm>
            <a:off x="8019288" y="4133088"/>
            <a:ext cx="362102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Token consistency and the HEC settings of Configuration drift.</a:t>
            </a:r>
            <a:endParaRPr lang="en-US" sz="1050" dirty="0"/>
          </a:p>
        </p:txBody>
      </p:sp>
      <p:sp>
        <p:nvSpPr>
          <p:cNvPr id="25" name="Shape 21"/>
          <p:cNvSpPr/>
          <p:nvPr/>
        </p:nvSpPr>
        <p:spPr>
          <a:xfrm>
            <a:off x="7635240" y="4718304"/>
            <a:ext cx="274320" cy="274320"/>
          </a:xfrm>
          <a:prstGeom prst="ellipse">
            <a:avLst/>
          </a:prstGeom>
          <a:solidFill>
            <a:srgbClr val="E05555"/>
          </a:solidFill>
          <a:ln w="12700">
            <a:solidFill>
              <a:srgbClr val="FFFFFF"/>
            </a:solidFill>
            <a:prstDash val="solid"/>
          </a:ln>
        </p:spPr>
      </p:sp>
      <p:sp>
        <p:nvSpPr>
          <p:cNvPr id="26" name="Text 22"/>
          <p:cNvSpPr txBox="1"/>
          <p:nvPr/>
        </p:nvSpPr>
        <p:spPr>
          <a:xfrm>
            <a:off x="7635240" y="471830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5</a:t>
            </a:r>
            <a:endParaRPr lang="en-US" sz="1000" dirty="0"/>
          </a:p>
        </p:txBody>
      </p:sp>
      <p:sp>
        <p:nvSpPr>
          <p:cNvPr id="27" name="Text 23"/>
          <p:cNvSpPr txBox="1"/>
          <p:nvPr/>
        </p:nvSpPr>
        <p:spPr>
          <a:xfrm>
            <a:off x="8019288" y="4709160"/>
            <a:ext cx="36210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Never Splunk Cloud</a:t>
            </a:r>
            <a:endParaRPr lang="en-US" sz="1250" dirty="0"/>
          </a:p>
        </p:txBody>
      </p:sp>
      <p:sp>
        <p:nvSpPr>
          <p:cNvPr id="28" name="Text 24"/>
          <p:cNvSpPr txBox="1"/>
          <p:nvPr/>
        </p:nvSpPr>
        <p:spPr>
          <a:xfrm>
            <a:off x="8019288" y="5001768"/>
            <a:ext cx="362102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Its indexers have no customer-reachable management port.</a:t>
            </a:r>
            <a:endParaRPr lang="en-US" sz="105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WHERE WE ARE</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One tenant, every HEC endpoint, pool and token</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Splunk HEC</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777240" y="2011680"/>
            <a:ext cx="146304" cy="146304"/>
          </a:xfrm>
          <a:prstGeom prst="ellipse">
            <a:avLst/>
          </a:prstGeom>
          <a:solidFill>
            <a:srgbClr val="5B8DEF"/>
          </a:solidFill>
          <a:ln w="12700">
            <a:solidFill>
              <a:srgbClr val="5B8DEF"/>
            </a:solidFill>
            <a:prstDash val="solid"/>
          </a:ln>
        </p:spPr>
      </p:sp>
      <p:sp>
        <p:nvSpPr>
          <p:cNvPr id="8" name="Text 5"/>
          <p:cNvSpPr txBox="1"/>
          <p:nvPr/>
        </p:nvSpPr>
        <p:spPr>
          <a:xfrm>
            <a:off x="1033272" y="1920240"/>
            <a:ext cx="2286000" cy="320040"/>
          </a:xfrm>
          <a:prstGeom prst="rect">
            <a:avLst/>
          </a:prstGeom>
          <a:noFill/>
          <a:ln/>
        </p:spPr>
        <p:txBody>
          <a:bodyPr wrap="square" lIns="0" tIns="0" rIns="0" bIns="0" rtlCol="0" anchor="ctr"/>
          <a:lstStyle/>
          <a:p>
            <a:pPr indent="0" marL="0">
              <a:buNone/>
            </a:pPr>
            <a:r>
              <a:rPr lang="en-US" sz="1400" b="1" dirty="0">
                <a:solidFill>
                  <a:srgbClr val="F2F4F8"/>
                </a:solidFill>
                <a:latin typeface="Calibri" pitchFamily="34" charset="0"/>
                <a:ea typeface="Calibri" pitchFamily="34" charset="-122"/>
                <a:cs typeface="Calibri" pitchFamily="34" charset="-120"/>
              </a:rPr>
              <a:t>Set up</a:t>
            </a:r>
            <a:endParaRPr lang="en-US" sz="1400" dirty="0"/>
          </a:p>
        </p:txBody>
      </p:sp>
      <p:sp>
        <p:nvSpPr>
          <p:cNvPr id="9" name="Text 6"/>
          <p:cNvSpPr txBox="1"/>
          <p:nvPr/>
        </p:nvSpPr>
        <p:spPr>
          <a:xfrm>
            <a:off x="777240" y="2331720"/>
            <a:ext cx="2514600" cy="1280160"/>
          </a:xfrm>
          <a:prstGeom prst="rect">
            <a:avLst/>
          </a:prstGeom>
          <a:noFill/>
          <a:ln/>
        </p:spPr>
        <p:txBody>
          <a:bodyPr wrap="square" lIns="0" tIns="0" rIns="0" bIns="0" rtlCol="0" anchor="t"/>
          <a:lstStyle/>
          <a:p>
            <a:pPr indent="0" marL="0">
              <a:buNone/>
            </a:pPr>
            <a:r>
              <a:rPr lang="en-US" sz="1100" dirty="0">
                <a:solidFill>
                  <a:srgbClr val="9AA3B5"/>
                </a:solidFill>
                <a:latin typeface="Calibri" pitchFamily="34" charset="0"/>
                <a:ea typeface="Calibri" pitchFamily="34" charset="-122"/>
                <a:cs typeface="Calibri" pitchFamily="34" charset="-120"/>
              </a:rPr>
              <a:t>a tenant on the local search tier, two pools, the endpoints found from their heartbeats</a:t>
            </a:r>
            <a:endParaRPr lang="en-US" sz="1100" dirty="0"/>
          </a:p>
        </p:txBody>
      </p:sp>
      <p:sp>
        <p:nvSpPr>
          <p:cNvPr id="10" name="Shape 7"/>
          <p:cNvSpPr/>
          <p:nvPr/>
        </p:nvSpPr>
        <p:spPr>
          <a:xfrm>
            <a:off x="3520440" y="2011680"/>
            <a:ext cx="146304" cy="146304"/>
          </a:xfrm>
          <a:prstGeom prst="ellipse">
            <a:avLst/>
          </a:prstGeom>
          <a:solidFill>
            <a:srgbClr val="E0A040"/>
          </a:solidFill>
          <a:ln w="12700">
            <a:solidFill>
              <a:srgbClr val="E0A040"/>
            </a:solidFill>
            <a:prstDash val="solid"/>
          </a:ln>
        </p:spPr>
      </p:sp>
      <p:sp>
        <p:nvSpPr>
          <p:cNvPr id="11" name="Text 8"/>
          <p:cNvSpPr txBox="1"/>
          <p:nvPr/>
        </p:nvSpPr>
        <p:spPr>
          <a:xfrm>
            <a:off x="3776472" y="1920240"/>
            <a:ext cx="2286000" cy="320040"/>
          </a:xfrm>
          <a:prstGeom prst="rect">
            <a:avLst/>
          </a:prstGeom>
          <a:noFill/>
          <a:ln/>
        </p:spPr>
        <p:txBody>
          <a:bodyPr wrap="square" lIns="0" tIns="0" rIns="0" bIns="0" rtlCol="0" anchor="ctr"/>
          <a:lstStyle/>
          <a:p>
            <a:pPr indent="0" marL="0">
              <a:buNone/>
            </a:pPr>
            <a:r>
              <a:rPr lang="en-US" sz="1400" b="1" dirty="0">
                <a:solidFill>
                  <a:srgbClr val="F2F4F8"/>
                </a:solidFill>
                <a:latin typeface="Calibri" pitchFamily="34" charset="0"/>
                <a:ea typeface="Calibri" pitchFamily="34" charset="-122"/>
                <a:cs typeface="Calibri" pitchFamily="34" charset="-120"/>
              </a:rPr>
              <a:t>Followed</a:t>
            </a:r>
            <a:endParaRPr lang="en-US" sz="1400" dirty="0"/>
          </a:p>
        </p:txBody>
      </p:sp>
      <p:sp>
        <p:nvSpPr>
          <p:cNvPr id="12" name="Text 9"/>
          <p:cNvSpPr txBox="1"/>
          <p:nvPr/>
        </p:nvSpPr>
        <p:spPr>
          <a:xfrm>
            <a:off x="3520440" y="2331720"/>
            <a:ext cx="2514600" cy="1280160"/>
          </a:xfrm>
          <a:prstGeom prst="rect">
            <a:avLst/>
          </a:prstGeom>
          <a:noFill/>
          <a:ln/>
        </p:spPr>
        <p:txBody>
          <a:bodyPr wrap="square" lIns="0" tIns="0" rIns="0" bIns="0" rtlCol="0" anchor="t"/>
          <a:lstStyle/>
          <a:p>
            <a:pPr indent="0" marL="0">
              <a:buNone/>
            </a:pPr>
            <a:r>
              <a:rPr lang="en-US" sz="1100" dirty="0">
                <a:solidFill>
                  <a:srgbClr val="9AA3B5"/>
                </a:solidFill>
                <a:latin typeface="Calibri" pitchFamily="34" charset="0"/>
                <a:ea typeface="Calibri" pitchFamily="34" charset="-122"/>
                <a:cs typeface="Calibri" pitchFamily="34" charset="-120"/>
              </a:rPr>
              <a:t>endpoints, pools and tokens, one endpoint's pipeline, a pool's balance</a:t>
            </a:r>
            <a:endParaRPr lang="en-US" sz="1100" dirty="0"/>
          </a:p>
        </p:txBody>
      </p:sp>
      <p:sp>
        <p:nvSpPr>
          <p:cNvPr id="13" name="Shape 10"/>
          <p:cNvSpPr/>
          <p:nvPr/>
        </p:nvSpPr>
        <p:spPr>
          <a:xfrm>
            <a:off x="6263640" y="2011680"/>
            <a:ext cx="146304" cy="146304"/>
          </a:xfrm>
          <a:prstGeom prst="ellipse">
            <a:avLst/>
          </a:prstGeom>
          <a:solidFill>
            <a:srgbClr val="3DBE7A"/>
          </a:solidFill>
          <a:ln w="12700">
            <a:solidFill>
              <a:srgbClr val="3DBE7A"/>
            </a:solidFill>
            <a:prstDash val="solid"/>
          </a:ln>
        </p:spPr>
      </p:sp>
      <p:sp>
        <p:nvSpPr>
          <p:cNvPr id="14" name="Text 11"/>
          <p:cNvSpPr txBox="1"/>
          <p:nvPr/>
        </p:nvSpPr>
        <p:spPr>
          <a:xfrm>
            <a:off x="6519672" y="1920240"/>
            <a:ext cx="2286000" cy="320040"/>
          </a:xfrm>
          <a:prstGeom prst="rect">
            <a:avLst/>
          </a:prstGeom>
          <a:noFill/>
          <a:ln/>
        </p:spPr>
        <p:txBody>
          <a:bodyPr wrap="square" lIns="0" tIns="0" rIns="0" bIns="0" rtlCol="0" anchor="ctr"/>
          <a:lstStyle/>
          <a:p>
            <a:pPr indent="0" marL="0">
              <a:buNone/>
            </a:pPr>
            <a:r>
              <a:rPr lang="en-US" sz="1400" b="1" dirty="0">
                <a:solidFill>
                  <a:srgbClr val="F2F4F8"/>
                </a:solidFill>
                <a:latin typeface="Calibri" pitchFamily="34" charset="0"/>
                <a:ea typeface="Calibri" pitchFamily="34" charset="-122"/>
                <a:cs typeface="Calibri" pitchFamily="34" charset="-120"/>
              </a:rPr>
              <a:t>Judged</a:t>
            </a:r>
            <a:endParaRPr lang="en-US" sz="1400" dirty="0"/>
          </a:p>
        </p:txBody>
      </p:sp>
      <p:sp>
        <p:nvSpPr>
          <p:cNvPr id="15" name="Text 12"/>
          <p:cNvSpPr txBox="1"/>
          <p:nvPr/>
        </p:nvSpPr>
        <p:spPr>
          <a:xfrm>
            <a:off x="6263640" y="2331720"/>
            <a:ext cx="2514600" cy="1280160"/>
          </a:xfrm>
          <a:prstGeom prst="rect">
            <a:avLst/>
          </a:prstGeom>
          <a:noFill/>
          <a:ln/>
        </p:spPr>
        <p:txBody>
          <a:bodyPr wrap="square" lIns="0" tIns="0" rIns="0" bIns="0" rtlCol="0" anchor="t"/>
          <a:lstStyle/>
          <a:p>
            <a:pPr indent="0" marL="0">
              <a:buNone/>
            </a:pPr>
            <a:r>
              <a:rPr lang="en-US" sz="1100" dirty="0">
                <a:solidFill>
                  <a:srgbClr val="9AA3B5"/>
                </a:solidFill>
                <a:latin typeface="Calibri" pitchFamily="34" charset="0"/>
                <a:ea typeface="Calibri" pitchFamily="34" charset="-122"/>
                <a:cs typeface="Calibri" pitchFamily="34" charset="-120"/>
              </a:rPr>
              <a:t>an endpoint silent and its pool short of a member, explained and reviewed</a:t>
            </a:r>
            <a:endParaRPr lang="en-US" sz="1100" dirty="0"/>
          </a:p>
        </p:txBody>
      </p:sp>
      <p:sp>
        <p:nvSpPr>
          <p:cNvPr id="16" name="Shape 13"/>
          <p:cNvSpPr/>
          <p:nvPr/>
        </p:nvSpPr>
        <p:spPr>
          <a:xfrm>
            <a:off x="9006840" y="2011680"/>
            <a:ext cx="146304" cy="146304"/>
          </a:xfrm>
          <a:prstGeom prst="ellipse">
            <a:avLst/>
          </a:prstGeom>
          <a:solidFill>
            <a:srgbClr val="9A78F5"/>
          </a:solidFill>
          <a:ln w="12700">
            <a:solidFill>
              <a:srgbClr val="9A78F5"/>
            </a:solidFill>
            <a:prstDash val="solid"/>
          </a:ln>
        </p:spPr>
      </p:sp>
      <p:sp>
        <p:nvSpPr>
          <p:cNvPr id="17" name="Text 14"/>
          <p:cNvSpPr txBox="1"/>
          <p:nvPr/>
        </p:nvSpPr>
        <p:spPr>
          <a:xfrm>
            <a:off x="9262872" y="1920240"/>
            <a:ext cx="2286000" cy="320040"/>
          </a:xfrm>
          <a:prstGeom prst="rect">
            <a:avLst/>
          </a:prstGeom>
          <a:noFill/>
          <a:ln/>
        </p:spPr>
        <p:txBody>
          <a:bodyPr wrap="square" lIns="0" tIns="0" rIns="0" bIns="0" rtlCol="0" anchor="ctr"/>
          <a:lstStyle/>
          <a:p>
            <a:pPr indent="0" marL="0">
              <a:buNone/>
            </a:pPr>
            <a:r>
              <a:rPr lang="en-US" sz="1400" b="1" dirty="0">
                <a:solidFill>
                  <a:srgbClr val="F2F4F8"/>
                </a:solidFill>
                <a:latin typeface="Calibri" pitchFamily="34" charset="0"/>
                <a:ea typeface="Calibri" pitchFamily="34" charset="-122"/>
                <a:cs typeface="Calibri" pitchFamily="34" charset="-120"/>
              </a:rPr>
              <a:t>Operated</a:t>
            </a:r>
            <a:endParaRPr lang="en-US" sz="1400" dirty="0"/>
          </a:p>
        </p:txBody>
      </p:sp>
      <p:sp>
        <p:nvSpPr>
          <p:cNvPr id="18" name="Text 15"/>
          <p:cNvSpPr txBox="1"/>
          <p:nvPr/>
        </p:nvSpPr>
        <p:spPr>
          <a:xfrm>
            <a:off x="9006840" y="2331720"/>
            <a:ext cx="2514600" cy="1280160"/>
          </a:xfrm>
          <a:prstGeom prst="rect">
            <a:avLst/>
          </a:prstGeom>
          <a:noFill/>
          <a:ln/>
        </p:spPr>
        <p:txBody>
          <a:bodyPr wrap="square" lIns="0" tIns="0" rIns="0" bIns="0" rtlCol="0" anchor="t"/>
          <a:lstStyle/>
          <a:p>
            <a:pPr indent="0" marL="0">
              <a:buNone/>
            </a:pPr>
            <a:r>
              <a:rPr lang="en-US" sz="1100" dirty="0">
                <a:solidFill>
                  <a:srgbClr val="9AA3B5"/>
                </a:solidFill>
                <a:latin typeface="Calibri" pitchFamily="34" charset="0"/>
                <a:ea typeface="Calibri" pitchFamily="34" charset="-122"/>
                <a:cs typeface="Calibri" pitchFamily="34" charset="-120"/>
              </a:rPr>
              <a:t>eighteen policies, token silence, traffic models, collection health, the splunkd API</a:t>
            </a:r>
            <a:endParaRPr lang="en-US" sz="1100" dirty="0"/>
          </a:p>
        </p:txBody>
      </p:sp>
      <p:sp>
        <p:nvSpPr>
          <p:cNvPr id="19" name="Text 16"/>
          <p:cNvSpPr txBox="1"/>
          <p:nvPr/>
        </p:nvSpPr>
        <p:spPr>
          <a:xfrm>
            <a:off x="548640" y="3977640"/>
            <a:ext cx="7315200" cy="274320"/>
          </a:xfrm>
          <a:prstGeom prst="rect">
            <a:avLst/>
          </a:prstGeom>
          <a:noFill/>
          <a:ln/>
        </p:spPr>
        <p:txBody>
          <a:bodyPr wrap="square" lIns="0" tIns="0" rIns="0" bIns="0" rtlCol="0" anchor="t"/>
          <a:lstStyle/>
          <a:p>
            <a:pPr indent="0" marL="0">
              <a:buNone/>
            </a:pPr>
            <a:r>
              <a:rPr lang="en-US" sz="1200" b="1" dirty="0">
                <a:solidFill>
                  <a:srgbClr val="8B6CF6"/>
                </a:solidFill>
                <a:latin typeface="Calibri" pitchFamily="34" charset="0"/>
                <a:ea typeface="Calibri" pitchFamily="34" charset="-122"/>
                <a:cs typeface="Calibri" pitchFamily="34" charset="-120"/>
              </a:rPr>
              <a:t>What made it work</a:t>
            </a:r>
            <a:endParaRPr lang="en-US" sz="1200" dirty="0"/>
          </a:p>
        </p:txBody>
      </p:sp>
      <p:sp>
        <p:nvSpPr>
          <p:cNvPr id="20" name="Shape 17"/>
          <p:cNvSpPr/>
          <p:nvPr/>
        </p:nvSpPr>
        <p:spPr>
          <a:xfrm>
            <a:off x="548640" y="4343400"/>
            <a:ext cx="3593592" cy="1691640"/>
          </a:xfrm>
          <a:prstGeom prst="roundRect">
            <a:avLst>
              <a:gd name="adj" fmla="val 4324"/>
            </a:avLst>
          </a:prstGeom>
          <a:solidFill>
            <a:srgbClr val="1C2A48"/>
          </a:solidFill>
          <a:ln w="12700">
            <a:solidFill>
              <a:srgbClr val="5B8DEF"/>
            </a:solidFill>
            <a:prstDash val="solid"/>
          </a:ln>
        </p:spPr>
      </p:sp>
      <p:sp>
        <p:nvSpPr>
          <p:cNvPr id="21" name="Text 18"/>
          <p:cNvSpPr txBox="1"/>
          <p:nvPr/>
        </p:nvSpPr>
        <p:spPr>
          <a:xfrm>
            <a:off x="731520" y="4453128"/>
            <a:ext cx="3227832" cy="320040"/>
          </a:xfrm>
          <a:prstGeom prst="rect">
            <a:avLst/>
          </a:prstGeom>
          <a:noFill/>
          <a:ln/>
        </p:spPr>
        <p:txBody>
          <a:bodyPr wrap="square" lIns="0" tIns="0" rIns="0" bIns="0" rtlCol="0" anchor="ctr"/>
          <a:lstStyle/>
          <a:p>
            <a:pPr indent="0" marL="0">
              <a:buNone/>
            </a:pPr>
            <a:r>
              <a:rPr lang="en-US" sz="1250" b="1" dirty="0">
                <a:solidFill>
                  <a:srgbClr val="5B8DEF"/>
                </a:solidFill>
                <a:latin typeface="Calibri" pitchFamily="34" charset="0"/>
                <a:ea typeface="Calibri" pitchFamily="34" charset="-122"/>
                <a:cs typeface="Calibri" pitchFamily="34" charset="-120"/>
              </a:rPr>
              <a:t>Splunk's own telemetry</a:t>
            </a:r>
            <a:endParaRPr lang="en-US" sz="1250" dirty="0"/>
          </a:p>
        </p:txBody>
      </p:sp>
      <p:sp>
        <p:nvSpPr>
          <p:cNvPr id="22" name="Text 19"/>
          <p:cNvSpPr txBox="1"/>
          <p:nvPr/>
        </p:nvSpPr>
        <p:spPr>
          <a:xfrm>
            <a:off x="731520" y="4800600"/>
            <a:ext cx="3227832" cy="1143000"/>
          </a:xfrm>
          <a:prstGeom prst="rect">
            <a:avLst/>
          </a:prstGeom>
          <a:noFill/>
          <a:ln/>
        </p:spPr>
        <p:txBody>
          <a:bodyPr wrap="square" lIns="0" tIns="0" rIns="0" bIns="0" rtlCol="0" anchor="t"/>
          <a:lstStyle/>
          <a:p>
            <a:pPr indent="0" marL="0">
              <a:buNone/>
            </a:pPr>
            <a:r>
              <a:rPr lang="en-US" sz="1100" dirty="0">
                <a:solidFill>
                  <a:srgbClr val="F2F4F8"/>
                </a:solidFill>
                <a:latin typeface="Calibri" pitchFamily="34" charset="0"/>
                <a:ea typeface="Calibri" pitchFamily="34" charset="-122"/>
                <a:cs typeface="Calibri" pitchFamily="34" charset="-120"/>
              </a:rPr>
              <a:t>No agent, no new data, no credential to the endpoints: the HEC metrics and logs Splunk already writes.</a:t>
            </a:r>
            <a:endParaRPr lang="en-US" sz="1100" dirty="0"/>
          </a:p>
        </p:txBody>
      </p:sp>
      <p:sp>
        <p:nvSpPr>
          <p:cNvPr id="23" name="Shape 20"/>
          <p:cNvSpPr/>
          <p:nvPr/>
        </p:nvSpPr>
        <p:spPr>
          <a:xfrm>
            <a:off x="4297680" y="4343400"/>
            <a:ext cx="3593592" cy="1691640"/>
          </a:xfrm>
          <a:prstGeom prst="roundRect">
            <a:avLst>
              <a:gd name="adj" fmla="val 4324"/>
            </a:avLst>
          </a:prstGeom>
          <a:solidFill>
            <a:srgbClr val="16302A"/>
          </a:solidFill>
          <a:ln w="12700">
            <a:solidFill>
              <a:srgbClr val="3DBE7A"/>
            </a:solidFill>
            <a:prstDash val="solid"/>
          </a:ln>
        </p:spPr>
      </p:sp>
      <p:sp>
        <p:nvSpPr>
          <p:cNvPr id="24" name="Text 21"/>
          <p:cNvSpPr txBox="1"/>
          <p:nvPr/>
        </p:nvSpPr>
        <p:spPr>
          <a:xfrm>
            <a:off x="4480560" y="4453128"/>
            <a:ext cx="3227832" cy="320040"/>
          </a:xfrm>
          <a:prstGeom prst="rect">
            <a:avLst/>
          </a:prstGeom>
          <a:noFill/>
          <a:ln/>
        </p:spPr>
        <p:txBody>
          <a:bodyPr wrap="square" lIns="0" tIns="0" rIns="0" bIns="0" rtlCol="0" anchor="ctr"/>
          <a:lstStyle/>
          <a:p>
            <a:pPr indent="0" marL="0">
              <a:buNone/>
            </a:pPr>
            <a:r>
              <a:rPr lang="en-US" sz="1250" b="1" dirty="0">
                <a:solidFill>
                  <a:srgbClr val="3DBE7A"/>
                </a:solidFill>
                <a:latin typeface="Calibri" pitchFamily="34" charset="0"/>
                <a:ea typeface="Calibri" pitchFamily="34" charset="-122"/>
                <a:cs typeface="Calibri" pitchFamily="34" charset="-120"/>
              </a:rPr>
              <a:t>Pools judged as a whole</a:t>
            </a:r>
            <a:endParaRPr lang="en-US" sz="1250" dirty="0"/>
          </a:p>
        </p:txBody>
      </p:sp>
      <p:sp>
        <p:nvSpPr>
          <p:cNvPr id="25" name="Text 22"/>
          <p:cNvSpPr txBox="1"/>
          <p:nvPr/>
        </p:nvSpPr>
        <p:spPr>
          <a:xfrm>
            <a:off x="4480560" y="4800600"/>
            <a:ext cx="3227832" cy="1143000"/>
          </a:xfrm>
          <a:prstGeom prst="rect">
            <a:avLst/>
          </a:prstGeom>
          <a:noFill/>
          <a:ln/>
        </p:spPr>
        <p:txBody>
          <a:bodyPr wrap="square" lIns="0" tIns="0" rIns="0" bIns="0" rtlCol="0" anchor="t"/>
          <a:lstStyle/>
          <a:p>
            <a:pPr indent="0" marL="0">
              <a:buNone/>
            </a:pPr>
            <a:r>
              <a:rPr lang="en-US" sz="1100" dirty="0">
                <a:solidFill>
                  <a:srgbClr val="F2F4F8"/>
                </a:solidFill>
                <a:latin typeface="Calibri" pitchFamily="34" charset="0"/>
                <a:ea typeface="Calibri" pitchFamily="34" charset="-122"/>
                <a:cs typeface="Calibri" pitchFamily="34" charset="-120"/>
              </a:rPr>
              <a:t>Members up against the expected size, shares of the traffic, versions and settings compared.</a:t>
            </a:r>
            <a:endParaRPr lang="en-US" sz="1100" dirty="0"/>
          </a:p>
        </p:txBody>
      </p:sp>
      <p:sp>
        <p:nvSpPr>
          <p:cNvPr id="26" name="Shape 23"/>
          <p:cNvSpPr/>
          <p:nvPr/>
        </p:nvSpPr>
        <p:spPr>
          <a:xfrm>
            <a:off x="8046720" y="4343400"/>
            <a:ext cx="3593592" cy="1691640"/>
          </a:xfrm>
          <a:prstGeom prst="roundRect">
            <a:avLst>
              <a:gd name="adj" fmla="val 4324"/>
            </a:avLst>
          </a:prstGeom>
          <a:solidFill>
            <a:srgbClr val="2B2245"/>
          </a:solidFill>
          <a:ln w="12700">
            <a:solidFill>
              <a:srgbClr val="9A78F5"/>
            </a:solidFill>
            <a:prstDash val="solid"/>
          </a:ln>
        </p:spPr>
      </p:sp>
      <p:sp>
        <p:nvSpPr>
          <p:cNvPr id="27" name="Text 24"/>
          <p:cNvSpPr txBox="1"/>
          <p:nvPr/>
        </p:nvSpPr>
        <p:spPr>
          <a:xfrm>
            <a:off x="8229600" y="4453128"/>
            <a:ext cx="3227832" cy="320040"/>
          </a:xfrm>
          <a:prstGeom prst="rect">
            <a:avLst/>
          </a:prstGeom>
          <a:noFill/>
          <a:ln/>
        </p:spPr>
        <p:txBody>
          <a:bodyPr wrap="square" lIns="0" tIns="0" rIns="0" bIns="0" rtlCol="0" anchor="ctr"/>
          <a:lstStyle/>
          <a:p>
            <a:pPr indent="0" marL="0">
              <a:buNone/>
            </a:pPr>
            <a:r>
              <a:rPr lang="en-US" sz="1250" b="1" dirty="0">
                <a:solidFill>
                  <a:srgbClr val="9A78F5"/>
                </a:solidFill>
                <a:latin typeface="Calibri" pitchFamily="34" charset="0"/>
                <a:ea typeface="Calibri" pitchFamily="34" charset="-122"/>
                <a:cs typeface="Calibri" pitchFamily="34" charset="-120"/>
              </a:rPr>
              <a:t>Bounded at any size</a:t>
            </a:r>
            <a:endParaRPr lang="en-US" sz="1250" dirty="0"/>
          </a:p>
        </p:txBody>
      </p:sp>
      <p:sp>
        <p:nvSpPr>
          <p:cNvPr id="28" name="Text 25"/>
          <p:cNvSpPr txBox="1"/>
          <p:nvPr/>
        </p:nvSpPr>
        <p:spPr>
          <a:xfrm>
            <a:off x="8229600" y="4800600"/>
            <a:ext cx="3227832" cy="1143000"/>
          </a:xfrm>
          <a:prstGeom prst="rect">
            <a:avLst/>
          </a:prstGeom>
          <a:noFill/>
          <a:ln/>
        </p:spPr>
        <p:txBody>
          <a:bodyPr wrap="square" lIns="0" tIns="0" rIns="0" bIns="0" rtlCol="0" anchor="t"/>
          <a:lstStyle/>
          <a:p>
            <a:pPr indent="0" marL="0">
              <a:buNone/>
            </a:pPr>
            <a:r>
              <a:rPr lang="en-US" sz="1100" dirty="0">
                <a:solidFill>
                  <a:srgbClr val="F2F4F8"/>
                </a:solidFill>
                <a:latin typeface="Calibri" pitchFamily="34" charset="0"/>
                <a:ea typeface="Calibri" pitchFamily="34" charset="-122"/>
                <a:cs typeface="Calibri" pitchFamily="34" charset="-120"/>
              </a:rPr>
              <a:t>A few searches per five-minute window, whatever the number of endpoints and tokens.</a:t>
            </a:r>
            <a:endParaRPr lang="en-US" sz="11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32</Slides>
  <Notes>32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32</vt:i4>
      </vt:variant>
    </vt:vector>
  </HeadingPairs>
  <TitlesOfParts>
    <vt:vector size="3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TrackMe Hands-on — Splunk HEC</dc:title>
  <dc:subject>PptxGenJS Presentation</dc:subject>
  <dc:creator>TrackMe Limited</dc:creator>
  <cp:lastModifiedBy>TrackMe Limited</cp:lastModifiedBy>
  <cp:revision>1</cp:revision>
  <dcterms:created xsi:type="dcterms:W3CDTF">2026-10-21T23:23:07Z</dcterms:created>
  <dcterms:modified xsi:type="dcterms:W3CDTF">2026-10-21T23:23:07Z</dcterms:modified>
</cp:coreProperties>
</file>