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the Splunk S2S tenant, generally available in TrackMe 2.4.22. Everything was captured live on a deployment with a four-peer indexer cluster on two sites, a tier of four heavy forwarders and twenty universal forwarders sending to it. In four parts: create the tenant, follow the pools, the hosts and the data path, read the findings of a heavy forwarder stopped on purpose, and operate the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Splunk administrator asks the same forwarding questions every day: is every receiver accepting and keeping up, is the intermediate tier blocked, backed up or silent, when senders are held back which tier is the bottleneck and is the cause downstream, local or an upstream surge, and how much flows into each pool, from how many senders, with which TLS and acknowledgement posture. The Splunk S2S tenant answers them with findings raised by built-in policies.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Roles are read from signatures over a day: a host that receives and indexes is a receiver, a host that receives and forwards is an intermediate forwarder. Each indexer cluster the search head is attached to becomes a pool by itself, one per site of a multisite cluster; the intermediate forwarders no pool claims form one automatic pool per host-name family, and other hosts are grouped by host patterns, output groups or hand assignment. Every five minutes the live job reads the last index-time window and the policies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Setup: the wizard, the indexer cluster's site pools and its manager account, the heavy forwarder tier made a configured pool. Pools, hosts and the data path: the pools, a pool's distribution, a receiver's pipeline, the data path. Findings: a heavy forwarder stopped on purpose, what opens and how it is evaluated, the AI Agent. Operate: the policies, the traffic models and collection health.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setup. A Splunk S2S tenant reads one deployment: its local search tier, or another deployment through a TrackMe remote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Tenants, Actions, Create a tracking tenant, Splunk S2S card. What it does draws the forwarding path: the forwarding agents send over S2S to the intermediate forwarders, which forward to the indexers; Splunk S2S watches the intermediates and the indexers. A Splunk S2S tenant has no entities and no state colour: it is a findings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and scope. The discovery reads the receivers and intermediates of the last day and each indexer cluster the search head is attached to. The optional manager account lets the tenant read the manager's maintenance mode and rolling restarts. It is checked as soon as it is chosen; here it reads the manager as a least-privilege service account, 3 of 3 clustering reads. An account that could change the cluster gets an advisory with the read-only role to create: search, rest_properties_get and list_indexer_cluster.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search head always sees its indexer clusters. A manager account adds the manager's own state, so a rolling restart or a maintenance window holds the pool's findings instead of opening them: an open finding stays open, a new one waits until the planned work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Advanced options stay folded unless a setting needs a fix; here the excluded hosts leave out two families of test receivers sharing the same indexes, set at creation so the first backfill never reads them. Below the clusters, the pools the tenant starts with: the indexer cluster's two site pools and the automatic pool hec-pool-hf of the four heavy forwarders. Each host carries its pool pill; clicking it assigns the host to another pool, By the rules gives it back. Nothing needs configuring at creation.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Settings, Pools. The indexer cluster and the heavy forwarder tier are pools from the first run. Configure on the automatic pool hec-pool-hf makes it a configured pool with the same id: here it is named Heavy forwarder tier, given the output group its senders use, which ties the tier to the data path, and its expected size. A pool change applies from the next inventory; Run now the inventory, then Collect now, to see it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the workspace. Pools, receivers and intermediates, and the data path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Pools tab opens on the last five minutes, then the host tiles, the pools with their members up against the expected size, their senders, inbound volume, trend and balance, and the indexer clusters with their peers, factors and planned work. A pool row expands to its members.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Blocked now pill of the last five minutes opens what is blocked: each host with its role, pool and inbound, every blocked queue with what that stage of the pipeline does, a stopped listening port, Open in Search, and the queue history of each blocked queue. Here an indexer of each site shows short peaks of a queue, the index queue on one and the ruleset queue on the other: measurements, not findings, which come from the scheduled collection.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pool modal of the Heavy forwarder tier, Distribution tab. One bar per active member's share of the pool, the fair share and the band of the Receiver imbalance setting. A load balancer that starves one member shows here first, and the policy opens when a member stays below the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host modal, Pipeline tab. Each queue of the receiver path with its fill and blocked samples. A queue saturated at 80 % or blocked in 30 % of its samples is back pressure: the finding names the stage that cannot keep up and whether its thread was busy or waiting on the next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path tab draws the forwarding path from what the receivers report: the universal forwarders into the Heavy forwarder tier, the tier into the two site pools of the indexer cluster, and the full instances sending straight to the indexers. A Flows table states every edge in words. An intermediate is never tied by guessing from a destination address.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findings. One heavy forwarder of the tier was stopped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Findings tab. The stopped heavy forwarder opens Intermediate silent, its pool Pool capacity, and its receiving port Destination unreachable, measured on the twenty universal forwarders that failed to reach it. Each object has its Finding group. The forwarders load balance to the three other members, so no sender is held: there is no back pressure cascade.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finding opens with what happened, its triage and its history. When the heavy forwarder restarts, the findings recover after two healthy live windows.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AI Agent from a finding or a Finding group. The Splunk S2S AI Agent knows the pipeline model, the bottleneck and cascade reading, planned cluster work and posture. Scheduled triage is off by default: hourly, up to ten findings per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Settings, Notifications sends the transitions of the findings from a minimum severity, for every policy or chosen ones, through an email delivery account. Here, the email of the silent heavy forwarder, with its last 24 hours embedded.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operate the tenant.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policy catalogue in list view. Every policy has its severity, its checks to open and to recover, a scope by pool, a bank holiday hold and How it is evaluated. Above the catalogue, TrackMe administrators of the tenant write custom SPL policies.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receiver pool has two traffic models, learned per weekday and hour and refreshed twice an hour. They are the traffic models of the Splunk HEC and Cribl Stream tenants. Pool traffic drop, the same hour's median over seven days, needs no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Collection health shows whether the tenant collects as configured. The cluster reads need the read-only list_indexer_cluster capability: without it Splunk answers nothing, and Collection health says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we are. A Splunk S2S tenant set up on a deployment with a four-peer indexer cluster and a heavy forwarder tier, its cluster found without configuration as one pool per site, its heavy forwarder tier an automatic pool made its own; the pools, a receiver's pipeline and the data path followed; a heavy forwarder stopped and the findings it opened; and the policies, traffic models and collection that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jp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jp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Users/guilhem/DocsOffsync/trackme-limited/fwd-docs-work/kit/s2sdeck/img/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108960"/>
            <a:ext cx="91440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SPLUNK S2S</a:t>
            </a:r>
            <a:endParaRPr lang="en-US" sz="1200" dirty="0"/>
          </a:p>
        </p:txBody>
      </p:sp>
      <p:sp>
        <p:nvSpPr>
          <p:cNvPr id="4" name="Text 1"/>
          <p:cNvSpPr txBox="1"/>
          <p:nvPr/>
        </p:nvSpPr>
        <p:spPr>
          <a:xfrm>
            <a:off x="822960" y="3429000"/>
            <a:ext cx="10789920" cy="1097280"/>
          </a:xfrm>
          <a:prstGeom prst="rect">
            <a:avLst/>
          </a:prstGeom>
          <a:noFill/>
          <a:ln/>
        </p:spPr>
        <p:txBody>
          <a:bodyPr wrap="square" lIns="0" tIns="0" rIns="0" bIns="0" rtlCol="0" anchor="ctr"/>
          <a:lstStyle/>
          <a:p>
            <a:pPr indent="0" marL="0">
              <a:buNone/>
            </a:pPr>
            <a:r>
              <a:rPr lang="en-US" sz="3800" b="1" dirty="0">
                <a:solidFill>
                  <a:srgbClr val="F2F4F8"/>
                </a:solidFill>
                <a:latin typeface="Calibri" pitchFamily="34" charset="0"/>
                <a:ea typeface="Calibri" pitchFamily="34" charset="-122"/>
                <a:cs typeface="Calibri" pitchFamily="34" charset="-120"/>
              </a:rPr>
              <a:t>Is every receiver accepting, and is my forwarding tier keeping up?</a:t>
            </a:r>
            <a:endParaRPr lang="en-US" sz="3800" dirty="0"/>
          </a:p>
        </p:txBody>
      </p:sp>
      <p:sp>
        <p:nvSpPr>
          <p:cNvPr id="5" name="Text 2"/>
          <p:cNvSpPr txBox="1"/>
          <p:nvPr/>
        </p:nvSpPr>
        <p:spPr>
          <a:xfrm>
            <a:off x="822960" y="4572000"/>
            <a:ext cx="9875520" cy="109728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One tenant watches the Splunk-to-Splunk receiving side of a deployment — the indexers, the intermediate forwarders and the pools they form — from the telemetry Splunk already writes: nothing to install, nothing new to ingest.</a:t>
            </a:r>
            <a:endParaRPr lang="en-US" sz="1700" dirty="0"/>
          </a:p>
        </p:txBody>
      </p:sp>
      <p:sp>
        <p:nvSpPr>
          <p:cNvPr id="6" name="Text 3"/>
          <p:cNvSpPr txBox="1"/>
          <p:nvPr/>
        </p:nvSpPr>
        <p:spPr>
          <a:xfrm>
            <a:off x="822960" y="5943600"/>
            <a:ext cx="969264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2.4.22  ·  a four-peer indexer cluster on two sites, a heavy forwarder tier, twenty universal forwarders</a:t>
            </a:r>
            <a:endParaRPr lang="en-US" sz="1100" dirty="0"/>
          </a:p>
        </p:txBody>
      </p:sp>
      <p:sp>
        <p:nvSpPr>
          <p:cNvPr id="7" name="Shape 4"/>
          <p:cNvSpPr/>
          <p:nvPr/>
        </p:nvSpPr>
        <p:spPr>
          <a:xfrm>
            <a:off x="10424160" y="5989320"/>
            <a:ext cx="182880" cy="182880"/>
          </a:xfrm>
          <a:prstGeom prst="ellipse">
            <a:avLst/>
          </a:prstGeom>
          <a:solidFill>
            <a:srgbClr val="3DBE7A"/>
          </a:solidFill>
          <a:ln w="12700">
            <a:solidFill>
              <a:srgbClr val="3DBE7A"/>
            </a:solidFill>
            <a:prstDash val="solid"/>
          </a:ln>
        </p:spPr>
      </p:sp>
      <p:sp>
        <p:nvSpPr>
          <p:cNvPr id="8" name="Shape 5"/>
          <p:cNvSpPr/>
          <p:nvPr/>
        </p:nvSpPr>
        <p:spPr>
          <a:xfrm>
            <a:off x="10753344" y="5989320"/>
            <a:ext cx="182880" cy="182880"/>
          </a:xfrm>
          <a:prstGeom prst="ellipse">
            <a:avLst/>
          </a:prstGeom>
          <a:solidFill>
            <a:srgbClr val="E0A040"/>
          </a:solidFill>
          <a:ln w="12700">
            <a:solidFill>
              <a:srgbClr val="E0A040"/>
            </a:solidFill>
            <a:prstDash val="solid"/>
          </a:ln>
        </p:spPr>
      </p:sp>
      <p:sp>
        <p:nvSpPr>
          <p:cNvPr id="9" name="Shape 6"/>
          <p:cNvSpPr/>
          <p:nvPr/>
        </p:nvSpPr>
        <p:spPr>
          <a:xfrm>
            <a:off x="11082528" y="5989320"/>
            <a:ext cx="182880" cy="182880"/>
          </a:xfrm>
          <a:prstGeom prst="ellipse">
            <a:avLst/>
          </a:prstGeom>
          <a:solidFill>
            <a:srgbClr val="E05555"/>
          </a:solidFill>
          <a:ln w="12700">
            <a:solidFill>
              <a:srgbClr val="E05555"/>
            </a:solidFill>
            <a:prstDash val="solid"/>
          </a:ln>
        </p:spPr>
      </p:sp>
      <p:sp>
        <p:nvSpPr>
          <p:cNvPr id="10" name="Shape 7"/>
          <p:cNvSpPr/>
          <p:nvPr/>
        </p:nvSpPr>
        <p:spPr>
          <a:xfrm>
            <a:off x="11411712" y="5989320"/>
            <a:ext cx="182880" cy="182880"/>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Forwarding fails in the middle — and the senders only see a stall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A receiver that stops listening, an intermediate that pauses its output, a queue that backs up: the forwarders retry, data waits on disk, nobody sees which tier is the cause.</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600" b="1" dirty="0">
                <a:solidFill>
                  <a:srgbClr val="E05555"/>
                </a:solidFill>
                <a:latin typeface="Calibri" pitchFamily="34" charset="0"/>
                <a:ea typeface="Calibri" pitchFamily="34" charset="-122"/>
                <a:cs typeface="Calibri" pitchFamily="34" charset="-120"/>
              </a:rPr>
              <a:t>Receivers that refuse</a:t>
            </a:r>
            <a:endParaRPr lang="en-US" sz="1600" dirty="0"/>
          </a:p>
        </p:txBody>
      </p:sp>
      <p:sp>
        <p:nvSpPr>
          <p:cNvPr id="10" name="Text 7"/>
          <p:cNvSpPr txBox="1"/>
          <p:nvPr/>
        </p:nvSpPr>
        <p:spPr>
          <a:xfrm>
            <a:off x="77724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Listening ports stopped on blocked queues, a member silent while its pool reports, a pool short of members.</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Back pressure</a:t>
            </a:r>
            <a:endParaRPr lang="en-US" sz="1600" dirty="0"/>
          </a:p>
        </p:txBody>
      </p:sp>
      <p:sp>
        <p:nvSpPr>
          <p:cNvPr id="13" name="Text 10"/>
          <p:cNvSpPr txBox="1"/>
          <p:nvPr/>
        </p:nvSpPr>
        <p:spPr>
          <a:xfrm>
            <a:off x="452628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queue of the pipeline saturated: which stage cannot keep up, and whether the cause is downstream, local or a surge.</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An intermediate tier in trouble</a:t>
            </a:r>
            <a:endParaRPr lang="en-US" sz="1600" dirty="0"/>
          </a:p>
        </p:txBody>
      </p:sp>
      <p:sp>
        <p:nvSpPr>
          <p:cNvPr id="16" name="Text 13"/>
          <p:cNvSpPr txBox="1"/>
          <p:nvPr/>
        </p:nvSpPr>
        <p:spPr>
          <a:xfrm>
            <a:off x="827532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Output paused, every sender behind it held; a single destination where it usually load balances.</a:t>
            </a:r>
            <a:endParaRPr lang="en-US" sz="1150" dirty="0"/>
          </a:p>
        </p:txBody>
      </p:sp>
      <p:sp>
        <p:nvSpPr>
          <p:cNvPr id="17" name="Shape 14"/>
          <p:cNvSpPr/>
          <p:nvPr/>
        </p:nvSpPr>
        <p:spPr>
          <a:xfrm>
            <a:off x="548640" y="4251960"/>
            <a:ext cx="11091672" cy="1508760"/>
          </a:xfrm>
          <a:prstGeom prst="roundRect">
            <a:avLst>
              <a:gd name="adj" fmla="val 4848"/>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a Splunk S2S tenant does</a:t>
            </a:r>
            <a:endParaRPr lang="en-US" sz="1150" dirty="0"/>
          </a:p>
        </p:txBody>
      </p:sp>
      <p:sp>
        <p:nvSpPr>
          <p:cNvPr id="19" name="Text 16"/>
          <p:cNvSpPr txBox="1"/>
          <p:nvPr/>
        </p:nvSpPr>
        <p:spPr>
          <a:xfrm>
            <a:off x="731520" y="4709160"/>
            <a:ext cx="10725912" cy="9418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dedicated tenant type for the S2S receiving side of one Splunk deployment. TrackMe reads what Splunk already writes — the receivers' and intermediates' connection lines, queues and output, their splunkd.log and health report — with bounded searches every five minutes, and raises findings from twenty-two built-in policies on receivers, intermediates, pools and destinations. It only reads: nothing is installed or changed, no forwarder is ever called.</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Roles from signatures, pools from your clusters, judged every five minutes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63040"/>
            <a:ext cx="2103120" cy="2240280"/>
          </a:xfrm>
          <a:prstGeom prst="roundRect">
            <a:avLst>
              <a:gd name="adj" fmla="val 3478"/>
            </a:avLst>
          </a:prstGeom>
          <a:solidFill>
            <a:srgbClr val="1C2A48"/>
          </a:solidFill>
          <a:ln w="12700">
            <a:solidFill>
              <a:srgbClr val="5B8DEF"/>
            </a:solidFill>
            <a:prstDash val="solid"/>
          </a:ln>
        </p:spPr>
      </p:sp>
      <p:sp>
        <p:nvSpPr>
          <p:cNvPr id="8" name="Shape 5"/>
          <p:cNvSpPr/>
          <p:nvPr/>
        </p:nvSpPr>
        <p:spPr>
          <a:xfrm>
            <a:off x="685800" y="1618488"/>
            <a:ext cx="274320" cy="274320"/>
          </a:xfrm>
          <a:prstGeom prst="ellipse">
            <a:avLst/>
          </a:prstGeom>
          <a:solidFill>
            <a:srgbClr val="5B8DEF"/>
          </a:solidFill>
          <a:ln w="12700">
            <a:solidFill>
              <a:srgbClr val="FFFFFF"/>
            </a:solidFill>
            <a:prstDash val="solid"/>
          </a:ln>
        </p:spPr>
      </p:sp>
      <p:sp>
        <p:nvSpPr>
          <p:cNvPr id="9" name="Text 6"/>
          <p:cNvSpPr txBox="1"/>
          <p:nvPr/>
        </p:nvSpPr>
        <p:spPr>
          <a:xfrm>
            <a:off x="685800"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1024128" y="1600200"/>
            <a:ext cx="1508760" cy="320040"/>
          </a:xfrm>
          <a:prstGeom prst="rect">
            <a:avLst/>
          </a:prstGeom>
          <a:noFill/>
          <a:ln/>
        </p:spPr>
        <p:txBody>
          <a:bodyPr wrap="square" lIns="0" tIns="0" rIns="0" bIns="0" rtlCol="0" anchor="ctr"/>
          <a:lstStyle/>
          <a:p>
            <a:pPr indent="0" marL="0">
              <a:buNone/>
            </a:pPr>
            <a:r>
              <a:rPr lang="en-US" sz="1400" b="1" dirty="0">
                <a:solidFill>
                  <a:srgbClr val="5B8DEF"/>
                </a:solidFill>
                <a:latin typeface="Calibri" pitchFamily="34" charset="0"/>
                <a:ea typeface="Calibri" pitchFamily="34" charset="-122"/>
                <a:cs typeface="Calibri" pitchFamily="34" charset="-120"/>
              </a:rPr>
              <a:t>Source</a:t>
            </a:r>
            <a:endParaRPr lang="en-US" sz="1400" dirty="0"/>
          </a:p>
        </p:txBody>
      </p:sp>
      <p:sp>
        <p:nvSpPr>
          <p:cNvPr id="11" name="Text 8"/>
          <p:cNvSpPr txBox="1"/>
          <p:nvPr/>
        </p:nvSpPr>
        <p:spPr>
          <a:xfrm>
            <a:off x="731520"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metrics.log, splunkd.log, health report and _introspection — on this search tier or through a remote account.</a:t>
            </a:r>
            <a:endParaRPr lang="en-US" sz="1050" dirty="0"/>
          </a:p>
        </p:txBody>
      </p:sp>
      <p:sp>
        <p:nvSpPr>
          <p:cNvPr id="12" name="Text 9"/>
          <p:cNvSpPr txBox="1"/>
          <p:nvPr/>
        </p:nvSpPr>
        <p:spPr>
          <a:xfrm>
            <a:off x="2633472"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3" name="Shape 10"/>
          <p:cNvSpPr/>
          <p:nvPr/>
        </p:nvSpPr>
        <p:spPr>
          <a:xfrm>
            <a:off x="2798064" y="1463040"/>
            <a:ext cx="2103120" cy="2240280"/>
          </a:xfrm>
          <a:prstGeom prst="roundRect">
            <a:avLst>
              <a:gd name="adj" fmla="val 3478"/>
            </a:avLst>
          </a:prstGeom>
          <a:solidFill>
            <a:srgbClr val="16302E"/>
          </a:solidFill>
          <a:ln w="12700">
            <a:solidFill>
              <a:srgbClr val="2FB8B0"/>
            </a:solidFill>
            <a:prstDash val="solid"/>
          </a:ln>
        </p:spPr>
      </p:sp>
      <p:sp>
        <p:nvSpPr>
          <p:cNvPr id="14" name="Shape 11"/>
          <p:cNvSpPr/>
          <p:nvPr/>
        </p:nvSpPr>
        <p:spPr>
          <a:xfrm>
            <a:off x="2935224" y="1618488"/>
            <a:ext cx="274320" cy="274320"/>
          </a:xfrm>
          <a:prstGeom prst="ellipse">
            <a:avLst/>
          </a:prstGeom>
          <a:solidFill>
            <a:srgbClr val="E0A040"/>
          </a:solidFill>
          <a:ln w="12700">
            <a:solidFill>
              <a:srgbClr val="FFFFFF"/>
            </a:solidFill>
            <a:prstDash val="solid"/>
          </a:ln>
        </p:spPr>
      </p:sp>
      <p:sp>
        <p:nvSpPr>
          <p:cNvPr id="15" name="Text 12"/>
          <p:cNvSpPr txBox="1"/>
          <p:nvPr/>
        </p:nvSpPr>
        <p:spPr>
          <a:xfrm>
            <a:off x="2935224"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6" name="Text 13"/>
          <p:cNvSpPr txBox="1"/>
          <p:nvPr/>
        </p:nvSpPr>
        <p:spPr>
          <a:xfrm>
            <a:off x="3273552" y="1600200"/>
            <a:ext cx="1508760" cy="320040"/>
          </a:xfrm>
          <a:prstGeom prst="rect">
            <a:avLst/>
          </a:prstGeom>
          <a:noFill/>
          <a:ln/>
        </p:spPr>
        <p:txBody>
          <a:bodyPr wrap="square" lIns="0" tIns="0" rIns="0" bIns="0" rtlCol="0" anchor="ctr"/>
          <a:lstStyle/>
          <a:p>
            <a:pPr indent="0" marL="0">
              <a:buNone/>
            </a:pPr>
            <a:r>
              <a:rPr lang="en-US" sz="1400" b="1" dirty="0">
                <a:solidFill>
                  <a:srgbClr val="2FB8B0"/>
                </a:solidFill>
                <a:latin typeface="Calibri" pitchFamily="34" charset="0"/>
                <a:ea typeface="Calibri" pitchFamily="34" charset="-122"/>
                <a:cs typeface="Calibri" pitchFamily="34" charset="-120"/>
              </a:rPr>
              <a:t>Discover</a:t>
            </a:r>
            <a:endParaRPr lang="en-US" sz="1400" dirty="0"/>
          </a:p>
        </p:txBody>
      </p:sp>
      <p:sp>
        <p:nvSpPr>
          <p:cNvPr id="17" name="Text 14"/>
          <p:cNvSpPr txBox="1"/>
          <p:nvPr/>
        </p:nvSpPr>
        <p:spPr>
          <a:xfrm>
            <a:off x="2980944"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Roles from signatures; indexer clusters (one pool per site) and intermediate families become pools; yours by pattern, output group or hand.</a:t>
            </a:r>
            <a:endParaRPr lang="en-US" sz="1050" dirty="0"/>
          </a:p>
        </p:txBody>
      </p:sp>
      <p:sp>
        <p:nvSpPr>
          <p:cNvPr id="18" name="Text 15"/>
          <p:cNvSpPr txBox="1"/>
          <p:nvPr/>
        </p:nvSpPr>
        <p:spPr>
          <a:xfrm>
            <a:off x="4882896"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9" name="Shape 16"/>
          <p:cNvSpPr/>
          <p:nvPr/>
        </p:nvSpPr>
        <p:spPr>
          <a:xfrm>
            <a:off x="5047488" y="1463040"/>
            <a:ext cx="2103120" cy="2240280"/>
          </a:xfrm>
          <a:prstGeom prst="roundRect">
            <a:avLst>
              <a:gd name="adj" fmla="val 3478"/>
            </a:avLst>
          </a:prstGeom>
          <a:solidFill>
            <a:srgbClr val="3A2C16"/>
          </a:solidFill>
          <a:ln w="12700">
            <a:solidFill>
              <a:srgbClr val="E0A040"/>
            </a:solidFill>
            <a:prstDash val="solid"/>
          </a:ln>
        </p:spPr>
      </p:sp>
      <p:sp>
        <p:nvSpPr>
          <p:cNvPr id="20" name="Shape 17"/>
          <p:cNvSpPr/>
          <p:nvPr/>
        </p:nvSpPr>
        <p:spPr>
          <a:xfrm>
            <a:off x="5184648" y="1618488"/>
            <a:ext cx="274320" cy="274320"/>
          </a:xfrm>
          <a:prstGeom prst="ellipse">
            <a:avLst/>
          </a:prstGeom>
          <a:solidFill>
            <a:srgbClr val="3DBE7A"/>
          </a:solidFill>
          <a:ln w="12700">
            <a:solidFill>
              <a:srgbClr val="FFFFFF"/>
            </a:solidFill>
            <a:prstDash val="solid"/>
          </a:ln>
        </p:spPr>
      </p:sp>
      <p:sp>
        <p:nvSpPr>
          <p:cNvPr id="21" name="Text 18"/>
          <p:cNvSpPr txBox="1"/>
          <p:nvPr/>
        </p:nvSpPr>
        <p:spPr>
          <a:xfrm>
            <a:off x="5184648"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2" name="Text 19"/>
          <p:cNvSpPr txBox="1"/>
          <p:nvPr/>
        </p:nvSpPr>
        <p:spPr>
          <a:xfrm>
            <a:off x="5522976" y="1600200"/>
            <a:ext cx="1508760" cy="320040"/>
          </a:xfrm>
          <a:prstGeom prst="rect">
            <a:avLst/>
          </a:prstGeom>
          <a:noFill/>
          <a:ln/>
        </p:spPr>
        <p:txBody>
          <a:bodyPr wrap="square" lIns="0" tIns="0" rIns="0" bIns="0" rtlCol="0" anchor="ctr"/>
          <a:lstStyle/>
          <a:p>
            <a:pPr indent="0" marL="0">
              <a:buNone/>
            </a:pPr>
            <a:r>
              <a:rPr lang="en-US" sz="1400" b="1" dirty="0">
                <a:solidFill>
                  <a:srgbClr val="E0A040"/>
                </a:solidFill>
                <a:latin typeface="Calibri" pitchFamily="34" charset="0"/>
                <a:ea typeface="Calibri" pitchFamily="34" charset="-122"/>
                <a:cs typeface="Calibri" pitchFamily="34" charset="-120"/>
              </a:rPr>
              <a:t>Measure</a:t>
            </a:r>
            <a:endParaRPr lang="en-US" sz="1400" dirty="0"/>
          </a:p>
        </p:txBody>
      </p:sp>
      <p:sp>
        <p:nvSpPr>
          <p:cNvPr id="23" name="Text 20"/>
          <p:cNvSpPr txBox="1"/>
          <p:nvPr/>
        </p:nvSpPr>
        <p:spPr>
          <a:xfrm>
            <a:off x="5230368"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Every 5 minutes: inbound, senders, posture, queues and the bottleneck, output, churn, CPU and memory.</a:t>
            </a:r>
            <a:endParaRPr lang="en-US" sz="1050" dirty="0"/>
          </a:p>
        </p:txBody>
      </p:sp>
      <p:sp>
        <p:nvSpPr>
          <p:cNvPr id="24" name="Text 21"/>
          <p:cNvSpPr txBox="1"/>
          <p:nvPr/>
        </p:nvSpPr>
        <p:spPr>
          <a:xfrm>
            <a:off x="7132320"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25" name="Shape 22"/>
          <p:cNvSpPr/>
          <p:nvPr/>
        </p:nvSpPr>
        <p:spPr>
          <a:xfrm>
            <a:off x="7296912" y="1463040"/>
            <a:ext cx="2103120" cy="2240280"/>
          </a:xfrm>
          <a:prstGeom prst="roundRect">
            <a:avLst>
              <a:gd name="adj" fmla="val 3478"/>
            </a:avLst>
          </a:prstGeom>
          <a:solidFill>
            <a:srgbClr val="2B2245"/>
          </a:solidFill>
          <a:ln w="12700">
            <a:solidFill>
              <a:srgbClr val="9A78F5"/>
            </a:solidFill>
            <a:prstDash val="solid"/>
          </a:ln>
        </p:spPr>
      </p:sp>
      <p:sp>
        <p:nvSpPr>
          <p:cNvPr id="26" name="Shape 23"/>
          <p:cNvSpPr/>
          <p:nvPr/>
        </p:nvSpPr>
        <p:spPr>
          <a:xfrm>
            <a:off x="7434072" y="1618488"/>
            <a:ext cx="274320" cy="274320"/>
          </a:xfrm>
          <a:prstGeom prst="ellipse">
            <a:avLst/>
          </a:prstGeom>
          <a:solidFill>
            <a:srgbClr val="9A78F5"/>
          </a:solidFill>
          <a:ln w="12700">
            <a:solidFill>
              <a:srgbClr val="FFFFFF"/>
            </a:solidFill>
            <a:prstDash val="solid"/>
          </a:ln>
        </p:spPr>
      </p:sp>
      <p:sp>
        <p:nvSpPr>
          <p:cNvPr id="27" name="Text 24"/>
          <p:cNvSpPr txBox="1"/>
          <p:nvPr/>
        </p:nvSpPr>
        <p:spPr>
          <a:xfrm>
            <a:off x="7434072"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8" name="Text 25"/>
          <p:cNvSpPr txBox="1"/>
          <p:nvPr/>
        </p:nvSpPr>
        <p:spPr>
          <a:xfrm>
            <a:off x="7772400" y="1600200"/>
            <a:ext cx="1508760" cy="320040"/>
          </a:xfrm>
          <a:prstGeom prst="rect">
            <a:avLst/>
          </a:prstGeom>
          <a:noFill/>
          <a:ln/>
        </p:spPr>
        <p:txBody>
          <a:bodyPr wrap="square" lIns="0" tIns="0" rIns="0" bIns="0" rtlCol="0" anchor="ctr"/>
          <a:lstStyle/>
          <a:p>
            <a:pPr indent="0" marL="0">
              <a:buNone/>
            </a:pPr>
            <a:r>
              <a:rPr lang="en-US" sz="1400" b="1" dirty="0">
                <a:solidFill>
                  <a:srgbClr val="9A78F5"/>
                </a:solidFill>
                <a:latin typeface="Calibri" pitchFamily="34" charset="0"/>
                <a:ea typeface="Calibri" pitchFamily="34" charset="-122"/>
                <a:cs typeface="Calibri" pitchFamily="34" charset="-120"/>
              </a:rPr>
              <a:t>Decide</a:t>
            </a:r>
            <a:endParaRPr lang="en-US" sz="1400" dirty="0"/>
          </a:p>
        </p:txBody>
      </p:sp>
      <p:sp>
        <p:nvSpPr>
          <p:cNvPr id="29" name="Text 26"/>
          <p:cNvSpPr txBox="1"/>
          <p:nvPr/>
        </p:nvSpPr>
        <p:spPr>
          <a:xfrm>
            <a:off x="7479792"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22 built-in policies on receivers, intermediates, pools and destinations, plus custom SPL policies.</a:t>
            </a:r>
            <a:endParaRPr lang="en-US" sz="1050" dirty="0"/>
          </a:p>
        </p:txBody>
      </p:sp>
      <p:sp>
        <p:nvSpPr>
          <p:cNvPr id="30" name="Text 27"/>
          <p:cNvSpPr txBox="1"/>
          <p:nvPr/>
        </p:nvSpPr>
        <p:spPr>
          <a:xfrm>
            <a:off x="9381744"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31" name="Shape 28"/>
          <p:cNvSpPr/>
          <p:nvPr/>
        </p:nvSpPr>
        <p:spPr>
          <a:xfrm>
            <a:off x="9546336" y="1463040"/>
            <a:ext cx="2103120" cy="2240280"/>
          </a:xfrm>
          <a:prstGeom prst="roundRect">
            <a:avLst>
              <a:gd name="adj" fmla="val 3478"/>
            </a:avLst>
          </a:prstGeom>
          <a:solidFill>
            <a:srgbClr val="3B1C1C"/>
          </a:solidFill>
          <a:ln w="12700">
            <a:solidFill>
              <a:srgbClr val="E05555"/>
            </a:solidFill>
            <a:prstDash val="solid"/>
          </a:ln>
        </p:spPr>
      </p:sp>
      <p:sp>
        <p:nvSpPr>
          <p:cNvPr id="32" name="Shape 29"/>
          <p:cNvSpPr/>
          <p:nvPr/>
        </p:nvSpPr>
        <p:spPr>
          <a:xfrm>
            <a:off x="9683496" y="1618488"/>
            <a:ext cx="274320" cy="274320"/>
          </a:xfrm>
          <a:prstGeom prst="ellipse">
            <a:avLst/>
          </a:prstGeom>
          <a:solidFill>
            <a:srgbClr val="E05555"/>
          </a:solidFill>
          <a:ln w="12700">
            <a:solidFill>
              <a:srgbClr val="FFFFFF"/>
            </a:solidFill>
            <a:prstDash val="solid"/>
          </a:ln>
        </p:spPr>
      </p:sp>
      <p:sp>
        <p:nvSpPr>
          <p:cNvPr id="33" name="Text 30"/>
          <p:cNvSpPr txBox="1"/>
          <p:nvPr/>
        </p:nvSpPr>
        <p:spPr>
          <a:xfrm>
            <a:off x="9683496"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4" name="Text 31"/>
          <p:cNvSpPr txBox="1"/>
          <p:nvPr/>
        </p:nvSpPr>
        <p:spPr>
          <a:xfrm>
            <a:off x="10021824" y="1600200"/>
            <a:ext cx="1508760" cy="320040"/>
          </a:xfrm>
          <a:prstGeom prst="rect">
            <a:avLst/>
          </a:prstGeom>
          <a:noFill/>
          <a:ln/>
        </p:spPr>
        <p:txBody>
          <a:bodyPr wrap="square" lIns="0" tIns="0" rIns="0" bIns="0" rtlCol="0" anchor="ctr"/>
          <a:lstStyle/>
          <a:p>
            <a:pPr indent="0" marL="0">
              <a:buNone/>
            </a:pPr>
            <a:r>
              <a:rPr lang="en-US" sz="1400" b="1" dirty="0">
                <a:solidFill>
                  <a:srgbClr val="E05555"/>
                </a:solidFill>
                <a:latin typeface="Calibri" pitchFamily="34" charset="0"/>
                <a:ea typeface="Calibri" pitchFamily="34" charset="-122"/>
                <a:cs typeface="Calibri" pitchFamily="34" charset="-120"/>
              </a:rPr>
              <a:t>Act</a:t>
            </a:r>
            <a:endParaRPr lang="en-US" sz="1400" dirty="0"/>
          </a:p>
        </p:txBody>
      </p:sp>
      <p:sp>
        <p:nvSpPr>
          <p:cNvPr id="35" name="Text 32"/>
          <p:cNvSpPr txBox="1"/>
          <p:nvPr/>
        </p:nvSpPr>
        <p:spPr>
          <a:xfrm>
            <a:off x="9729216"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Finding groups, notifications, findings actions, the AI Agent, Topology Studio.</a:t>
            </a:r>
            <a:endParaRPr lang="en-US" sz="1050" dirty="0"/>
          </a:p>
        </p:txBody>
      </p:sp>
      <p:sp>
        <p:nvSpPr>
          <p:cNvPr id="36" name="Shape 33"/>
          <p:cNvSpPr/>
          <p:nvPr/>
        </p:nvSpPr>
        <p:spPr>
          <a:xfrm>
            <a:off x="548640" y="3977640"/>
            <a:ext cx="11091672" cy="1005840"/>
          </a:xfrm>
          <a:prstGeom prst="roundRect">
            <a:avLst>
              <a:gd name="adj" fmla="val 7273"/>
            </a:avLst>
          </a:prstGeom>
          <a:solidFill>
            <a:srgbClr val="1F242F"/>
          </a:solidFill>
          <a:ln w="9525">
            <a:solidFill>
              <a:srgbClr val="8B6CF6"/>
            </a:solidFill>
            <a:prstDash val="solid"/>
          </a:ln>
        </p:spPr>
      </p:sp>
      <p:sp>
        <p:nvSpPr>
          <p:cNvPr id="37" name="Text 34"/>
          <p:cNvSpPr txBox="1"/>
          <p:nvPr/>
        </p:nvSpPr>
        <p:spPr>
          <a:xfrm>
            <a:off x="731520" y="411480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Back pressure traced to its origin</a:t>
            </a:r>
            <a:endParaRPr lang="en-US" sz="1150" dirty="0"/>
          </a:p>
        </p:txBody>
      </p:sp>
      <p:sp>
        <p:nvSpPr>
          <p:cNvPr id="38" name="Text 35"/>
          <p:cNvSpPr txBox="1"/>
          <p:nvPr/>
        </p:nvSpPr>
        <p:spPr>
          <a:xfrm>
            <a:off x="731520" y="4434840"/>
            <a:ext cx="10725912" cy="4389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queue that fills, then the queues before it, until the receiver pauses its senders or stops listening: TrackMe reads every queue of the path and names the bottleneck — the stage after the furthest-downstream saturated queue — and, on an intermediate, the origin: downstream, local or an upstream surge.</a:t>
            </a:r>
            <a:endParaRPr lang="en-US" sz="1050" dirty="0"/>
          </a:p>
        </p:txBody>
      </p:sp>
      <p:sp>
        <p:nvSpPr>
          <p:cNvPr id="39" name="Text 36"/>
          <p:cNvSpPr txBox="1"/>
          <p:nvPr/>
        </p:nvSpPr>
        <p:spPr>
          <a:xfrm>
            <a:off x="548640" y="5257800"/>
            <a:ext cx="11064240" cy="54864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Planned work is not an incident: while an indexer cluster is in maintenance mode or a rolling restart, its pool's findings wait.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we are going to do — one tenant, four parts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0048" cy="4069080"/>
          </a:xfrm>
          <a:prstGeom prst="roundRect">
            <a:avLst>
              <a:gd name="adj" fmla="val 2740"/>
            </a:avLst>
          </a:prstGeom>
          <a:solidFill>
            <a:srgbClr val="1C2A48"/>
          </a:solidFill>
          <a:ln w="12700">
            <a:solidFill>
              <a:srgbClr val="5B8DEF"/>
            </a:solidFill>
            <a:prstDash val="solid"/>
          </a:ln>
        </p:spPr>
      </p:sp>
      <p:sp>
        <p:nvSpPr>
          <p:cNvPr id="8" name="Text 5"/>
          <p:cNvSpPr txBox="1"/>
          <p:nvPr/>
        </p:nvSpPr>
        <p:spPr>
          <a:xfrm>
            <a:off x="777240" y="1572768"/>
            <a:ext cx="2212848" cy="274320"/>
          </a:xfrm>
          <a:prstGeom prst="rect">
            <a:avLst/>
          </a:prstGeom>
          <a:noFill/>
          <a:ln/>
        </p:spPr>
        <p:txBody>
          <a:bodyPr wrap="square" lIns="0" tIns="0" rIns="0" bIns="0" rtlCol="0" anchor="t"/>
          <a:lstStyle/>
          <a:p>
            <a:pPr indent="0" marL="0">
              <a:buNone/>
            </a:pPr>
            <a:r>
              <a:rPr lang="en-US" sz="1100" b="1" spc="200" kern="0" dirty="0">
                <a:solidFill>
                  <a:srgbClr val="5B8DEF"/>
                </a:solidFill>
                <a:latin typeface="Calibri" pitchFamily="34" charset="0"/>
                <a:ea typeface="Calibri" pitchFamily="34" charset="-122"/>
                <a:cs typeface="Calibri" pitchFamily="34" charset="-120"/>
              </a:rPr>
              <a:t>PART 1</a:t>
            </a:r>
            <a:endParaRPr lang="en-US" sz="1100" dirty="0"/>
          </a:p>
        </p:txBody>
      </p:sp>
      <p:sp>
        <p:nvSpPr>
          <p:cNvPr id="9" name="Text 6"/>
          <p:cNvSpPr txBox="1"/>
          <p:nvPr/>
        </p:nvSpPr>
        <p:spPr>
          <a:xfrm>
            <a:off x="777240"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Setup</a:t>
            </a:r>
            <a:endParaRPr lang="en-US" sz="1800" dirty="0"/>
          </a:p>
        </p:txBody>
      </p:sp>
      <p:sp>
        <p:nvSpPr>
          <p:cNvPr id="10" name="Shape 7"/>
          <p:cNvSpPr/>
          <p:nvPr/>
        </p:nvSpPr>
        <p:spPr>
          <a:xfrm>
            <a:off x="795528" y="2798064"/>
            <a:ext cx="118872" cy="118872"/>
          </a:xfrm>
          <a:prstGeom prst="ellipse">
            <a:avLst/>
          </a:prstGeom>
          <a:solidFill>
            <a:srgbClr val="5B8DEF"/>
          </a:solidFill>
          <a:ln w="12700">
            <a:solidFill>
              <a:srgbClr val="5B8DEF"/>
            </a:solidFill>
            <a:prstDash val="solid"/>
          </a:ln>
        </p:spPr>
      </p:sp>
      <p:sp>
        <p:nvSpPr>
          <p:cNvPr id="11" name="Text 8"/>
          <p:cNvSpPr txBox="1"/>
          <p:nvPr/>
        </p:nvSpPr>
        <p:spPr>
          <a:xfrm>
            <a:off x="1024128"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Splunk S2S card</a:t>
            </a:r>
            <a:endParaRPr lang="en-US" sz="1200" dirty="0"/>
          </a:p>
        </p:txBody>
      </p:sp>
      <p:sp>
        <p:nvSpPr>
          <p:cNvPr id="12" name="Shape 9"/>
          <p:cNvSpPr/>
          <p:nvPr/>
        </p:nvSpPr>
        <p:spPr>
          <a:xfrm>
            <a:off x="795528" y="3529584"/>
            <a:ext cx="118872" cy="118872"/>
          </a:xfrm>
          <a:prstGeom prst="ellipse">
            <a:avLst/>
          </a:prstGeom>
          <a:solidFill>
            <a:srgbClr val="5B8DEF"/>
          </a:solidFill>
          <a:ln w="12700">
            <a:solidFill>
              <a:srgbClr val="5B8DEF"/>
            </a:solidFill>
            <a:prstDash val="solid"/>
          </a:ln>
        </p:spPr>
      </p:sp>
      <p:sp>
        <p:nvSpPr>
          <p:cNvPr id="13" name="Text 10"/>
          <p:cNvSpPr txBox="1"/>
          <p:nvPr/>
        </p:nvSpPr>
        <p:spPr>
          <a:xfrm>
            <a:off x="1024128"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Discovery and the manager account</a:t>
            </a:r>
            <a:endParaRPr lang="en-US" sz="1200" dirty="0"/>
          </a:p>
        </p:txBody>
      </p:sp>
      <p:sp>
        <p:nvSpPr>
          <p:cNvPr id="14" name="Shape 11"/>
          <p:cNvSpPr/>
          <p:nvPr/>
        </p:nvSpPr>
        <p:spPr>
          <a:xfrm>
            <a:off x="795528" y="4261104"/>
            <a:ext cx="118872" cy="118872"/>
          </a:xfrm>
          <a:prstGeom prst="ellipse">
            <a:avLst/>
          </a:prstGeom>
          <a:solidFill>
            <a:srgbClr val="5B8DEF"/>
          </a:solidFill>
          <a:ln w="12700">
            <a:solidFill>
              <a:srgbClr val="5B8DEF"/>
            </a:solidFill>
            <a:prstDash val="solid"/>
          </a:ln>
        </p:spPr>
      </p:sp>
      <p:sp>
        <p:nvSpPr>
          <p:cNvPr id="15" name="Text 12"/>
          <p:cNvSpPr txBox="1"/>
          <p:nvPr/>
        </p:nvSpPr>
        <p:spPr>
          <a:xfrm>
            <a:off x="1024128"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Pools: automatic, then yours</a:t>
            </a:r>
            <a:endParaRPr lang="en-US" sz="1200" dirty="0"/>
          </a:p>
        </p:txBody>
      </p:sp>
      <p:sp>
        <p:nvSpPr>
          <p:cNvPr id="16" name="Shape 13"/>
          <p:cNvSpPr/>
          <p:nvPr/>
        </p:nvSpPr>
        <p:spPr>
          <a:xfrm>
            <a:off x="3355848" y="1417320"/>
            <a:ext cx="2670048" cy="4069080"/>
          </a:xfrm>
          <a:prstGeom prst="roundRect">
            <a:avLst>
              <a:gd name="adj" fmla="val 2740"/>
            </a:avLst>
          </a:prstGeom>
          <a:solidFill>
            <a:srgbClr val="3A2C16"/>
          </a:solidFill>
          <a:ln w="12700">
            <a:solidFill>
              <a:srgbClr val="E0A040"/>
            </a:solidFill>
            <a:prstDash val="solid"/>
          </a:ln>
        </p:spPr>
      </p:sp>
      <p:sp>
        <p:nvSpPr>
          <p:cNvPr id="17" name="Text 14"/>
          <p:cNvSpPr txBox="1"/>
          <p:nvPr/>
        </p:nvSpPr>
        <p:spPr>
          <a:xfrm>
            <a:off x="3584448" y="1572768"/>
            <a:ext cx="2212848" cy="274320"/>
          </a:xfrm>
          <a:prstGeom prst="rect">
            <a:avLst/>
          </a:prstGeom>
          <a:noFill/>
          <a:ln/>
        </p:spPr>
        <p:txBody>
          <a:bodyPr wrap="square" lIns="0" tIns="0" rIns="0" bIns="0" rtlCol="0" anchor="t"/>
          <a:lstStyle/>
          <a:p>
            <a:pPr indent="0" marL="0">
              <a:buNone/>
            </a:pPr>
            <a:r>
              <a:rPr lang="en-US" sz="1100" b="1" spc="200" kern="0" dirty="0">
                <a:solidFill>
                  <a:srgbClr val="E0A040"/>
                </a:solidFill>
                <a:latin typeface="Calibri" pitchFamily="34" charset="0"/>
                <a:ea typeface="Calibri" pitchFamily="34" charset="-122"/>
                <a:cs typeface="Calibri" pitchFamily="34" charset="-120"/>
              </a:rPr>
              <a:t>PART 2</a:t>
            </a:r>
            <a:endParaRPr lang="en-US" sz="1100" dirty="0"/>
          </a:p>
        </p:txBody>
      </p:sp>
      <p:sp>
        <p:nvSpPr>
          <p:cNvPr id="18" name="Text 15"/>
          <p:cNvSpPr txBox="1"/>
          <p:nvPr/>
        </p:nvSpPr>
        <p:spPr>
          <a:xfrm>
            <a:off x="3584448"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Pools, hosts &amp; data path</a:t>
            </a:r>
            <a:endParaRPr lang="en-US" sz="1800" dirty="0"/>
          </a:p>
        </p:txBody>
      </p:sp>
      <p:sp>
        <p:nvSpPr>
          <p:cNvPr id="19" name="Shape 16"/>
          <p:cNvSpPr/>
          <p:nvPr/>
        </p:nvSpPr>
        <p:spPr>
          <a:xfrm>
            <a:off x="3602736" y="2798064"/>
            <a:ext cx="118872" cy="118872"/>
          </a:xfrm>
          <a:prstGeom prst="ellipse">
            <a:avLst/>
          </a:prstGeom>
          <a:solidFill>
            <a:srgbClr val="E0A040"/>
          </a:solidFill>
          <a:ln w="12700">
            <a:solidFill>
              <a:srgbClr val="E0A040"/>
            </a:solidFill>
            <a:prstDash val="solid"/>
          </a:ln>
        </p:spPr>
      </p:sp>
      <p:sp>
        <p:nvSpPr>
          <p:cNvPr id="20" name="Text 17"/>
          <p:cNvSpPr txBox="1"/>
          <p:nvPr/>
        </p:nvSpPr>
        <p:spPr>
          <a:xfrm>
            <a:off x="3831336"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Pools tab and Blocked now</a:t>
            </a:r>
            <a:endParaRPr lang="en-US" sz="1200" dirty="0"/>
          </a:p>
        </p:txBody>
      </p:sp>
      <p:sp>
        <p:nvSpPr>
          <p:cNvPr id="21" name="Shape 18"/>
          <p:cNvSpPr/>
          <p:nvPr/>
        </p:nvSpPr>
        <p:spPr>
          <a:xfrm>
            <a:off x="3602736" y="3529584"/>
            <a:ext cx="118872" cy="118872"/>
          </a:xfrm>
          <a:prstGeom prst="ellipse">
            <a:avLst/>
          </a:prstGeom>
          <a:solidFill>
            <a:srgbClr val="E0A040"/>
          </a:solidFill>
          <a:ln w="12700">
            <a:solidFill>
              <a:srgbClr val="E0A040"/>
            </a:solidFill>
            <a:prstDash val="solid"/>
          </a:ln>
        </p:spPr>
      </p:sp>
      <p:sp>
        <p:nvSpPr>
          <p:cNvPr id="22" name="Text 19"/>
          <p:cNvSpPr txBox="1"/>
          <p:nvPr/>
        </p:nvSpPr>
        <p:spPr>
          <a:xfrm>
            <a:off x="3831336"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Distribution and pipeline</a:t>
            </a:r>
            <a:endParaRPr lang="en-US" sz="1200" dirty="0"/>
          </a:p>
        </p:txBody>
      </p:sp>
      <p:sp>
        <p:nvSpPr>
          <p:cNvPr id="23" name="Shape 20"/>
          <p:cNvSpPr/>
          <p:nvPr/>
        </p:nvSpPr>
        <p:spPr>
          <a:xfrm>
            <a:off x="3602736" y="4261104"/>
            <a:ext cx="118872" cy="118872"/>
          </a:xfrm>
          <a:prstGeom prst="ellipse">
            <a:avLst/>
          </a:prstGeom>
          <a:solidFill>
            <a:srgbClr val="E0A040"/>
          </a:solidFill>
          <a:ln w="12700">
            <a:solidFill>
              <a:srgbClr val="E0A040"/>
            </a:solidFill>
            <a:prstDash val="solid"/>
          </a:ln>
        </p:spPr>
      </p:sp>
      <p:sp>
        <p:nvSpPr>
          <p:cNvPr id="24" name="Text 21"/>
          <p:cNvSpPr txBox="1"/>
          <p:nvPr/>
        </p:nvSpPr>
        <p:spPr>
          <a:xfrm>
            <a:off x="3831336"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data path</a:t>
            </a:r>
            <a:endParaRPr lang="en-US" sz="1200" dirty="0"/>
          </a:p>
        </p:txBody>
      </p:sp>
      <p:sp>
        <p:nvSpPr>
          <p:cNvPr id="25" name="Shape 22"/>
          <p:cNvSpPr/>
          <p:nvPr/>
        </p:nvSpPr>
        <p:spPr>
          <a:xfrm>
            <a:off x="6163056" y="1417320"/>
            <a:ext cx="2670048" cy="4069080"/>
          </a:xfrm>
          <a:prstGeom prst="roundRect">
            <a:avLst>
              <a:gd name="adj" fmla="val 2740"/>
            </a:avLst>
          </a:prstGeom>
          <a:solidFill>
            <a:srgbClr val="16302A"/>
          </a:solidFill>
          <a:ln w="12700">
            <a:solidFill>
              <a:srgbClr val="3DBE7A"/>
            </a:solidFill>
            <a:prstDash val="solid"/>
          </a:ln>
        </p:spPr>
      </p:sp>
      <p:sp>
        <p:nvSpPr>
          <p:cNvPr id="26" name="Text 23"/>
          <p:cNvSpPr txBox="1"/>
          <p:nvPr/>
        </p:nvSpPr>
        <p:spPr>
          <a:xfrm>
            <a:off x="6391656" y="1572768"/>
            <a:ext cx="2212848" cy="274320"/>
          </a:xfrm>
          <a:prstGeom prst="rect">
            <a:avLst/>
          </a:prstGeom>
          <a:noFill/>
          <a:ln/>
        </p:spPr>
        <p:txBody>
          <a:bodyPr wrap="square" lIns="0" tIns="0" rIns="0" bIns="0" rtlCol="0" anchor="t"/>
          <a:lstStyle/>
          <a:p>
            <a:pPr indent="0" marL="0">
              <a:buNone/>
            </a:pPr>
            <a:r>
              <a:rPr lang="en-US" sz="1100" b="1" spc="200" kern="0" dirty="0">
                <a:solidFill>
                  <a:srgbClr val="3DBE7A"/>
                </a:solidFill>
                <a:latin typeface="Calibri" pitchFamily="34" charset="0"/>
                <a:ea typeface="Calibri" pitchFamily="34" charset="-122"/>
                <a:cs typeface="Calibri" pitchFamily="34" charset="-120"/>
              </a:rPr>
              <a:t>PART 3</a:t>
            </a:r>
            <a:endParaRPr lang="en-US" sz="1100" dirty="0"/>
          </a:p>
        </p:txBody>
      </p:sp>
      <p:sp>
        <p:nvSpPr>
          <p:cNvPr id="27" name="Text 24"/>
          <p:cNvSpPr txBox="1"/>
          <p:nvPr/>
        </p:nvSpPr>
        <p:spPr>
          <a:xfrm>
            <a:off x="6391656"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Findings</a:t>
            </a:r>
            <a:endParaRPr lang="en-US" sz="1800" dirty="0"/>
          </a:p>
        </p:txBody>
      </p:sp>
      <p:sp>
        <p:nvSpPr>
          <p:cNvPr id="28" name="Shape 25"/>
          <p:cNvSpPr/>
          <p:nvPr/>
        </p:nvSpPr>
        <p:spPr>
          <a:xfrm>
            <a:off x="6409944" y="2798064"/>
            <a:ext cx="118872" cy="118872"/>
          </a:xfrm>
          <a:prstGeom prst="ellipse">
            <a:avLst/>
          </a:prstGeom>
          <a:solidFill>
            <a:srgbClr val="3DBE7A"/>
          </a:solidFill>
          <a:ln w="12700">
            <a:solidFill>
              <a:srgbClr val="3DBE7A"/>
            </a:solidFill>
            <a:prstDash val="solid"/>
          </a:ln>
        </p:spPr>
      </p:sp>
      <p:sp>
        <p:nvSpPr>
          <p:cNvPr id="29" name="Text 26"/>
          <p:cNvSpPr txBox="1"/>
          <p:nvPr/>
        </p:nvSpPr>
        <p:spPr>
          <a:xfrm>
            <a:off x="6638544"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 heavy forwarder stops</a:t>
            </a:r>
            <a:endParaRPr lang="en-US" sz="1200" dirty="0"/>
          </a:p>
        </p:txBody>
      </p:sp>
      <p:sp>
        <p:nvSpPr>
          <p:cNvPr id="30" name="Shape 27"/>
          <p:cNvSpPr/>
          <p:nvPr/>
        </p:nvSpPr>
        <p:spPr>
          <a:xfrm>
            <a:off x="6409944" y="3529584"/>
            <a:ext cx="118872" cy="118872"/>
          </a:xfrm>
          <a:prstGeom prst="ellipse">
            <a:avLst/>
          </a:prstGeom>
          <a:solidFill>
            <a:srgbClr val="3DBE7A"/>
          </a:solidFill>
          <a:ln w="12700">
            <a:solidFill>
              <a:srgbClr val="3DBE7A"/>
            </a:solidFill>
            <a:prstDash val="solid"/>
          </a:ln>
        </p:spPr>
      </p:sp>
      <p:sp>
        <p:nvSpPr>
          <p:cNvPr id="31" name="Text 28"/>
          <p:cNvSpPr txBox="1"/>
          <p:nvPr/>
        </p:nvSpPr>
        <p:spPr>
          <a:xfrm>
            <a:off x="6638544"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How it is evaluated</a:t>
            </a:r>
            <a:endParaRPr lang="en-US" sz="1200" dirty="0"/>
          </a:p>
        </p:txBody>
      </p:sp>
      <p:sp>
        <p:nvSpPr>
          <p:cNvPr id="32" name="Shape 29"/>
          <p:cNvSpPr/>
          <p:nvPr/>
        </p:nvSpPr>
        <p:spPr>
          <a:xfrm>
            <a:off x="6409944" y="4261104"/>
            <a:ext cx="118872" cy="118872"/>
          </a:xfrm>
          <a:prstGeom prst="ellipse">
            <a:avLst/>
          </a:prstGeom>
          <a:solidFill>
            <a:srgbClr val="3DBE7A"/>
          </a:solidFill>
          <a:ln w="12700">
            <a:solidFill>
              <a:srgbClr val="3DBE7A"/>
            </a:solidFill>
            <a:prstDash val="solid"/>
          </a:ln>
        </p:spPr>
      </p:sp>
      <p:sp>
        <p:nvSpPr>
          <p:cNvPr id="33" name="Text 30"/>
          <p:cNvSpPr txBox="1"/>
          <p:nvPr/>
        </p:nvSpPr>
        <p:spPr>
          <a:xfrm>
            <a:off x="6638544"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AI Agent</a:t>
            </a:r>
            <a:endParaRPr lang="en-US" sz="1200" dirty="0"/>
          </a:p>
        </p:txBody>
      </p:sp>
      <p:sp>
        <p:nvSpPr>
          <p:cNvPr id="34" name="Shape 31"/>
          <p:cNvSpPr/>
          <p:nvPr/>
        </p:nvSpPr>
        <p:spPr>
          <a:xfrm>
            <a:off x="8970264" y="1417320"/>
            <a:ext cx="2670048" cy="4069080"/>
          </a:xfrm>
          <a:prstGeom prst="roundRect">
            <a:avLst>
              <a:gd name="adj" fmla="val 2740"/>
            </a:avLst>
          </a:prstGeom>
          <a:solidFill>
            <a:srgbClr val="2B2245"/>
          </a:solidFill>
          <a:ln w="12700">
            <a:solidFill>
              <a:srgbClr val="9A78F5"/>
            </a:solidFill>
            <a:prstDash val="solid"/>
          </a:ln>
        </p:spPr>
      </p:sp>
      <p:sp>
        <p:nvSpPr>
          <p:cNvPr id="35" name="Text 32"/>
          <p:cNvSpPr txBox="1"/>
          <p:nvPr/>
        </p:nvSpPr>
        <p:spPr>
          <a:xfrm>
            <a:off x="9198864" y="1572768"/>
            <a:ext cx="2212848" cy="274320"/>
          </a:xfrm>
          <a:prstGeom prst="rect">
            <a:avLst/>
          </a:prstGeom>
          <a:noFill/>
          <a:ln/>
        </p:spPr>
        <p:txBody>
          <a:bodyPr wrap="square" lIns="0" tIns="0" rIns="0" bIns="0" rtlCol="0" anchor="t"/>
          <a:lstStyle/>
          <a:p>
            <a:pPr indent="0" marL="0">
              <a:buNone/>
            </a:pPr>
            <a:r>
              <a:rPr lang="en-US" sz="1100" b="1" spc="200" kern="0" dirty="0">
                <a:solidFill>
                  <a:srgbClr val="9A78F5"/>
                </a:solidFill>
                <a:latin typeface="Calibri" pitchFamily="34" charset="0"/>
                <a:ea typeface="Calibri" pitchFamily="34" charset="-122"/>
                <a:cs typeface="Calibri" pitchFamily="34" charset="-120"/>
              </a:rPr>
              <a:t>PART 4</a:t>
            </a:r>
            <a:endParaRPr lang="en-US" sz="1100" dirty="0"/>
          </a:p>
        </p:txBody>
      </p:sp>
      <p:sp>
        <p:nvSpPr>
          <p:cNvPr id="36" name="Text 33"/>
          <p:cNvSpPr txBox="1"/>
          <p:nvPr/>
        </p:nvSpPr>
        <p:spPr>
          <a:xfrm>
            <a:off x="9198864"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Operate</a:t>
            </a:r>
            <a:endParaRPr lang="en-US" sz="1800" dirty="0"/>
          </a:p>
        </p:txBody>
      </p:sp>
      <p:sp>
        <p:nvSpPr>
          <p:cNvPr id="37" name="Shape 34"/>
          <p:cNvSpPr/>
          <p:nvPr/>
        </p:nvSpPr>
        <p:spPr>
          <a:xfrm>
            <a:off x="9217152" y="2798064"/>
            <a:ext cx="118872" cy="118872"/>
          </a:xfrm>
          <a:prstGeom prst="ellipse">
            <a:avLst/>
          </a:prstGeom>
          <a:solidFill>
            <a:srgbClr val="9A78F5"/>
          </a:solidFill>
          <a:ln w="12700">
            <a:solidFill>
              <a:srgbClr val="9A78F5"/>
            </a:solidFill>
            <a:prstDash val="solid"/>
          </a:ln>
        </p:spPr>
      </p:sp>
      <p:sp>
        <p:nvSpPr>
          <p:cNvPr id="38" name="Text 35"/>
          <p:cNvSpPr txBox="1"/>
          <p:nvPr/>
        </p:nvSpPr>
        <p:spPr>
          <a:xfrm>
            <a:off x="9445752"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policy catalogue</a:t>
            </a:r>
            <a:endParaRPr lang="en-US" sz="1200" dirty="0"/>
          </a:p>
        </p:txBody>
      </p:sp>
      <p:sp>
        <p:nvSpPr>
          <p:cNvPr id="39" name="Shape 36"/>
          <p:cNvSpPr/>
          <p:nvPr/>
        </p:nvSpPr>
        <p:spPr>
          <a:xfrm>
            <a:off x="9217152" y="3529584"/>
            <a:ext cx="118872" cy="118872"/>
          </a:xfrm>
          <a:prstGeom prst="ellipse">
            <a:avLst/>
          </a:prstGeom>
          <a:solidFill>
            <a:srgbClr val="9A78F5"/>
          </a:solidFill>
          <a:ln w="12700">
            <a:solidFill>
              <a:srgbClr val="9A78F5"/>
            </a:solidFill>
            <a:prstDash val="solid"/>
          </a:ln>
        </p:spPr>
      </p:sp>
      <p:sp>
        <p:nvSpPr>
          <p:cNvPr id="40" name="Text 37"/>
          <p:cNvSpPr txBox="1"/>
          <p:nvPr/>
        </p:nvSpPr>
        <p:spPr>
          <a:xfrm>
            <a:off x="9445752"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Traffic ML models</a:t>
            </a:r>
            <a:endParaRPr lang="en-US" sz="1200" dirty="0"/>
          </a:p>
        </p:txBody>
      </p:sp>
      <p:sp>
        <p:nvSpPr>
          <p:cNvPr id="41" name="Shape 38"/>
          <p:cNvSpPr/>
          <p:nvPr/>
        </p:nvSpPr>
        <p:spPr>
          <a:xfrm>
            <a:off x="9217152" y="4261104"/>
            <a:ext cx="118872" cy="118872"/>
          </a:xfrm>
          <a:prstGeom prst="ellipse">
            <a:avLst/>
          </a:prstGeom>
          <a:solidFill>
            <a:srgbClr val="9A78F5"/>
          </a:solidFill>
          <a:ln w="12700">
            <a:solidFill>
              <a:srgbClr val="9A78F5"/>
            </a:solidFill>
            <a:prstDash val="solid"/>
          </a:ln>
        </p:spPr>
      </p:sp>
      <p:sp>
        <p:nvSpPr>
          <p:cNvPr id="42" name="Text 39"/>
          <p:cNvSpPr txBox="1"/>
          <p:nvPr/>
        </p:nvSpPr>
        <p:spPr>
          <a:xfrm>
            <a:off x="9445752"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Collection health</a:t>
            </a:r>
            <a:endParaRPr lang="en-US" sz="1200" dirty="0"/>
          </a:p>
        </p:txBody>
      </p:sp>
      <p:sp>
        <p:nvSpPr>
          <p:cNvPr id="43" name="Text 40"/>
          <p:cNvSpPr txBox="1"/>
          <p:nvPr/>
        </p:nvSpPr>
        <p:spPr>
          <a:xfrm>
            <a:off x="548640" y="571500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Every screen is the product as shipped, on a lab of twenty universal forwarders, four heavy forwarders and four indexers.</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5B8DEF"/>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1  ·  SETUP</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One source, pools found for you, one to make your own</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Splunk S2S card, the discovery of the receivers and the indexer cluster, the manager account, the automatic pools and the heavy forwarder tier configured.</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dedicated tenant — pick Splunk S2S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3180383"/>
          </a:xfrm>
          <a:prstGeom prst="roundRect">
            <a:avLst>
              <a:gd name="adj" fmla="val 1438"/>
            </a:avLst>
          </a:prstGeom>
          <a:solidFill>
            <a:srgbClr val="1F242F"/>
          </a:solidFill>
          <a:ln w="9525">
            <a:solidFill>
              <a:srgbClr val="2A3140"/>
            </a:solidFill>
            <a:prstDash val="solid"/>
          </a:ln>
        </p:spPr>
      </p:sp>
      <p:pic>
        <p:nvPicPr>
          <p:cNvPr id="8" name="Image 0" descr="/Users/guilhem/DocsOffsync/trackme-limited/fwd-docs-work/kit/s2sdeck/img/s2s-create-chooser.jpg">    </p:cNvPr>
          <p:cNvPicPr>
            <a:picLocks noChangeAspect="1"/>
          </p:cNvPicPr>
          <p:nvPr/>
        </p:nvPicPr>
        <p:blipFill>
          <a:blip r:embed="rId1"/>
          <a:stretch>
            <a:fillRect/>
          </a:stretch>
        </p:blipFill>
        <p:spPr>
          <a:xfrm>
            <a:off x="612648" y="1435608"/>
            <a:ext cx="5312664" cy="3052367"/>
          </a:xfrm>
          <a:prstGeom prst="rect">
            <a:avLst/>
          </a:prstGeom>
        </p:spPr>
      </p:pic>
      <p:sp>
        <p:nvSpPr>
          <p:cNvPr id="9" name="Shape 5"/>
          <p:cNvSpPr/>
          <p:nvPr/>
        </p:nvSpPr>
        <p:spPr>
          <a:xfrm>
            <a:off x="6199632" y="1371600"/>
            <a:ext cx="5440680" cy="3089612"/>
          </a:xfrm>
          <a:prstGeom prst="roundRect">
            <a:avLst>
              <a:gd name="adj" fmla="val 1480"/>
            </a:avLst>
          </a:prstGeom>
          <a:solidFill>
            <a:srgbClr val="1F242F"/>
          </a:solidFill>
          <a:ln w="9525">
            <a:solidFill>
              <a:srgbClr val="2A3140"/>
            </a:solidFill>
            <a:prstDash val="solid"/>
          </a:ln>
        </p:spPr>
      </p:sp>
      <p:pic>
        <p:nvPicPr>
          <p:cNvPr id="10" name="Image 1" descr="/Users/guilhem/DocsOffsync/trackme-limited/fwd-docs-work/kit/s2sdeck/img/s2s-what-it-does.jpg">    </p:cNvPr>
          <p:cNvPicPr>
            <a:picLocks noChangeAspect="1"/>
          </p:cNvPicPr>
          <p:nvPr/>
        </p:nvPicPr>
        <p:blipFill>
          <a:blip r:embed="rId2"/>
          <a:stretch>
            <a:fillRect/>
          </a:stretch>
        </p:blipFill>
        <p:spPr>
          <a:xfrm>
            <a:off x="6263640" y="1435608"/>
            <a:ext cx="5312664" cy="2961596"/>
          </a:xfrm>
          <a:prstGeom prst="rect">
            <a:avLst/>
          </a:prstGeom>
        </p:spPr>
      </p:pic>
      <p:sp>
        <p:nvSpPr>
          <p:cNvPr id="11" name="Shape 6"/>
          <p:cNvSpPr/>
          <p:nvPr/>
        </p:nvSpPr>
        <p:spPr>
          <a:xfrm>
            <a:off x="548640" y="4744007"/>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74400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73486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Splunk S2S card</a:t>
            </a:r>
            <a:endParaRPr lang="en-US" sz="1250" dirty="0"/>
          </a:p>
        </p:txBody>
      </p:sp>
      <p:sp>
        <p:nvSpPr>
          <p:cNvPr id="14" name="Text 9"/>
          <p:cNvSpPr txBox="1"/>
          <p:nvPr/>
        </p:nvSpPr>
        <p:spPr>
          <a:xfrm>
            <a:off x="932688" y="502747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Watch your intermediate forwarders and indexers, pool by pool.</a:t>
            </a:r>
            <a:endParaRPr lang="en-US" sz="1050" dirty="0"/>
          </a:p>
        </p:txBody>
      </p:sp>
      <p:sp>
        <p:nvSpPr>
          <p:cNvPr id="15" name="Shape 10"/>
          <p:cNvSpPr/>
          <p:nvPr/>
        </p:nvSpPr>
        <p:spPr>
          <a:xfrm>
            <a:off x="548640" y="5338367"/>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3383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32922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it does</a:t>
            </a:r>
            <a:endParaRPr lang="en-US" sz="1250" dirty="0"/>
          </a:p>
        </p:txBody>
      </p:sp>
      <p:sp>
        <p:nvSpPr>
          <p:cNvPr id="18" name="Text 13"/>
          <p:cNvSpPr txBox="1"/>
          <p:nvPr/>
        </p:nvSpPr>
        <p:spPr>
          <a:xfrm>
            <a:off x="932688" y="5621831"/>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forwarding path, with the intermediate forwarders and the indexers watched.</a:t>
            </a:r>
            <a:endParaRPr lang="en-US" sz="1050" dirty="0"/>
          </a:p>
        </p:txBody>
      </p:sp>
      <p:sp>
        <p:nvSpPr>
          <p:cNvPr id="19" name="Shape 14"/>
          <p:cNvSpPr/>
          <p:nvPr/>
        </p:nvSpPr>
        <p:spPr>
          <a:xfrm>
            <a:off x="6208776" y="4744007"/>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74400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73486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Four steps</a:t>
            </a:r>
            <a:endParaRPr lang="en-US" sz="1250" dirty="0"/>
          </a:p>
        </p:txBody>
      </p:sp>
      <p:sp>
        <p:nvSpPr>
          <p:cNvPr id="22" name="Text 17"/>
          <p:cNvSpPr txBox="1"/>
          <p:nvPr/>
        </p:nvSpPr>
        <p:spPr>
          <a:xfrm>
            <a:off x="6592824" y="502747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Basics, Source &amp; scope, Indexes &amp; RBAC, Review.</a:t>
            </a:r>
            <a:endParaRPr lang="en-US" sz="1050" dirty="0"/>
          </a:p>
        </p:txBody>
      </p:sp>
      <p:sp>
        <p:nvSpPr>
          <p:cNvPr id="23" name="Shape 18"/>
          <p:cNvSpPr/>
          <p:nvPr/>
        </p:nvSpPr>
        <p:spPr>
          <a:xfrm>
            <a:off x="6208776" y="5338367"/>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3383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32922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Licence</a:t>
            </a:r>
            <a:endParaRPr lang="en-US" sz="1250" dirty="0"/>
          </a:p>
        </p:txBody>
      </p:sp>
      <p:sp>
        <p:nvSpPr>
          <p:cNvPr id="26" name="Text 21"/>
          <p:cNvSpPr txBox="1"/>
          <p:nvPr/>
        </p:nvSpPr>
        <p:spPr>
          <a:xfrm>
            <a:off x="6592824" y="562183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Enterprise, Unlimited, the Unlimited trial or Developer; not Foundation.</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discovery finds the indexer cluster — a pool per site, without configuration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583680" cy="4717406"/>
          </a:xfrm>
          <a:prstGeom prst="roundRect">
            <a:avLst>
              <a:gd name="adj" fmla="val 969"/>
            </a:avLst>
          </a:prstGeom>
          <a:solidFill>
            <a:srgbClr val="1F242F"/>
          </a:solidFill>
          <a:ln w="9525">
            <a:solidFill>
              <a:srgbClr val="2A3140"/>
            </a:solidFill>
            <a:prstDash val="solid"/>
          </a:ln>
        </p:spPr>
      </p:sp>
      <p:pic>
        <p:nvPicPr>
          <p:cNvPr id="8" name="Image 0" descr="/Users/guilhem/DocsOffsync/trackme-limited/fwd-docs-work/kit/s2sdeck/img/s2s-wizard-source.jpg">    </p:cNvPr>
          <p:cNvPicPr>
            <a:picLocks noChangeAspect="1"/>
          </p:cNvPicPr>
          <p:nvPr/>
        </p:nvPicPr>
        <p:blipFill>
          <a:blip r:embed="rId1"/>
          <a:stretch>
            <a:fillRect/>
          </a:stretch>
        </p:blipFill>
        <p:spPr>
          <a:xfrm>
            <a:off x="612648" y="1435608"/>
            <a:ext cx="6455664" cy="4589390"/>
          </a:xfrm>
          <a:prstGeom prst="rect">
            <a:avLst/>
          </a:prstGeom>
        </p:spPr>
      </p:pic>
      <p:sp>
        <p:nvSpPr>
          <p:cNvPr id="9" name="Shape 5"/>
          <p:cNvSpPr/>
          <p:nvPr/>
        </p:nvSpPr>
        <p:spPr>
          <a:xfrm>
            <a:off x="74523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4523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836408" y="14173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a:t>
            </a:r>
            <a:endParaRPr lang="en-US" sz="1250" dirty="0"/>
          </a:p>
        </p:txBody>
      </p:sp>
      <p:sp>
        <p:nvSpPr>
          <p:cNvPr id="12" name="Text 8"/>
          <p:cNvSpPr txBox="1"/>
          <p:nvPr/>
        </p:nvSpPr>
        <p:spPr>
          <a:xfrm>
            <a:off x="7836408" y="170992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This search tier, or another deployment through a remote account.</a:t>
            </a:r>
            <a:endParaRPr lang="en-US" sz="1050" dirty="0"/>
          </a:p>
        </p:txBody>
      </p:sp>
      <p:sp>
        <p:nvSpPr>
          <p:cNvPr id="13" name="Shape 9"/>
          <p:cNvSpPr/>
          <p:nvPr/>
        </p:nvSpPr>
        <p:spPr>
          <a:xfrm>
            <a:off x="745236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45236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836408" y="22860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Receivers and clusters</a:t>
            </a:r>
            <a:endParaRPr lang="en-US" sz="1250" dirty="0"/>
          </a:p>
        </p:txBody>
      </p:sp>
      <p:sp>
        <p:nvSpPr>
          <p:cNvPr id="16" name="Text 12"/>
          <p:cNvSpPr txBox="1"/>
          <p:nvPr/>
        </p:nvSpPr>
        <p:spPr>
          <a:xfrm>
            <a:off x="7836408" y="257860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4 receivers and 4 intermediate forwarders over the last 24 hours.</a:t>
            </a:r>
            <a:endParaRPr lang="en-US" sz="1050" dirty="0"/>
          </a:p>
        </p:txBody>
      </p:sp>
      <p:sp>
        <p:nvSpPr>
          <p:cNvPr id="17" name="Shape 13"/>
          <p:cNvSpPr/>
          <p:nvPr/>
        </p:nvSpPr>
        <p:spPr>
          <a:xfrm>
            <a:off x="745236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45236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836408" y="31546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Indexer cluster idxc1</a:t>
            </a:r>
            <a:endParaRPr lang="en-US" sz="1250" dirty="0"/>
          </a:p>
        </p:txBody>
      </p:sp>
      <p:sp>
        <p:nvSpPr>
          <p:cNvPr id="20" name="Text 16"/>
          <p:cNvSpPr txBox="1"/>
          <p:nvPr/>
        </p:nvSpPr>
        <p:spPr>
          <a:xfrm>
            <a:off x="7836408" y="344728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Healthy, four peers on two sites: one receiver pool per site, its size from the cluster.</a:t>
            </a:r>
            <a:endParaRPr lang="en-US" sz="1050" dirty="0"/>
          </a:p>
        </p:txBody>
      </p:sp>
      <p:sp>
        <p:nvSpPr>
          <p:cNvPr id="21" name="Shape 17"/>
          <p:cNvSpPr/>
          <p:nvPr/>
        </p:nvSpPr>
        <p:spPr>
          <a:xfrm>
            <a:off x="7452360" y="40325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45236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836408" y="402336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Manager account (optional)</a:t>
            </a:r>
            <a:endParaRPr lang="en-US" sz="1250" dirty="0"/>
          </a:p>
        </p:txBody>
      </p:sp>
      <p:sp>
        <p:nvSpPr>
          <p:cNvPr id="24" name="Text 20"/>
          <p:cNvSpPr txBox="1"/>
          <p:nvPr/>
        </p:nvSpPr>
        <p:spPr>
          <a:xfrm>
            <a:off x="7836408" y="431596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Checked as soon as it is chosen: reads the manager, 3 of 3.</a:t>
            </a:r>
            <a:endParaRPr lang="en-US" sz="1050" dirty="0"/>
          </a:p>
        </p:txBody>
      </p:sp>
      <p:sp>
        <p:nvSpPr>
          <p:cNvPr id="25" name="Shape 21"/>
          <p:cNvSpPr/>
          <p:nvPr/>
        </p:nvSpPr>
        <p:spPr>
          <a:xfrm>
            <a:off x="7452360" y="490118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7452360" y="49011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7836408" y="489204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Least privilege</a:t>
            </a:r>
            <a:endParaRPr lang="en-US" sz="1250" dirty="0"/>
          </a:p>
        </p:txBody>
      </p:sp>
      <p:sp>
        <p:nvSpPr>
          <p:cNvPr id="28" name="Text 24"/>
          <p:cNvSpPr txBox="1"/>
          <p:nvPr/>
        </p:nvSpPr>
        <p:spPr>
          <a:xfrm>
            <a:off x="7836408" y="518464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read-only role is enough; an account that could change the cluster gets an advisory.</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Why a manager account? Planned work is not an incident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120640" cy="4671742"/>
          </a:xfrm>
          <a:prstGeom prst="roundRect">
            <a:avLst>
              <a:gd name="adj" fmla="val 979"/>
            </a:avLst>
          </a:prstGeom>
          <a:solidFill>
            <a:srgbClr val="1F242F"/>
          </a:solidFill>
          <a:ln w="9525">
            <a:solidFill>
              <a:srgbClr val="2A3140"/>
            </a:solidFill>
            <a:prstDash val="solid"/>
          </a:ln>
        </p:spPr>
      </p:sp>
      <p:pic>
        <p:nvPicPr>
          <p:cNvPr id="8" name="Image 0" descr="/Users/guilhem/DocsOffsync/trackme-limited/fwd-docs-work/kit/s2sdeck/img/s2s-why-manager-account.jpg">    </p:cNvPr>
          <p:cNvPicPr>
            <a:picLocks noChangeAspect="1"/>
          </p:cNvPicPr>
          <p:nvPr/>
        </p:nvPicPr>
        <p:blipFill>
          <a:blip r:embed="rId1"/>
          <a:stretch>
            <a:fillRect/>
          </a:stretch>
        </p:blipFill>
        <p:spPr>
          <a:xfrm>
            <a:off x="612648" y="1435608"/>
            <a:ext cx="4992624" cy="4543726"/>
          </a:xfrm>
          <a:prstGeom prst="rect">
            <a:avLst/>
          </a:prstGeom>
        </p:spPr>
      </p:pic>
      <p:sp>
        <p:nvSpPr>
          <p:cNvPr id="9" name="Shape 5"/>
          <p:cNvSpPr/>
          <p:nvPr/>
        </p:nvSpPr>
        <p:spPr>
          <a:xfrm>
            <a:off x="598932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9893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6373368" y="141732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Level 1 · always</a:t>
            </a:r>
            <a:endParaRPr lang="en-US" sz="1250" dirty="0"/>
          </a:p>
        </p:txBody>
      </p:sp>
      <p:sp>
        <p:nvSpPr>
          <p:cNvPr id="12" name="Text 8"/>
          <p:cNvSpPr txBox="1"/>
          <p:nvPr/>
        </p:nvSpPr>
        <p:spPr>
          <a:xfrm>
            <a:off x="6373368" y="1709928"/>
            <a:ext cx="5266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search head's view: members, sites, status, factors. Each cluster becomes a pool.</a:t>
            </a:r>
            <a:endParaRPr lang="en-US" sz="1050" dirty="0"/>
          </a:p>
        </p:txBody>
      </p:sp>
      <p:sp>
        <p:nvSpPr>
          <p:cNvPr id="13" name="Shape 9"/>
          <p:cNvSpPr/>
          <p:nvPr/>
        </p:nvSpPr>
        <p:spPr>
          <a:xfrm>
            <a:off x="598932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98932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6373368" y="228600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Level 2 · with a manager account</a:t>
            </a:r>
            <a:endParaRPr lang="en-US" sz="1250" dirty="0"/>
          </a:p>
        </p:txBody>
      </p:sp>
      <p:sp>
        <p:nvSpPr>
          <p:cNvPr id="16" name="Text 12"/>
          <p:cNvSpPr txBox="1"/>
          <p:nvPr/>
        </p:nvSpPr>
        <p:spPr>
          <a:xfrm>
            <a:off x="6373368" y="2578608"/>
            <a:ext cx="52669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Maintenance mode, rolling restart, which cluster.</a:t>
            </a:r>
            <a:endParaRPr lang="en-US" sz="1050" dirty="0"/>
          </a:p>
        </p:txBody>
      </p:sp>
      <p:sp>
        <p:nvSpPr>
          <p:cNvPr id="17" name="Shape 13"/>
          <p:cNvSpPr/>
          <p:nvPr/>
        </p:nvSpPr>
        <p:spPr>
          <a:xfrm>
            <a:off x="5989320" y="29809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598932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373368" y="297180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Hold during planned work</a:t>
            </a:r>
            <a:endParaRPr lang="en-US" sz="1250" dirty="0"/>
          </a:p>
        </p:txBody>
      </p:sp>
      <p:sp>
        <p:nvSpPr>
          <p:cNvPr id="20" name="Text 16"/>
          <p:cNvSpPr txBox="1"/>
          <p:nvPr/>
        </p:nvSpPr>
        <p:spPr>
          <a:xfrm>
            <a:off x="6373368" y="3264408"/>
            <a:ext cx="5266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Availability, capacity, balance, churn and traffic findings wait during planned work.</a:t>
            </a:r>
            <a:endParaRPr lang="en-US" sz="1050" dirty="0"/>
          </a:p>
        </p:txBody>
      </p:sp>
      <p:sp>
        <p:nvSpPr>
          <p:cNvPr id="21" name="Shape 17"/>
          <p:cNvSpPr/>
          <p:nvPr/>
        </p:nvSpPr>
        <p:spPr>
          <a:xfrm>
            <a:off x="5989320" y="38496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598932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373368" y="3840480"/>
            <a:ext cx="52669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Read only</a:t>
            </a:r>
            <a:endParaRPr lang="en-US" sz="1250" dirty="0"/>
          </a:p>
        </p:txBody>
      </p:sp>
      <p:sp>
        <p:nvSpPr>
          <p:cNvPr id="24" name="Text 20"/>
          <p:cNvSpPr txBox="1"/>
          <p:nvPr/>
        </p:nvSpPr>
        <p:spPr>
          <a:xfrm>
            <a:off x="6373368" y="4133088"/>
            <a:ext cx="52669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TrackMe never changes the cluster; the account can be added later in Settings.</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Advanced options and the pools — the defaults suit most deployments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335919" cy="2926080"/>
          </a:xfrm>
          <a:prstGeom prst="roundRect">
            <a:avLst>
              <a:gd name="adj" fmla="val 1563"/>
            </a:avLst>
          </a:prstGeom>
          <a:solidFill>
            <a:srgbClr val="1F242F"/>
          </a:solidFill>
          <a:ln w="9525">
            <a:solidFill>
              <a:srgbClr val="2A3140"/>
            </a:solidFill>
            <a:prstDash val="solid"/>
          </a:ln>
        </p:spPr>
      </p:sp>
      <p:pic>
        <p:nvPicPr>
          <p:cNvPr id="8" name="Image 0" descr="/Users/guilhem/DocsOffsync/trackme-limited/fwd-docs-work/kit/s2sdeck/img/s2s-wizard-advanced.jpg">    </p:cNvPr>
          <p:cNvPicPr>
            <a:picLocks noChangeAspect="1"/>
          </p:cNvPicPr>
          <p:nvPr/>
        </p:nvPicPr>
        <p:blipFill>
          <a:blip r:embed="rId1"/>
          <a:stretch>
            <a:fillRect/>
          </a:stretch>
        </p:blipFill>
        <p:spPr>
          <a:xfrm>
            <a:off x="612648" y="1435608"/>
            <a:ext cx="5207903" cy="2798064"/>
          </a:xfrm>
          <a:prstGeom prst="rect">
            <a:avLst/>
          </a:prstGeom>
        </p:spPr>
      </p:pic>
      <p:sp>
        <p:nvSpPr>
          <p:cNvPr id="9" name="Shape 5"/>
          <p:cNvSpPr/>
          <p:nvPr/>
        </p:nvSpPr>
        <p:spPr>
          <a:xfrm>
            <a:off x="6199632" y="1371600"/>
            <a:ext cx="4063912" cy="2926080"/>
          </a:xfrm>
          <a:prstGeom prst="roundRect">
            <a:avLst>
              <a:gd name="adj" fmla="val 1563"/>
            </a:avLst>
          </a:prstGeom>
          <a:solidFill>
            <a:srgbClr val="1F242F"/>
          </a:solidFill>
          <a:ln w="9525">
            <a:solidFill>
              <a:srgbClr val="2A3140"/>
            </a:solidFill>
            <a:prstDash val="solid"/>
          </a:ln>
        </p:spPr>
      </p:sp>
      <p:pic>
        <p:nvPicPr>
          <p:cNvPr id="10" name="Image 1" descr="/Users/guilhem/DocsOffsync/trackme-limited/fwd-docs-work/kit/s2sdeck/img/s2s-wizard-discovery.jpg">    </p:cNvPr>
          <p:cNvPicPr>
            <a:picLocks noChangeAspect="1"/>
          </p:cNvPicPr>
          <p:nvPr/>
        </p:nvPicPr>
        <p:blipFill>
          <a:blip r:embed="rId2"/>
          <a:stretch>
            <a:fillRect/>
          </a:stretch>
        </p:blipFill>
        <p:spPr>
          <a:xfrm>
            <a:off x="6263640" y="1435608"/>
            <a:ext cx="3935896" cy="2798064"/>
          </a:xfrm>
          <a:prstGeom prst="rect">
            <a:avLst/>
          </a:prstGeom>
        </p:spPr>
      </p:pic>
      <p:sp>
        <p:nvSpPr>
          <p:cNvPr id="11" name="Shape 6"/>
          <p:cNvSpPr/>
          <p:nvPr/>
        </p:nvSpPr>
        <p:spPr>
          <a:xfrm>
            <a:off x="548640" y="448970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Telemetry form</a:t>
            </a:r>
            <a:endParaRPr lang="en-US" sz="1250" dirty="0"/>
          </a:p>
        </p:txBody>
      </p:sp>
      <p:sp>
        <p:nvSpPr>
          <p:cNvPr id="14" name="Text 9"/>
          <p:cNvSpPr txBox="1"/>
          <p:nvPr/>
        </p:nvSpPr>
        <p:spPr>
          <a:xfrm>
            <a:off x="932688"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Automatic: the _metrics mirror when complete, else _internal.</a:t>
            </a:r>
            <a:endParaRPr lang="en-US" sz="1050" dirty="0"/>
          </a:p>
        </p:txBody>
      </p:sp>
      <p:sp>
        <p:nvSpPr>
          <p:cNvPr id="15" name="Shape 10"/>
          <p:cNvSpPr/>
          <p:nvPr/>
        </p:nvSpPr>
        <p:spPr>
          <a:xfrm>
            <a:off x="548640" y="526694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2578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Host patterns, excluded hosts</a:t>
            </a:r>
            <a:endParaRPr lang="en-US" sz="1250" dirty="0"/>
          </a:p>
        </p:txBody>
      </p:sp>
      <p:sp>
        <p:nvSpPr>
          <p:cNvPr id="18" name="Text 13"/>
          <p:cNvSpPr txBox="1"/>
          <p:nvPr/>
        </p:nvSpPr>
        <p:spPr>
          <a:xfrm>
            <a:off x="932688" y="55504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Tokens: type a pattern, press Enter. Here sim-* and bcb-* are left out.</a:t>
            </a:r>
            <a:endParaRPr lang="en-US" sz="1050" dirty="0"/>
          </a:p>
        </p:txBody>
      </p:sp>
      <p:sp>
        <p:nvSpPr>
          <p:cNvPr id="19" name="Shape 14"/>
          <p:cNvSpPr/>
          <p:nvPr/>
        </p:nvSpPr>
        <p:spPr>
          <a:xfrm>
            <a:off x="4322064" y="448970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4322064"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4706112"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Automatic pools</a:t>
            </a:r>
            <a:endParaRPr lang="en-US" sz="1250" dirty="0"/>
          </a:p>
        </p:txBody>
      </p:sp>
      <p:sp>
        <p:nvSpPr>
          <p:cNvPr id="22" name="Text 17"/>
          <p:cNvSpPr txBox="1"/>
          <p:nvPr/>
        </p:nvSpPr>
        <p:spPr>
          <a:xfrm>
            <a:off x="4706112"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Indexer clusters and intermediate forwarders as pools, both Automatic.</a:t>
            </a:r>
            <a:endParaRPr lang="en-US" sz="1050" dirty="0"/>
          </a:p>
        </p:txBody>
      </p:sp>
      <p:sp>
        <p:nvSpPr>
          <p:cNvPr id="23" name="Shape 18"/>
          <p:cNvSpPr/>
          <p:nvPr/>
        </p:nvSpPr>
        <p:spPr>
          <a:xfrm>
            <a:off x="4322064" y="526694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4322064"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4706112" y="52578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 pills</a:t>
            </a:r>
            <a:endParaRPr lang="en-US" sz="1250" dirty="0"/>
          </a:p>
        </p:txBody>
      </p:sp>
      <p:sp>
        <p:nvSpPr>
          <p:cNvPr id="26" name="Text 21"/>
          <p:cNvSpPr txBox="1"/>
          <p:nvPr/>
        </p:nvSpPr>
        <p:spPr>
          <a:xfrm>
            <a:off x="4706112" y="55504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host with its pool: click it to assign the host, or By the rules.</a:t>
            </a:r>
            <a:endParaRPr lang="en-US" sz="1050" dirty="0"/>
          </a:p>
        </p:txBody>
      </p:sp>
      <p:sp>
        <p:nvSpPr>
          <p:cNvPr id="27" name="Shape 22"/>
          <p:cNvSpPr/>
          <p:nvPr/>
        </p:nvSpPr>
        <p:spPr>
          <a:xfrm>
            <a:off x="8095488" y="4489704"/>
            <a:ext cx="274320" cy="274320"/>
          </a:xfrm>
          <a:prstGeom prst="ellipse">
            <a:avLst/>
          </a:prstGeom>
          <a:solidFill>
            <a:srgbClr val="E05555"/>
          </a:solidFill>
          <a:ln w="12700">
            <a:solidFill>
              <a:srgbClr val="FFFFFF"/>
            </a:solidFill>
            <a:prstDash val="solid"/>
          </a:ln>
        </p:spPr>
      </p:sp>
      <p:sp>
        <p:nvSpPr>
          <p:cNvPr id="28" name="Text 23"/>
          <p:cNvSpPr txBox="1"/>
          <p:nvPr/>
        </p:nvSpPr>
        <p:spPr>
          <a:xfrm>
            <a:off x="8095488"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9" name="Text 24"/>
          <p:cNvSpPr txBox="1"/>
          <p:nvPr/>
        </p:nvSpPr>
        <p:spPr>
          <a:xfrm>
            <a:off x="8479536"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Same editor as Settings</a:t>
            </a:r>
            <a:endParaRPr lang="en-US" sz="1250" dirty="0"/>
          </a:p>
        </p:txBody>
      </p:sp>
      <p:sp>
        <p:nvSpPr>
          <p:cNvPr id="30" name="Text 25"/>
          <p:cNvSpPr txBox="1"/>
          <p:nvPr/>
        </p:nvSpPr>
        <p:spPr>
          <a:xfrm>
            <a:off x="8479536"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Automatic pools with Configure, then your configured pools.</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Configure the automatic pool — the heavy forwarder tier, tied by its output group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7680960" cy="2565557"/>
          </a:xfrm>
          <a:prstGeom prst="roundRect">
            <a:avLst>
              <a:gd name="adj" fmla="val 1782"/>
            </a:avLst>
          </a:prstGeom>
          <a:solidFill>
            <a:srgbClr val="1F242F"/>
          </a:solidFill>
          <a:ln w="9525">
            <a:solidFill>
              <a:srgbClr val="2A3140"/>
            </a:solidFill>
            <a:prstDash val="solid"/>
          </a:ln>
        </p:spPr>
      </p:sp>
      <p:pic>
        <p:nvPicPr>
          <p:cNvPr id="8" name="Image 0" descr="/Users/guilhem/DocsOffsync/trackme-limited/fwd-docs-work/kit/s2sdeck/img/s2s-settings-pool.jpg">    </p:cNvPr>
          <p:cNvPicPr>
            <a:picLocks noChangeAspect="1"/>
          </p:cNvPicPr>
          <p:nvPr/>
        </p:nvPicPr>
        <p:blipFill>
          <a:blip r:embed="rId1"/>
          <a:stretch>
            <a:fillRect/>
          </a:stretch>
        </p:blipFill>
        <p:spPr>
          <a:xfrm>
            <a:off x="612648" y="1435608"/>
            <a:ext cx="7552944" cy="2437541"/>
          </a:xfrm>
          <a:prstGeom prst="rect">
            <a:avLst/>
          </a:prstGeom>
        </p:spPr>
      </p:pic>
      <p:sp>
        <p:nvSpPr>
          <p:cNvPr id="9" name="Shape 5"/>
          <p:cNvSpPr/>
          <p:nvPr/>
        </p:nvSpPr>
        <p:spPr>
          <a:xfrm>
            <a:off x="854964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85496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8933688" y="141732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Configure</a:t>
            </a:r>
            <a:endParaRPr lang="en-US" sz="1250" dirty="0"/>
          </a:p>
        </p:txBody>
      </p:sp>
      <p:sp>
        <p:nvSpPr>
          <p:cNvPr id="12" name="Text 8"/>
          <p:cNvSpPr txBox="1"/>
          <p:nvPr/>
        </p:nvSpPr>
        <p:spPr>
          <a:xfrm>
            <a:off x="8933688" y="170992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automatic pool hec-pool-hf becomes yours, same id, same history.</a:t>
            </a:r>
            <a:endParaRPr lang="en-US" sz="1050" dirty="0"/>
          </a:p>
        </p:txBody>
      </p:sp>
      <p:sp>
        <p:nvSpPr>
          <p:cNvPr id="13" name="Shape 9"/>
          <p:cNvSpPr/>
          <p:nvPr/>
        </p:nvSpPr>
        <p:spPr>
          <a:xfrm>
            <a:off x="854964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854964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8933688" y="228600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Output groups</a:t>
            </a:r>
            <a:endParaRPr lang="en-US" sz="1250" dirty="0"/>
          </a:p>
        </p:txBody>
      </p:sp>
      <p:sp>
        <p:nvSpPr>
          <p:cNvPr id="16" name="Text 12"/>
          <p:cNvSpPr txBox="1"/>
          <p:nvPr/>
        </p:nvSpPr>
        <p:spPr>
          <a:xfrm>
            <a:off x="8933688" y="257860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intermediate_pool1: the forwarders' tcpout group that sends to this pool.</a:t>
            </a:r>
            <a:endParaRPr lang="en-US" sz="1050" dirty="0"/>
          </a:p>
        </p:txBody>
      </p:sp>
      <p:sp>
        <p:nvSpPr>
          <p:cNvPr id="17" name="Shape 13"/>
          <p:cNvSpPr/>
          <p:nvPr/>
        </p:nvSpPr>
        <p:spPr>
          <a:xfrm>
            <a:off x="854964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854964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8933688" y="315468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Expected size</a:t>
            </a:r>
            <a:endParaRPr lang="en-US" sz="1250" dirty="0"/>
          </a:p>
        </p:txBody>
      </p:sp>
      <p:sp>
        <p:nvSpPr>
          <p:cNvPr id="20" name="Text 16"/>
          <p:cNvSpPr txBox="1"/>
          <p:nvPr/>
        </p:nvSpPr>
        <p:spPr>
          <a:xfrm>
            <a:off x="8933688" y="344728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4: Pool capacity compares the members up with it.</a:t>
            </a:r>
            <a:endParaRPr lang="en-US" sz="1050" dirty="0"/>
          </a:p>
        </p:txBody>
      </p:sp>
      <p:sp>
        <p:nvSpPr>
          <p:cNvPr id="21" name="Shape 17"/>
          <p:cNvSpPr/>
          <p:nvPr/>
        </p:nvSpPr>
        <p:spPr>
          <a:xfrm>
            <a:off x="8549640" y="40325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85496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8933688" y="4023360"/>
            <a:ext cx="27066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Replaceable members</a:t>
            </a:r>
            <a:endParaRPr lang="en-US" sz="1250" dirty="0"/>
          </a:p>
        </p:txBody>
      </p:sp>
      <p:sp>
        <p:nvSpPr>
          <p:cNvPr id="24" name="Text 20"/>
          <p:cNvSpPr txBox="1"/>
          <p:nvPr/>
        </p:nvSpPr>
        <p:spPr>
          <a:xfrm>
            <a:off x="8933688" y="4315968"/>
            <a:ext cx="270662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For an autoscaled tier: a silent member waits for its replacement.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E0A040"/>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2  ·  POOLS, HOSTS &amp; DATA PATH</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Every pool, every host, every hop</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Pools tab, how a pool spreads its load, a receiver's pipeline queue by queue, and the data path from sender types to receivers.</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POOLS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Pools tab — the last five minutes, then every pool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216910" cy="3246120"/>
          </a:xfrm>
          <a:prstGeom prst="roundRect">
            <a:avLst>
              <a:gd name="adj" fmla="val 1408"/>
            </a:avLst>
          </a:prstGeom>
          <a:solidFill>
            <a:srgbClr val="1F242F"/>
          </a:solidFill>
          <a:ln w="9525">
            <a:solidFill>
              <a:srgbClr val="2A3140"/>
            </a:solidFill>
            <a:prstDash val="solid"/>
          </a:ln>
        </p:spPr>
      </p:sp>
      <p:pic>
        <p:nvPicPr>
          <p:cNvPr id="8" name="Image 0" descr="/Users/guilhem/DocsOffsync/trackme-limited/fwd-docs-work/kit/s2sdeck/img/s2s-pools-tab.jpg">    </p:cNvPr>
          <p:cNvPicPr>
            <a:picLocks noChangeAspect="1"/>
          </p:cNvPicPr>
          <p:nvPr/>
        </p:nvPicPr>
        <p:blipFill>
          <a:blip r:embed="rId1"/>
          <a:stretch>
            <a:fillRect/>
          </a:stretch>
        </p:blipFill>
        <p:spPr>
          <a:xfrm>
            <a:off x="612648" y="1435608"/>
            <a:ext cx="5088894"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Status strip</a:t>
            </a:r>
            <a:endParaRPr lang="en-US" sz="1250" dirty="0"/>
          </a:p>
        </p:txBody>
      </p:sp>
      <p:sp>
        <p:nvSpPr>
          <p:cNvPr id="12" name="Text 8"/>
          <p:cNvSpPr txBox="1"/>
          <p:nvPr/>
        </p:nvSpPr>
        <p:spPr>
          <a:xfrm>
            <a:off x="932688"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Receivers and intermediates up, the pools, the Inventory, Live and Models jobs.</a:t>
            </a:r>
            <a:endParaRPr lang="en-US" sz="1050" dirty="0"/>
          </a:p>
        </p:txBody>
      </p:sp>
      <p:sp>
        <p:nvSpPr>
          <p:cNvPr id="13" name="Shape 9"/>
          <p:cNvSpPr/>
          <p:nvPr/>
        </p:nvSpPr>
        <p:spPr>
          <a:xfrm>
            <a:off x="548640" y="558698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Last 5 minutes</a:t>
            </a:r>
            <a:endParaRPr lang="en-US" sz="1250" dirty="0"/>
          </a:p>
        </p:txBody>
      </p:sp>
      <p:sp>
        <p:nvSpPr>
          <p:cNvPr id="16" name="Text 12"/>
          <p:cNvSpPr txBox="1"/>
          <p:nvPr/>
        </p:nvSpPr>
        <p:spPr>
          <a:xfrm>
            <a:off x="932688"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Inbound per second, senders, connections, blocked now, hosts reporting.</a:t>
            </a:r>
            <a:endParaRPr lang="en-US" sz="1050" dirty="0"/>
          </a:p>
        </p:txBody>
      </p:sp>
      <p:sp>
        <p:nvSpPr>
          <p:cNvPr id="17" name="Shape 13"/>
          <p:cNvSpPr/>
          <p:nvPr/>
        </p:nvSpPr>
        <p:spPr>
          <a:xfrm>
            <a:off x="4322064"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Pools</a:t>
            </a:r>
            <a:endParaRPr lang="en-US" sz="1250" dirty="0"/>
          </a:p>
        </p:txBody>
      </p:sp>
      <p:sp>
        <p:nvSpPr>
          <p:cNvPr id="20" name="Text 16"/>
          <p:cNvSpPr txBox="1"/>
          <p:nvPr/>
        </p:nvSpPr>
        <p:spPr>
          <a:xfrm>
            <a:off x="4706112" y="5093208"/>
            <a:ext cx="3160776" cy="594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idxc1:site1, idxc1:site2 and the Heavy forwarder tier: members against expected, senders, inbound, balance.</a:t>
            </a:r>
            <a:endParaRPr lang="en-US" sz="1050" dirty="0"/>
          </a:p>
        </p:txBody>
      </p:sp>
      <p:sp>
        <p:nvSpPr>
          <p:cNvPr id="21" name="Shape 17"/>
          <p:cNvSpPr/>
          <p:nvPr/>
        </p:nvSpPr>
        <p:spPr>
          <a:xfrm>
            <a:off x="4322064" y="57698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7698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76072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Indexer clusters</a:t>
            </a:r>
            <a:endParaRPr lang="en-US" sz="1250" dirty="0"/>
          </a:p>
        </p:txBody>
      </p:sp>
      <p:sp>
        <p:nvSpPr>
          <p:cNvPr id="24" name="Text 20"/>
          <p:cNvSpPr txBox="1"/>
          <p:nvPr/>
        </p:nvSpPr>
        <p:spPr>
          <a:xfrm>
            <a:off x="4706112" y="605332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row per site: peers up, factors met, searchable, planned work, manager account.</a:t>
            </a:r>
            <a:endParaRPr lang="en-US" sz="1050" dirty="0"/>
          </a:p>
        </p:txBody>
      </p:sp>
      <p:sp>
        <p:nvSpPr>
          <p:cNvPr id="25" name="Shape 21"/>
          <p:cNvSpPr/>
          <p:nvPr/>
        </p:nvSpPr>
        <p:spPr>
          <a:xfrm>
            <a:off x="8095488" y="480974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Breakdowns</a:t>
            </a:r>
            <a:endParaRPr lang="en-US" sz="1250" dirty="0"/>
          </a:p>
        </p:txBody>
      </p:sp>
      <p:sp>
        <p:nvSpPr>
          <p:cNvPr id="28" name="Text 24"/>
          <p:cNvSpPr txBox="1"/>
          <p:nvPr/>
        </p:nvSpPr>
        <p:spPr>
          <a:xfrm>
            <a:off x="8479536"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Splunk versions of the hosts, the intermediate types.</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POOLS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Blocked now — which host, which queue, and its history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667810"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fwd-docs-work/kit/s2sdeck/img/s2s-blocked-now.jpg">    </p:cNvPr>
          <p:cNvPicPr>
            <a:picLocks noChangeAspect="1"/>
          </p:cNvPicPr>
          <p:nvPr/>
        </p:nvPicPr>
        <p:blipFill>
          <a:blip r:embed="rId1"/>
          <a:stretch>
            <a:fillRect/>
          </a:stretch>
        </p:blipFill>
        <p:spPr>
          <a:xfrm>
            <a:off x="612648" y="1435608"/>
            <a:ext cx="5539794" cy="4718304"/>
          </a:xfrm>
          <a:prstGeom prst="rect">
            <a:avLst/>
          </a:prstGeom>
        </p:spPr>
      </p:pic>
      <p:sp>
        <p:nvSpPr>
          <p:cNvPr id="9" name="Shape 5"/>
          <p:cNvSpPr/>
          <p:nvPr/>
        </p:nvSpPr>
        <p:spPr>
          <a:xfrm>
            <a:off x="65379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65379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6922008" y="1417320"/>
            <a:ext cx="47183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Blocked now · 2 of 8 hosts</a:t>
            </a:r>
            <a:endParaRPr lang="en-US" sz="1250" dirty="0"/>
          </a:p>
        </p:txBody>
      </p:sp>
      <p:sp>
        <p:nvSpPr>
          <p:cNvPr id="12" name="Text 8"/>
          <p:cNvSpPr txBox="1"/>
          <p:nvPr/>
        </p:nvSpPr>
        <p:spPr>
          <a:xfrm>
            <a:off x="6922008" y="1709928"/>
            <a:ext cx="47183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last five minutes strip: the pill opens what is blocked.</a:t>
            </a:r>
            <a:endParaRPr lang="en-US" sz="1050" dirty="0"/>
          </a:p>
        </p:txBody>
      </p:sp>
      <p:sp>
        <p:nvSpPr>
          <p:cNvPr id="13" name="Shape 9"/>
          <p:cNvSpPr/>
          <p:nvPr/>
        </p:nvSpPr>
        <p:spPr>
          <a:xfrm>
            <a:off x="653796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653796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6922008" y="2103120"/>
            <a:ext cx="47183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Each host</a:t>
            </a:r>
            <a:endParaRPr lang="en-US" sz="1250" dirty="0"/>
          </a:p>
        </p:txBody>
      </p:sp>
      <p:sp>
        <p:nvSpPr>
          <p:cNvPr id="16" name="Text 12"/>
          <p:cNvSpPr txBox="1"/>
          <p:nvPr/>
        </p:nvSpPr>
        <p:spPr>
          <a:xfrm>
            <a:off x="6922008" y="2395728"/>
            <a:ext cx="47183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role, its pool, its inbound, and Open in Search on its queues.</a:t>
            </a:r>
            <a:endParaRPr lang="en-US" sz="1050" dirty="0"/>
          </a:p>
        </p:txBody>
      </p:sp>
      <p:sp>
        <p:nvSpPr>
          <p:cNvPr id="17" name="Shape 13"/>
          <p:cNvSpPr/>
          <p:nvPr/>
        </p:nvSpPr>
        <p:spPr>
          <a:xfrm>
            <a:off x="6537960" y="27980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53796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922008" y="2788920"/>
            <a:ext cx="47183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Each blocked queue</a:t>
            </a:r>
            <a:endParaRPr lang="en-US" sz="1250" dirty="0"/>
          </a:p>
        </p:txBody>
      </p:sp>
      <p:sp>
        <p:nvSpPr>
          <p:cNvPr id="20" name="Text 16"/>
          <p:cNvSpPr txBox="1"/>
          <p:nvPr/>
        </p:nvSpPr>
        <p:spPr>
          <a:xfrm>
            <a:off x="6922008" y="3081528"/>
            <a:ext cx="47183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What that stage does: indexqueue writes to disk, rulesetqueue applies ingest actions.</a:t>
            </a:r>
            <a:endParaRPr lang="en-US" sz="1050" dirty="0"/>
          </a:p>
        </p:txBody>
      </p:sp>
      <p:sp>
        <p:nvSpPr>
          <p:cNvPr id="21" name="Shape 17"/>
          <p:cNvSpPr/>
          <p:nvPr/>
        </p:nvSpPr>
        <p:spPr>
          <a:xfrm>
            <a:off x="6537960" y="36667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537960"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922008" y="3657600"/>
            <a:ext cx="47183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Queue history</a:t>
            </a:r>
            <a:endParaRPr lang="en-US" sz="1250" dirty="0"/>
          </a:p>
        </p:txBody>
      </p:sp>
      <p:sp>
        <p:nvSpPr>
          <p:cNvPr id="24" name="Text 20"/>
          <p:cNvSpPr txBox="1"/>
          <p:nvPr/>
        </p:nvSpPr>
        <p:spPr>
          <a:xfrm>
            <a:off x="6922008" y="3950208"/>
            <a:ext cx="47183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Usage, used and capacity, from 15 minutes to 24 hours.</a:t>
            </a:r>
            <a:endParaRPr lang="en-US" sz="1050" dirty="0"/>
          </a:p>
        </p:txBody>
      </p:sp>
      <p:sp>
        <p:nvSpPr>
          <p:cNvPr id="25" name="Shape 21"/>
          <p:cNvSpPr/>
          <p:nvPr/>
        </p:nvSpPr>
        <p:spPr>
          <a:xfrm>
            <a:off x="6537960" y="435254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6537960" y="43525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6922008" y="4343400"/>
            <a:ext cx="47183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 measurement</a:t>
            </a:r>
            <a:endParaRPr lang="en-US" sz="1250" dirty="0"/>
          </a:p>
        </p:txBody>
      </p:sp>
      <p:sp>
        <p:nvSpPr>
          <p:cNvPr id="28" name="Text 24"/>
          <p:cNvSpPr txBox="1"/>
          <p:nvPr/>
        </p:nvSpPr>
        <p:spPr>
          <a:xfrm>
            <a:off x="6922008" y="4636008"/>
            <a:ext cx="47183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Short peaks show here; statuses and findings come from the collection.</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POOLS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How the pool spreads its load — the fair share and the band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035040" cy="4547544"/>
          </a:xfrm>
          <a:prstGeom prst="roundRect">
            <a:avLst>
              <a:gd name="adj" fmla="val 1005"/>
            </a:avLst>
          </a:prstGeom>
          <a:solidFill>
            <a:srgbClr val="1F242F"/>
          </a:solidFill>
          <a:ln w="9525">
            <a:solidFill>
              <a:srgbClr val="2A3140"/>
            </a:solidFill>
            <a:prstDash val="solid"/>
          </a:ln>
        </p:spPr>
      </p:sp>
      <p:pic>
        <p:nvPicPr>
          <p:cNvPr id="8" name="Image 0" descr="/Users/guilhem/DocsOffsync/trackme-limited/fwd-docs-work/kit/s2sdeck/img/s2s-pool-distribution.jpg">    </p:cNvPr>
          <p:cNvPicPr>
            <a:picLocks noChangeAspect="1"/>
          </p:cNvPicPr>
          <p:nvPr/>
        </p:nvPicPr>
        <p:blipFill>
          <a:blip r:embed="rId1"/>
          <a:stretch>
            <a:fillRect/>
          </a:stretch>
        </p:blipFill>
        <p:spPr>
          <a:xfrm>
            <a:off x="612648" y="1435608"/>
            <a:ext cx="5907024" cy="4419528"/>
          </a:xfrm>
          <a:prstGeom prst="rect">
            <a:avLst/>
          </a:prstGeom>
        </p:spPr>
      </p:pic>
      <p:sp>
        <p:nvSpPr>
          <p:cNvPr id="9" name="Shape 5"/>
          <p:cNvSpPr/>
          <p:nvPr/>
        </p:nvSpPr>
        <p:spPr>
          <a:xfrm>
            <a:off x="690372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69037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287768" y="14173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Fair share</a:t>
            </a:r>
            <a:endParaRPr lang="en-US" sz="1250" dirty="0"/>
          </a:p>
        </p:txBody>
      </p:sp>
      <p:sp>
        <p:nvSpPr>
          <p:cNvPr id="12" name="Text 8"/>
          <p:cNvSpPr txBox="1"/>
          <p:nvPr/>
        </p:nvSpPr>
        <p:spPr>
          <a:xfrm>
            <a:off x="7287768" y="17099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25 % for the four heavy forwarders: the dashed line.</a:t>
            </a:r>
            <a:endParaRPr lang="en-US" sz="1050" dirty="0"/>
          </a:p>
        </p:txBody>
      </p:sp>
      <p:sp>
        <p:nvSpPr>
          <p:cNvPr id="13" name="Shape 9"/>
          <p:cNvSpPr/>
          <p:nvPr/>
        </p:nvSpPr>
        <p:spPr>
          <a:xfrm>
            <a:off x="690372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690372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287768" y="21031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band</a:t>
            </a:r>
            <a:endParaRPr lang="en-US" sz="1250" dirty="0"/>
          </a:p>
        </p:txBody>
      </p:sp>
      <p:sp>
        <p:nvSpPr>
          <p:cNvPr id="16" name="Text 12"/>
          <p:cNvSpPr txBox="1"/>
          <p:nvPr/>
        </p:nvSpPr>
        <p:spPr>
          <a:xfrm>
            <a:off x="7287768" y="23957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±20 %, the Receiver imbalance policy's setting.</a:t>
            </a:r>
            <a:endParaRPr lang="en-US" sz="1050" dirty="0"/>
          </a:p>
        </p:txBody>
      </p:sp>
      <p:sp>
        <p:nvSpPr>
          <p:cNvPr id="17" name="Shape 13"/>
          <p:cNvSpPr/>
          <p:nvPr/>
        </p:nvSpPr>
        <p:spPr>
          <a:xfrm>
            <a:off x="6903720" y="27980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90372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287768" y="27889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Balance of senders</a:t>
            </a:r>
            <a:endParaRPr lang="en-US" sz="1250" dirty="0"/>
          </a:p>
        </p:txBody>
      </p:sp>
      <p:sp>
        <p:nvSpPr>
          <p:cNvPr id="20" name="Text 16"/>
          <p:cNvSpPr txBox="1"/>
          <p:nvPr/>
        </p:nvSpPr>
        <p:spPr>
          <a:xfrm>
            <a:off x="7287768" y="30815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Jain's fairness index: 1.00, every member in the band.</a:t>
            </a:r>
            <a:endParaRPr lang="en-US" sz="1050" dirty="0"/>
          </a:p>
        </p:txBody>
      </p:sp>
      <p:sp>
        <p:nvSpPr>
          <p:cNvPr id="21" name="Shape 17"/>
          <p:cNvSpPr/>
          <p:nvPr/>
        </p:nvSpPr>
        <p:spPr>
          <a:xfrm>
            <a:off x="6903720" y="34838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903720" y="34838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287768" y="34747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Measure</a:t>
            </a:r>
            <a:endParaRPr lang="en-US" sz="1250" dirty="0"/>
          </a:p>
        </p:txBody>
      </p:sp>
      <p:sp>
        <p:nvSpPr>
          <p:cNvPr id="24" name="Text 20"/>
          <p:cNvSpPr txBox="1"/>
          <p:nvPr/>
        </p:nvSpPr>
        <p:spPr>
          <a:xfrm>
            <a:off x="7287768" y="37673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Sender connections (the policy's own measure) or volume.</a:t>
            </a:r>
            <a:endParaRPr lang="en-US" sz="1050" dirty="0"/>
          </a:p>
        </p:txBody>
      </p:sp>
      <p:sp>
        <p:nvSpPr>
          <p:cNvPr id="25" name="Shape 21"/>
          <p:cNvSpPr/>
          <p:nvPr/>
        </p:nvSpPr>
        <p:spPr>
          <a:xfrm>
            <a:off x="6903720" y="416966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6903720" y="41696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7287768" y="41605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Largest and smallest</a:t>
            </a:r>
            <a:endParaRPr lang="en-US" sz="1250" dirty="0"/>
          </a:p>
        </p:txBody>
      </p:sp>
      <p:sp>
        <p:nvSpPr>
          <p:cNvPr id="28" name="Text 24"/>
          <p:cNvSpPr txBox="1"/>
          <p:nvPr/>
        </p:nvSpPr>
        <p:spPr>
          <a:xfrm>
            <a:off x="7287768" y="44531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member's share and its distance from the fair share.</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HOSTS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receiver's pipeline — queue by queue, in order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82652"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fwd-docs-work/kit/s2sdeck/img/s2s-host-pipeline.jpg">    </p:cNvPr>
          <p:cNvPicPr>
            <a:picLocks noChangeAspect="1"/>
          </p:cNvPicPr>
          <p:nvPr/>
        </p:nvPicPr>
        <p:blipFill>
          <a:blip r:embed="rId1"/>
          <a:stretch>
            <a:fillRect/>
          </a:stretch>
        </p:blipFill>
        <p:spPr>
          <a:xfrm>
            <a:off x="612648" y="1435608"/>
            <a:ext cx="5854636" cy="4718304"/>
          </a:xfrm>
          <a:prstGeom prst="rect">
            <a:avLst/>
          </a:prstGeom>
        </p:spPr>
      </p:pic>
      <p:sp>
        <p:nvSpPr>
          <p:cNvPr id="9" name="Shape 5"/>
          <p:cNvSpPr/>
          <p:nvPr/>
        </p:nvSpPr>
        <p:spPr>
          <a:xfrm>
            <a:off x="690372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69037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287768" y="14173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Back pressure, listening ports</a:t>
            </a:r>
            <a:endParaRPr lang="en-US" sz="1250" dirty="0"/>
          </a:p>
        </p:txBody>
      </p:sp>
      <p:sp>
        <p:nvSpPr>
          <p:cNvPr id="12" name="Text 8"/>
          <p:cNvSpPr txBox="1"/>
          <p:nvPr/>
        </p:nvSpPr>
        <p:spPr>
          <a:xfrm>
            <a:off x="7287768" y="17099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back pressure; accepting its senders.</a:t>
            </a:r>
            <a:endParaRPr lang="en-US" sz="1050" dirty="0"/>
          </a:p>
        </p:txBody>
      </p:sp>
      <p:sp>
        <p:nvSpPr>
          <p:cNvPr id="13" name="Shape 9"/>
          <p:cNvSpPr/>
          <p:nvPr/>
        </p:nvSpPr>
        <p:spPr>
          <a:xfrm>
            <a:off x="690372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690372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287768" y="21031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Queues in pipeline order</a:t>
            </a:r>
            <a:endParaRPr lang="en-US" sz="1250" dirty="0"/>
          </a:p>
        </p:txBody>
      </p:sp>
      <p:sp>
        <p:nvSpPr>
          <p:cNvPr id="16" name="Text 12"/>
          <p:cNvSpPr txBox="1"/>
          <p:nvPr/>
        </p:nvSpPr>
        <p:spPr>
          <a:xfrm>
            <a:off x="7287768" y="23957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splunktcpin, parsing, aggregation, typing, ruleset, indexing.</a:t>
            </a:r>
            <a:endParaRPr lang="en-US" sz="1050" dirty="0"/>
          </a:p>
        </p:txBody>
      </p:sp>
      <p:sp>
        <p:nvSpPr>
          <p:cNvPr id="17" name="Shape 13"/>
          <p:cNvSpPr/>
          <p:nvPr/>
        </p:nvSpPr>
        <p:spPr>
          <a:xfrm>
            <a:off x="6903720" y="27980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90372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287768" y="27889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Fill and blocked samples</a:t>
            </a:r>
            <a:endParaRPr lang="en-US" sz="1250" dirty="0"/>
          </a:p>
        </p:txBody>
      </p:sp>
      <p:sp>
        <p:nvSpPr>
          <p:cNvPr id="20" name="Text 16"/>
          <p:cNvSpPr txBox="1"/>
          <p:nvPr/>
        </p:nvSpPr>
        <p:spPr>
          <a:xfrm>
            <a:off x="7287768" y="30815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90th-percentile and peak fill, blocked share of the samples.</a:t>
            </a:r>
            <a:endParaRPr lang="en-US" sz="1050" dirty="0"/>
          </a:p>
        </p:txBody>
      </p:sp>
      <p:sp>
        <p:nvSpPr>
          <p:cNvPr id="21" name="Shape 17"/>
          <p:cNvSpPr/>
          <p:nvPr/>
        </p:nvSpPr>
        <p:spPr>
          <a:xfrm>
            <a:off x="6903720" y="34838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903720" y="34838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287768" y="34747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Over time</a:t>
            </a:r>
            <a:endParaRPr lang="en-US" sz="1250" dirty="0"/>
          </a:p>
        </p:txBody>
      </p:sp>
      <p:sp>
        <p:nvSpPr>
          <p:cNvPr id="24" name="Text 20"/>
          <p:cNvSpPr txBox="1"/>
          <p:nvPr/>
        </p:nvSpPr>
        <p:spPr>
          <a:xfrm>
            <a:off x="7287768" y="37673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fullest queue over the last 24 hours.</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DATA PATH</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data path — sender types, intermediates, receivers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820820" cy="3246120"/>
          </a:xfrm>
          <a:prstGeom prst="roundRect">
            <a:avLst>
              <a:gd name="adj" fmla="val 1408"/>
            </a:avLst>
          </a:prstGeom>
          <a:solidFill>
            <a:srgbClr val="1F242F"/>
          </a:solidFill>
          <a:ln w="9525">
            <a:solidFill>
              <a:srgbClr val="2A3140"/>
            </a:solidFill>
            <a:prstDash val="solid"/>
          </a:ln>
        </p:spPr>
      </p:sp>
      <p:pic>
        <p:nvPicPr>
          <p:cNvPr id="8" name="Image 0" descr="/Users/guilhem/DocsOffsync/trackme-limited/fwd-docs-work/kit/s2sdeck/img/s2s-data-path.jpg">    </p:cNvPr>
          <p:cNvPicPr>
            <a:picLocks noChangeAspect="1"/>
          </p:cNvPicPr>
          <p:nvPr/>
        </p:nvPicPr>
        <p:blipFill>
          <a:blip r:embed="rId1"/>
          <a:stretch>
            <a:fillRect/>
          </a:stretch>
        </p:blipFill>
        <p:spPr>
          <a:xfrm>
            <a:off x="612648" y="1435608"/>
            <a:ext cx="5692804"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Three columns</a:t>
            </a:r>
            <a:endParaRPr lang="en-US" sz="1250" dirty="0"/>
          </a:p>
        </p:txBody>
      </p:sp>
      <p:sp>
        <p:nvSpPr>
          <p:cNvPr id="12" name="Text 8"/>
          <p:cNvSpPr txBox="1"/>
          <p:nvPr/>
        </p:nvSpPr>
        <p:spPr>
          <a:xfrm>
            <a:off x="932688"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Sender types, intermediates, receivers; a pool as one node.</a:t>
            </a:r>
            <a:endParaRPr lang="en-US" sz="1050" dirty="0"/>
          </a:p>
        </p:txBody>
      </p:sp>
      <p:sp>
        <p:nvSpPr>
          <p:cNvPr id="13" name="Shape 9"/>
          <p:cNvSpPr/>
          <p:nvPr/>
        </p:nvSpPr>
        <p:spPr>
          <a:xfrm>
            <a:off x="548640" y="558698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Edges by volume</a:t>
            </a:r>
            <a:endParaRPr lang="en-US" sz="1250" dirty="0"/>
          </a:p>
        </p:txBody>
      </p:sp>
      <p:sp>
        <p:nvSpPr>
          <p:cNvPr id="16" name="Text 12"/>
          <p:cNvSpPr txBox="1"/>
          <p:nvPr/>
        </p:nvSpPr>
        <p:spPr>
          <a:xfrm>
            <a:off x="932688"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Width and KB/s labels: 24 universal forwarders into the Heavy forwarder tier.</a:t>
            </a:r>
            <a:endParaRPr lang="en-US" sz="1050" dirty="0"/>
          </a:p>
        </p:txBody>
      </p:sp>
      <p:sp>
        <p:nvSpPr>
          <p:cNvPr id="17" name="Shape 13"/>
          <p:cNvSpPr/>
          <p:nvPr/>
        </p:nvSpPr>
        <p:spPr>
          <a:xfrm>
            <a:off x="4322064"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Tied by output group</a:t>
            </a:r>
            <a:endParaRPr lang="en-US" sz="1250" dirty="0"/>
          </a:p>
        </p:txBody>
      </p:sp>
      <p:sp>
        <p:nvSpPr>
          <p:cNvPr id="20" name="Text 16"/>
          <p:cNvSpPr txBox="1"/>
          <p:nvPr/>
        </p:nvSpPr>
        <p:spPr>
          <a:xfrm>
            <a:off x="4706112"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intermediate is tied to the receivers that report it, else by its pool's output groups.</a:t>
            </a:r>
            <a:endParaRPr lang="en-US" sz="1050" dirty="0"/>
          </a:p>
        </p:txBody>
      </p:sp>
      <p:sp>
        <p:nvSpPr>
          <p:cNvPr id="21" name="Shape 17"/>
          <p:cNvSpPr/>
          <p:nvPr/>
        </p:nvSpPr>
        <p:spPr>
          <a:xfrm>
            <a:off x="4322064" y="558698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Read now</a:t>
            </a:r>
            <a:endParaRPr lang="en-US" sz="1250" dirty="0"/>
          </a:p>
        </p:txBody>
      </p:sp>
      <p:sp>
        <p:nvSpPr>
          <p:cNvPr id="24" name="Text 20"/>
          <p:cNvSpPr txBox="1"/>
          <p:nvPr/>
        </p:nvSpPr>
        <p:spPr>
          <a:xfrm>
            <a:off x="4706112"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newest window, read with your rights; nothing saved.</a:t>
            </a:r>
            <a:endParaRPr lang="en-US" sz="1050" dirty="0"/>
          </a:p>
        </p:txBody>
      </p:sp>
      <p:sp>
        <p:nvSpPr>
          <p:cNvPr id="25" name="Shape 21"/>
          <p:cNvSpPr/>
          <p:nvPr/>
        </p:nvSpPr>
        <p:spPr>
          <a:xfrm>
            <a:off x="8095488" y="480974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Data path topology</a:t>
            </a:r>
            <a:endParaRPr lang="en-US" sz="1250" dirty="0"/>
          </a:p>
        </p:txBody>
      </p:sp>
      <p:sp>
        <p:nvSpPr>
          <p:cNvPr id="28" name="Text 24"/>
          <p:cNvSpPr txBox="1"/>
          <p:nvPr/>
        </p:nvSpPr>
        <p:spPr>
          <a:xfrm>
            <a:off x="8479536" y="509320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Saves it to Topology Studio on request.</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3DBE7A"/>
                </a:solidFill>
                <a:latin typeface="Calibri" pitchFamily="34" charset="0"/>
                <a:ea typeface="Calibri" pitchFamily="34" charset="-122"/>
                <a:cs typeface="Calibri" pitchFamily="34" charset="-120"/>
              </a:rPr>
              <a:t>03</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3  ·  FINDINGS</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A heavy forwarder stops</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One member of the heavy forwarder tier stopped on purpose: what opens, how each finding is evaluated, and the Splunk S2S AI Agent.</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opens when a heavy forwarder stops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461452" cy="3246120"/>
          </a:xfrm>
          <a:prstGeom prst="roundRect">
            <a:avLst>
              <a:gd name="adj" fmla="val 1408"/>
            </a:avLst>
          </a:prstGeom>
          <a:solidFill>
            <a:srgbClr val="1F242F"/>
          </a:solidFill>
          <a:ln w="9525">
            <a:solidFill>
              <a:srgbClr val="2A3140"/>
            </a:solidFill>
            <a:prstDash val="solid"/>
          </a:ln>
        </p:spPr>
      </p:sp>
      <p:pic>
        <p:nvPicPr>
          <p:cNvPr id="8" name="Image 0" descr="/Users/guilhem/DocsOffsync/trackme-limited/fwd-docs-work/kit/s2sdeck/img/s2s-findings.jpg">    </p:cNvPr>
          <p:cNvPicPr>
            <a:picLocks noChangeAspect="1"/>
          </p:cNvPicPr>
          <p:nvPr/>
        </p:nvPicPr>
        <p:blipFill>
          <a:blip r:embed="rId1"/>
          <a:stretch>
            <a:fillRect/>
          </a:stretch>
        </p:blipFill>
        <p:spPr>
          <a:xfrm>
            <a:off x="612648" y="1435608"/>
            <a:ext cx="4333436"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Intermediate silent</a:t>
            </a:r>
            <a:endParaRPr lang="en-US" sz="1250" dirty="0"/>
          </a:p>
        </p:txBody>
      </p:sp>
      <p:sp>
        <p:nvSpPr>
          <p:cNvPr id="12" name="Text 8"/>
          <p:cNvSpPr txBox="1"/>
          <p:nvPr/>
        </p:nvSpPr>
        <p:spPr>
          <a:xfrm>
            <a:off x="932688" y="50932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 connection line while the other members of its pool report.</a:t>
            </a:r>
            <a:endParaRPr lang="en-US" sz="1050" dirty="0"/>
          </a:p>
        </p:txBody>
      </p:sp>
      <p:sp>
        <p:nvSpPr>
          <p:cNvPr id="13" name="Shape 9"/>
          <p:cNvSpPr/>
          <p:nvPr/>
        </p:nvSpPr>
        <p:spPr>
          <a:xfrm>
            <a:off x="548640" y="540410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3949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 capacity</a:t>
            </a:r>
            <a:endParaRPr lang="en-US" sz="1250" dirty="0"/>
          </a:p>
        </p:txBody>
      </p:sp>
      <p:sp>
        <p:nvSpPr>
          <p:cNvPr id="16" name="Text 12"/>
          <p:cNvSpPr txBox="1"/>
          <p:nvPr/>
        </p:nvSpPr>
        <p:spPr>
          <a:xfrm>
            <a:off x="932688" y="56875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Three members up against four expected.</a:t>
            </a:r>
            <a:endParaRPr lang="en-US" sz="1050" dirty="0"/>
          </a:p>
        </p:txBody>
      </p:sp>
      <p:sp>
        <p:nvSpPr>
          <p:cNvPr id="17" name="Shape 13"/>
          <p:cNvSpPr/>
          <p:nvPr/>
        </p:nvSpPr>
        <p:spPr>
          <a:xfrm>
            <a:off x="6208776"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Destination unreachable</a:t>
            </a:r>
            <a:endParaRPr lang="en-US" sz="1250" dirty="0"/>
          </a:p>
        </p:txBody>
      </p:sp>
      <p:sp>
        <p:nvSpPr>
          <p:cNvPr id="20" name="Text 16"/>
          <p:cNvSpPr txBox="1"/>
          <p:nvPr/>
        </p:nvSpPr>
        <p:spPr>
          <a:xfrm>
            <a:off x="6592824" y="50932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Twenty senders fail to reach its port: one finding, never twenty.</a:t>
            </a:r>
            <a:endParaRPr lang="en-US" sz="1050" dirty="0"/>
          </a:p>
        </p:txBody>
      </p:sp>
      <p:sp>
        <p:nvSpPr>
          <p:cNvPr id="21" name="Shape 17"/>
          <p:cNvSpPr/>
          <p:nvPr/>
        </p:nvSpPr>
        <p:spPr>
          <a:xfrm>
            <a:off x="6208776" y="54041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3949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Triage</a:t>
            </a:r>
            <a:endParaRPr lang="en-US" sz="1250" dirty="0"/>
          </a:p>
        </p:txBody>
      </p:sp>
      <p:sp>
        <p:nvSpPr>
          <p:cNvPr id="24" name="Text 20"/>
          <p:cNvSpPr txBox="1"/>
          <p:nvPr/>
        </p:nvSpPr>
        <p:spPr>
          <a:xfrm>
            <a:off x="6592824" y="56875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Investigate, snooze, dismiss, resolve; assign; merge into one group.</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finding up close — what happened, triage, history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110880"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fwd-docs-work/kit/s2sdeck/img/s2s-finding-detail.jpg">    </p:cNvPr>
          <p:cNvPicPr>
            <a:picLocks noChangeAspect="1"/>
          </p:cNvPicPr>
          <p:nvPr/>
        </p:nvPicPr>
        <p:blipFill>
          <a:blip r:embed="rId1"/>
          <a:stretch>
            <a:fillRect/>
          </a:stretch>
        </p:blipFill>
        <p:spPr>
          <a:xfrm>
            <a:off x="612648" y="1435608"/>
            <a:ext cx="5982864" cy="4718304"/>
          </a:xfrm>
          <a:prstGeom prst="rect">
            <a:avLst/>
          </a:prstGeom>
        </p:spPr>
      </p:pic>
      <p:sp>
        <p:nvSpPr>
          <p:cNvPr id="9" name="Shape 5"/>
          <p:cNvSpPr/>
          <p:nvPr/>
        </p:nvSpPr>
        <p:spPr>
          <a:xfrm>
            <a:off x="74523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4523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836408" y="14173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happened</a:t>
            </a:r>
            <a:endParaRPr lang="en-US" sz="1250" dirty="0"/>
          </a:p>
        </p:txBody>
      </p:sp>
      <p:sp>
        <p:nvSpPr>
          <p:cNvPr id="12" name="Text 8"/>
          <p:cNvSpPr txBox="1"/>
          <p:nvPr/>
        </p:nvSpPr>
        <p:spPr>
          <a:xfrm>
            <a:off x="7836408" y="170992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measurement (silent for 15 minutes), when it opened, its live window.</a:t>
            </a:r>
            <a:endParaRPr lang="en-US" sz="1050" dirty="0"/>
          </a:p>
        </p:txBody>
      </p:sp>
      <p:sp>
        <p:nvSpPr>
          <p:cNvPr id="13" name="Shape 9"/>
          <p:cNvSpPr/>
          <p:nvPr/>
        </p:nvSpPr>
        <p:spPr>
          <a:xfrm>
            <a:off x="745236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45236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836408" y="22860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Triage</a:t>
            </a:r>
            <a:endParaRPr lang="en-US" sz="1250" dirty="0"/>
          </a:p>
        </p:txBody>
      </p:sp>
      <p:sp>
        <p:nvSpPr>
          <p:cNvPr id="16" name="Text 12"/>
          <p:cNvSpPr txBox="1"/>
          <p:nvPr/>
        </p:nvSpPr>
        <p:spPr>
          <a:xfrm>
            <a:off x="7836408" y="257860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Status, assignee, severity, snooze and notes, kept when it reopens.</a:t>
            </a:r>
            <a:endParaRPr lang="en-US" sz="1050" dirty="0"/>
          </a:p>
        </p:txBody>
      </p:sp>
      <p:sp>
        <p:nvSpPr>
          <p:cNvPr id="17" name="Shape 13"/>
          <p:cNvSpPr/>
          <p:nvPr/>
        </p:nvSpPr>
        <p:spPr>
          <a:xfrm>
            <a:off x="745236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45236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836408" y="31546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resource</a:t>
            </a:r>
            <a:endParaRPr lang="en-US" sz="1250" dirty="0"/>
          </a:p>
        </p:txBody>
      </p:sp>
      <p:sp>
        <p:nvSpPr>
          <p:cNvPr id="20" name="Text 16"/>
          <p:cNvSpPr txBox="1"/>
          <p:nvPr/>
        </p:nvSpPr>
        <p:spPr>
          <a:xfrm>
            <a:off x="7836408" y="344728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row menu: the host or the pool modal, in place.</a:t>
            </a:r>
            <a:endParaRPr lang="en-US" sz="1050" dirty="0"/>
          </a:p>
        </p:txBody>
      </p:sp>
      <p:sp>
        <p:nvSpPr>
          <p:cNvPr id="21" name="Shape 17"/>
          <p:cNvSpPr/>
          <p:nvPr/>
        </p:nvSpPr>
        <p:spPr>
          <a:xfrm>
            <a:off x="7452360" y="38496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45236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836408" y="38404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How it is evaluated</a:t>
            </a:r>
            <a:endParaRPr lang="en-US" sz="1250" dirty="0"/>
          </a:p>
        </p:txBody>
      </p:sp>
      <p:sp>
        <p:nvSpPr>
          <p:cNvPr id="24" name="Text 20"/>
          <p:cNvSpPr txBox="1"/>
          <p:nvPr/>
        </p:nvSpPr>
        <p:spPr>
          <a:xfrm>
            <a:off x="7836408" y="413308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policy's rule, data and searches, in the Policies tab.</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AI AGENT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Splunk S2S AI Agent — a review on demand or on a schedule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392203"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fwd-docs-work/kit/s2sdeck/img/s2s-ai-agent.jpg">    </p:cNvPr>
          <p:cNvPicPr>
            <a:picLocks noChangeAspect="1"/>
          </p:cNvPicPr>
          <p:nvPr/>
        </p:nvPicPr>
        <p:blipFill>
          <a:blip r:embed="rId1"/>
          <a:stretch>
            <a:fillRect/>
          </a:stretch>
        </p:blipFill>
        <p:spPr>
          <a:xfrm>
            <a:off x="612648" y="1435608"/>
            <a:ext cx="6264187" cy="4718304"/>
          </a:xfrm>
          <a:prstGeom prst="rect">
            <a:avLst/>
          </a:prstGeom>
        </p:spPr>
      </p:pic>
      <p:sp>
        <p:nvSpPr>
          <p:cNvPr id="9" name="Shape 5"/>
          <p:cNvSpPr/>
          <p:nvPr/>
        </p:nvSpPr>
        <p:spPr>
          <a:xfrm>
            <a:off x="74523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4523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836408" y="14173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it reads</a:t>
            </a:r>
            <a:endParaRPr lang="en-US" sz="1250" dirty="0"/>
          </a:p>
        </p:txBody>
      </p:sp>
      <p:sp>
        <p:nvSpPr>
          <p:cNvPr id="12" name="Text 8"/>
          <p:cNvSpPr txBox="1"/>
          <p:nvPr/>
        </p:nvSpPr>
        <p:spPr>
          <a:xfrm>
            <a:off x="7836408" y="170992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host's live row, its pool, the cluster, collection health, past decisions.</a:t>
            </a:r>
            <a:endParaRPr lang="en-US" sz="1050" dirty="0"/>
          </a:p>
        </p:txBody>
      </p:sp>
      <p:sp>
        <p:nvSpPr>
          <p:cNvPr id="13" name="Shape 9"/>
          <p:cNvSpPr/>
          <p:nvPr/>
        </p:nvSpPr>
        <p:spPr>
          <a:xfrm>
            <a:off x="745236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45236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836408" y="22860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Its tools</a:t>
            </a:r>
            <a:endParaRPr lang="en-US" sz="1250" dirty="0"/>
          </a:p>
        </p:txBody>
      </p:sp>
      <p:sp>
        <p:nvSpPr>
          <p:cNvPr id="16" name="Text 12"/>
          <p:cNvSpPr txBox="1"/>
          <p:nvPr/>
        </p:nvSpPr>
        <p:spPr>
          <a:xfrm>
            <a:off x="7836408" y="257860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Hosts, pools, senders, data path, traffic models, evidence, trends.</a:t>
            </a:r>
            <a:endParaRPr lang="en-US" sz="1050" dirty="0"/>
          </a:p>
        </p:txBody>
      </p:sp>
      <p:sp>
        <p:nvSpPr>
          <p:cNvPr id="17" name="Shape 13"/>
          <p:cNvSpPr/>
          <p:nvPr/>
        </p:nvSpPr>
        <p:spPr>
          <a:xfrm>
            <a:off x="745236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45236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836408" y="31546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note per review</a:t>
            </a:r>
            <a:endParaRPr lang="en-US" sz="1250" dirty="0"/>
          </a:p>
        </p:txBody>
      </p:sp>
      <p:sp>
        <p:nvSpPr>
          <p:cNvPr id="20" name="Text 16"/>
          <p:cNvSpPr txBox="1"/>
          <p:nvPr/>
        </p:nvSpPr>
        <p:spPr>
          <a:xfrm>
            <a:off x="7836408" y="344728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[AI Agent] note on the finding.</a:t>
            </a:r>
            <a:endParaRPr lang="en-US" sz="1050" dirty="0"/>
          </a:p>
        </p:txBody>
      </p:sp>
      <p:sp>
        <p:nvSpPr>
          <p:cNvPr id="21" name="Shape 17"/>
          <p:cNvSpPr/>
          <p:nvPr/>
        </p:nvSpPr>
        <p:spPr>
          <a:xfrm>
            <a:off x="7452360" y="38496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45236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836408" y="38404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 mode</a:t>
            </a:r>
            <a:endParaRPr lang="en-US" sz="1250" dirty="0"/>
          </a:p>
        </p:txBody>
      </p:sp>
      <p:sp>
        <p:nvSpPr>
          <p:cNvPr id="24" name="Text 20"/>
          <p:cNvSpPr txBox="1"/>
          <p:nvPr/>
        </p:nvSpPr>
        <p:spPr>
          <a:xfrm>
            <a:off x="7836408" y="413308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Only what the tenant allows; never a change on a Splunk instance.</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NOTIFICATIONS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email — the finding, its measurement and its charts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758675" cy="4892040"/>
          </a:xfrm>
          <a:prstGeom prst="roundRect">
            <a:avLst>
              <a:gd name="adj" fmla="val 1216"/>
            </a:avLst>
          </a:prstGeom>
          <a:solidFill>
            <a:srgbClr val="1F242F"/>
          </a:solidFill>
          <a:ln w="9525">
            <a:solidFill>
              <a:srgbClr val="2A3140"/>
            </a:solidFill>
            <a:prstDash val="solid"/>
          </a:ln>
        </p:spPr>
      </p:sp>
      <p:pic>
        <p:nvPicPr>
          <p:cNvPr id="8" name="Image 0" descr="/Users/guilhem/DocsOffsync/trackme-limited/fwd-docs-work/kit/s2sdeck/img/s2s-email-intermediate.jpg">    </p:cNvPr>
          <p:cNvPicPr>
            <a:picLocks noChangeAspect="1"/>
          </p:cNvPicPr>
          <p:nvPr/>
        </p:nvPicPr>
        <p:blipFill>
          <a:blip r:embed="rId1"/>
          <a:stretch>
            <a:fillRect/>
          </a:stretch>
        </p:blipFill>
        <p:spPr>
          <a:xfrm>
            <a:off x="612648" y="1435608"/>
            <a:ext cx="3630659" cy="4764024"/>
          </a:xfrm>
          <a:prstGeom prst="rect">
            <a:avLst/>
          </a:prstGeom>
        </p:spPr>
      </p:pic>
      <p:sp>
        <p:nvSpPr>
          <p:cNvPr id="9" name="Shape 5"/>
          <p:cNvSpPr/>
          <p:nvPr/>
        </p:nvSpPr>
        <p:spPr>
          <a:xfrm>
            <a:off x="47091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47091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5093208" y="1417320"/>
            <a:ext cx="65471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 Finding group or digest</a:t>
            </a:r>
            <a:endParaRPr lang="en-US" sz="1250" dirty="0"/>
          </a:p>
        </p:txBody>
      </p:sp>
      <p:sp>
        <p:nvSpPr>
          <p:cNvPr id="12" name="Text 8"/>
          <p:cNvSpPr txBox="1"/>
          <p:nvPr/>
        </p:nvSpPr>
        <p:spPr>
          <a:xfrm>
            <a:off x="5093208" y="1709928"/>
            <a:ext cx="65471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threaded email per transition, or one digest per live run.</a:t>
            </a:r>
            <a:endParaRPr lang="en-US" sz="1050" dirty="0"/>
          </a:p>
        </p:txBody>
      </p:sp>
      <p:sp>
        <p:nvSpPr>
          <p:cNvPr id="13" name="Shape 9"/>
          <p:cNvSpPr/>
          <p:nvPr/>
        </p:nvSpPr>
        <p:spPr>
          <a:xfrm>
            <a:off x="470916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470916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5093208" y="2103120"/>
            <a:ext cx="65471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it says</a:t>
            </a:r>
            <a:endParaRPr lang="en-US" sz="1250" dirty="0"/>
          </a:p>
        </p:txBody>
      </p:sp>
      <p:sp>
        <p:nvSpPr>
          <p:cNvPr id="16" name="Text 12"/>
          <p:cNvSpPr txBox="1"/>
          <p:nvPr/>
        </p:nvSpPr>
        <p:spPr>
          <a:xfrm>
            <a:off x="5093208" y="2395728"/>
            <a:ext cx="65471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Policy, object, measurement, status, and a link to the finding.</a:t>
            </a:r>
            <a:endParaRPr lang="en-US" sz="1050" dirty="0"/>
          </a:p>
        </p:txBody>
      </p:sp>
      <p:sp>
        <p:nvSpPr>
          <p:cNvPr id="17" name="Shape 13"/>
          <p:cNvSpPr/>
          <p:nvPr/>
        </p:nvSpPr>
        <p:spPr>
          <a:xfrm>
            <a:off x="4709160" y="27980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70916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5093208" y="2788920"/>
            <a:ext cx="65471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Charts embedded</a:t>
            </a:r>
            <a:endParaRPr lang="en-US" sz="1250" dirty="0"/>
          </a:p>
        </p:txBody>
      </p:sp>
      <p:sp>
        <p:nvSpPr>
          <p:cNvPr id="20" name="Text 16"/>
          <p:cNvSpPr txBox="1"/>
          <p:nvPr/>
        </p:nvSpPr>
        <p:spPr>
          <a:xfrm>
            <a:off x="5093208" y="3081528"/>
            <a:ext cx="65471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object's last 24 hours: bytes in, bytes out, output paused.</a:t>
            </a:r>
            <a:endParaRPr lang="en-US" sz="1050" dirty="0"/>
          </a:p>
        </p:txBody>
      </p:sp>
      <p:sp>
        <p:nvSpPr>
          <p:cNvPr id="21" name="Shape 17"/>
          <p:cNvSpPr/>
          <p:nvPr/>
        </p:nvSpPr>
        <p:spPr>
          <a:xfrm>
            <a:off x="4709160" y="34838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709160" y="34838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5093208" y="3474720"/>
            <a:ext cx="65471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Always recorded</a:t>
            </a:r>
            <a:endParaRPr lang="en-US" sz="1250" dirty="0"/>
          </a:p>
        </p:txBody>
      </p:sp>
      <p:sp>
        <p:nvSpPr>
          <p:cNvPr id="24" name="Text 20"/>
          <p:cNvSpPr txBox="1"/>
          <p:nvPr/>
        </p:nvSpPr>
        <p:spPr>
          <a:xfrm>
            <a:off x="5093208" y="3767328"/>
            <a:ext cx="65471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transition is an event in the notable index.</a:t>
            </a:r>
            <a:endParaRPr lang="en-US" sz="1050" dirty="0"/>
          </a:p>
        </p:txBody>
      </p:sp>
      <p:sp>
        <p:nvSpPr>
          <p:cNvPr id="25" name="Shape 21"/>
          <p:cNvSpPr/>
          <p:nvPr/>
        </p:nvSpPr>
        <p:spPr>
          <a:xfrm>
            <a:off x="4709160" y="4663440"/>
            <a:ext cx="6931152" cy="1600200"/>
          </a:xfrm>
          <a:prstGeom prst="roundRect">
            <a:avLst>
              <a:gd name="adj" fmla="val 4571"/>
            </a:avLst>
          </a:prstGeom>
          <a:solidFill>
            <a:srgbClr val="1F242F"/>
          </a:solidFill>
          <a:ln w="9525">
            <a:solidFill>
              <a:srgbClr val="2A3140"/>
            </a:solidFill>
            <a:prstDash val="solid"/>
          </a:ln>
        </p:spPr>
      </p:sp>
      <p:sp>
        <p:nvSpPr>
          <p:cNvPr id="26" name="Text 22"/>
          <p:cNvSpPr txBox="1"/>
          <p:nvPr/>
        </p:nvSpPr>
        <p:spPr>
          <a:xfrm>
            <a:off x="4892040" y="4800600"/>
            <a:ext cx="656539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One stop, one email per object</a:t>
            </a:r>
            <a:endParaRPr lang="en-US" sz="1150" dirty="0"/>
          </a:p>
        </p:txBody>
      </p:sp>
      <p:sp>
        <p:nvSpPr>
          <p:cNvPr id="27" name="Text 23"/>
          <p:cNvSpPr txBox="1"/>
          <p:nvPr/>
        </p:nvSpPr>
        <p:spPr>
          <a:xfrm>
            <a:off x="4892040" y="5120640"/>
            <a:ext cx="6565392" cy="103327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stop emailed the Destination unreachable finding of its receiving port: twenty senders, one email.</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9A78F5"/>
                </a:solidFill>
                <a:latin typeface="Calibri" pitchFamily="34" charset="0"/>
                <a:ea typeface="Calibri" pitchFamily="34" charset="-122"/>
                <a:cs typeface="Calibri" pitchFamily="34" charset="-120"/>
              </a:rPr>
              <a:t>04</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4  ·  OPERATE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Policies, models, collection</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Twenty-two policies and how each is evaluated, the traffic ML models of every receiver pool, and collection health.</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POLICIES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Twenty-two policies — receivers, intermediates, pools, destinations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011231" cy="3246120"/>
          </a:xfrm>
          <a:prstGeom prst="roundRect">
            <a:avLst>
              <a:gd name="adj" fmla="val 1408"/>
            </a:avLst>
          </a:prstGeom>
          <a:solidFill>
            <a:srgbClr val="1F242F"/>
          </a:solidFill>
          <a:ln w="9525">
            <a:solidFill>
              <a:srgbClr val="2A3140"/>
            </a:solidFill>
            <a:prstDash val="solid"/>
          </a:ln>
        </p:spPr>
      </p:sp>
      <p:pic>
        <p:nvPicPr>
          <p:cNvPr id="8" name="Image 0" descr="/Users/guilhem/DocsOffsync/trackme-limited/fwd-docs-work/kit/s2sdeck/img/s2s-policies.jpg">    </p:cNvPr>
          <p:cNvPicPr>
            <a:picLocks noChangeAspect="1"/>
          </p:cNvPicPr>
          <p:nvPr/>
        </p:nvPicPr>
        <p:blipFill>
          <a:blip r:embed="rId1"/>
          <a:stretch>
            <a:fillRect/>
          </a:stretch>
        </p:blipFill>
        <p:spPr>
          <a:xfrm>
            <a:off x="612648" y="1435608"/>
            <a:ext cx="5883215"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Receivers</a:t>
            </a:r>
            <a:endParaRPr lang="en-US" sz="1250" dirty="0"/>
          </a:p>
        </p:txBody>
      </p:sp>
      <p:sp>
        <p:nvSpPr>
          <p:cNvPr id="12" name="Text 8"/>
          <p:cNvSpPr txBox="1"/>
          <p:nvPr/>
        </p:nvSpPr>
        <p:spPr>
          <a:xfrm>
            <a:off x="932688"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Not accepting, silent, back pressure, imbalance, churn, TLS, acknowledgement, versions.</a:t>
            </a:r>
            <a:endParaRPr lang="en-US" sz="1050" dirty="0"/>
          </a:p>
        </p:txBody>
      </p:sp>
      <p:sp>
        <p:nvSpPr>
          <p:cNvPr id="13" name="Shape 9"/>
          <p:cNvSpPr/>
          <p:nvPr/>
        </p:nvSpPr>
        <p:spPr>
          <a:xfrm>
            <a:off x="548640" y="558698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Intermediates</a:t>
            </a:r>
            <a:endParaRPr lang="en-US" sz="1250" dirty="0"/>
          </a:p>
        </p:txBody>
      </p:sp>
      <p:sp>
        <p:nvSpPr>
          <p:cNvPr id="16" name="Text 12"/>
          <p:cNvSpPr txBox="1"/>
          <p:nvPr/>
        </p:nvSpPr>
        <p:spPr>
          <a:xfrm>
            <a:off x="932688"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Output blocked, back pressure, silent, destinations, single destination, in / out.</a:t>
            </a:r>
            <a:endParaRPr lang="en-US" sz="1050" dirty="0"/>
          </a:p>
        </p:txBody>
      </p:sp>
      <p:sp>
        <p:nvSpPr>
          <p:cNvPr id="17" name="Shape 13"/>
          <p:cNvSpPr/>
          <p:nvPr/>
        </p:nvSpPr>
        <p:spPr>
          <a:xfrm>
            <a:off x="4322064"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Pools</a:t>
            </a:r>
            <a:endParaRPr lang="en-US" sz="1250" dirty="0"/>
          </a:p>
        </p:txBody>
      </p:sp>
      <p:sp>
        <p:nvSpPr>
          <p:cNvPr id="20" name="Text 16"/>
          <p:cNvSpPr txBox="1"/>
          <p:nvPr/>
        </p:nvSpPr>
        <p:spPr>
          <a:xfrm>
            <a:off x="4706112"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Not receiving, capacity, traffic drop, traffic outlier, back pressure cascade.</a:t>
            </a:r>
            <a:endParaRPr lang="en-US" sz="1050" dirty="0"/>
          </a:p>
        </p:txBody>
      </p:sp>
      <p:sp>
        <p:nvSpPr>
          <p:cNvPr id="21" name="Shape 17"/>
          <p:cNvSpPr/>
          <p:nvPr/>
        </p:nvSpPr>
        <p:spPr>
          <a:xfrm>
            <a:off x="4322064" y="558698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Destinations</a:t>
            </a:r>
            <a:endParaRPr lang="en-US" sz="1250" dirty="0"/>
          </a:p>
        </p:txBody>
      </p:sp>
      <p:sp>
        <p:nvSpPr>
          <p:cNvPr id="24" name="Text 20"/>
          <p:cNvSpPr txBox="1"/>
          <p:nvPr/>
        </p:nvSpPr>
        <p:spPr>
          <a:xfrm>
            <a:off x="4706112"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receiver many senders fail to reach: one finding, never one per sender.</a:t>
            </a:r>
            <a:endParaRPr lang="en-US" sz="1050" dirty="0"/>
          </a:p>
        </p:txBody>
      </p:sp>
      <p:sp>
        <p:nvSpPr>
          <p:cNvPr id="25" name="Shape 21"/>
          <p:cNvSpPr/>
          <p:nvPr/>
        </p:nvSpPr>
        <p:spPr>
          <a:xfrm>
            <a:off x="8095488" y="480974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Custom policies</a:t>
            </a:r>
            <a:endParaRPr lang="en-US" sz="1250" dirty="0"/>
          </a:p>
        </p:txBody>
      </p:sp>
      <p:sp>
        <p:nvSpPr>
          <p:cNvPr id="28" name="Text 24"/>
          <p:cNvSpPr txBox="1"/>
          <p:nvPr/>
        </p:nvSpPr>
        <p:spPr>
          <a:xfrm>
            <a:off x="8479536"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Your own SPL: each row names a receiver, an intermediate or a pool.</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TRAFFIC MODELS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Traffic ML models — what each pool usually receives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583680" cy="2701478"/>
          </a:xfrm>
          <a:prstGeom prst="roundRect">
            <a:avLst>
              <a:gd name="adj" fmla="val 1692"/>
            </a:avLst>
          </a:prstGeom>
          <a:solidFill>
            <a:srgbClr val="1F242F"/>
          </a:solidFill>
          <a:ln w="9525">
            <a:solidFill>
              <a:srgbClr val="2A3140"/>
            </a:solidFill>
            <a:prstDash val="solid"/>
          </a:ln>
        </p:spPr>
      </p:sp>
      <p:pic>
        <p:nvPicPr>
          <p:cNvPr id="8" name="Image 0" descr="/Users/guilhem/DocsOffsync/trackme-limited/fwd-docs-work/kit/s2sdeck/img/s2s-traffic-models.jpg">    </p:cNvPr>
          <p:cNvPicPr>
            <a:picLocks noChangeAspect="1"/>
          </p:cNvPicPr>
          <p:nvPr/>
        </p:nvPicPr>
        <p:blipFill>
          <a:blip r:embed="rId1"/>
          <a:stretch>
            <a:fillRect/>
          </a:stretch>
        </p:blipFill>
        <p:spPr>
          <a:xfrm>
            <a:off x="612648" y="1435608"/>
            <a:ext cx="6455664" cy="2573462"/>
          </a:xfrm>
          <a:prstGeom prst="rect">
            <a:avLst/>
          </a:prstGeom>
        </p:spPr>
      </p:pic>
      <p:sp>
        <p:nvSpPr>
          <p:cNvPr id="9" name="Shape 5"/>
          <p:cNvSpPr/>
          <p:nvPr/>
        </p:nvSpPr>
        <p:spPr>
          <a:xfrm>
            <a:off x="74523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4523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836408" y="14173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Two models per pool</a:t>
            </a:r>
            <a:endParaRPr lang="en-US" sz="1250" dirty="0"/>
          </a:p>
        </p:txBody>
      </p:sp>
      <p:sp>
        <p:nvSpPr>
          <p:cNvPr id="12" name="Text 8"/>
          <p:cNvSpPr txBox="1"/>
          <p:nvPr/>
        </p:nvSpPr>
        <p:spPr>
          <a:xfrm>
            <a:off x="7836408" y="170992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KB received and connected senders, per weekday and hour: four series on the two site pools.</a:t>
            </a:r>
            <a:endParaRPr lang="en-US" sz="1050" dirty="0"/>
          </a:p>
        </p:txBody>
      </p:sp>
      <p:sp>
        <p:nvSpPr>
          <p:cNvPr id="13" name="Shape 9"/>
          <p:cNvSpPr/>
          <p:nvPr/>
        </p:nvSpPr>
        <p:spPr>
          <a:xfrm>
            <a:off x="745236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45236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836408" y="22860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Learned</a:t>
            </a:r>
            <a:endParaRPr lang="en-US" sz="1250" dirty="0"/>
          </a:p>
        </p:txBody>
      </p:sp>
      <p:sp>
        <p:nvSpPr>
          <p:cNvPr id="16" name="Text 12"/>
          <p:cNvSpPr txBox="1"/>
          <p:nvPr/>
        </p:nvSpPr>
        <p:spPr>
          <a:xfrm>
            <a:off x="7836408" y="257860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members' lines over the learning history, 14 days by default.</a:t>
            </a:r>
            <a:endParaRPr lang="en-US" sz="1050" dirty="0"/>
          </a:p>
        </p:txBody>
      </p:sp>
      <p:sp>
        <p:nvSpPr>
          <p:cNvPr id="17" name="Shape 13"/>
          <p:cNvSpPr/>
          <p:nvPr/>
        </p:nvSpPr>
        <p:spPr>
          <a:xfrm>
            <a:off x="745236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45236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836408" y="31546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Pool traffic outlier</a:t>
            </a:r>
            <a:endParaRPr lang="en-US" sz="1250" dirty="0"/>
          </a:p>
        </p:txBody>
      </p:sp>
      <p:sp>
        <p:nvSpPr>
          <p:cNvPr id="20" name="Text 16"/>
          <p:cNvSpPr txBox="1"/>
          <p:nvPr/>
        </p:nvSpPr>
        <p:spPr>
          <a:xfrm>
            <a:off x="7836408" y="344728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Outside the model's range for this hour, from normal confidence.</a:t>
            </a:r>
            <a:endParaRPr lang="en-US" sz="1050" dirty="0"/>
          </a:p>
        </p:txBody>
      </p:sp>
      <p:sp>
        <p:nvSpPr>
          <p:cNvPr id="21" name="Shape 17"/>
          <p:cNvSpPr/>
          <p:nvPr/>
        </p:nvSpPr>
        <p:spPr>
          <a:xfrm>
            <a:off x="7452360" y="40325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45236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836408" y="402336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Tuning</a:t>
            </a:r>
            <a:endParaRPr lang="en-US" sz="1250" dirty="0"/>
          </a:p>
        </p:txBody>
      </p:sp>
      <p:sp>
        <p:nvSpPr>
          <p:cNvPr id="24" name="Text 20"/>
          <p:cNvSpPr txBox="1"/>
          <p:nvPr/>
        </p:nvSpPr>
        <p:spPr>
          <a:xfrm>
            <a:off x="7836408" y="431596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Tune model with a simulation, Not an anomaly, Relearn all models.</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COLLECTION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Collection health — every job, and why when it does not run</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11091672" cy="2953649"/>
          </a:xfrm>
          <a:prstGeom prst="roundRect">
            <a:avLst>
              <a:gd name="adj" fmla="val 1548"/>
            </a:avLst>
          </a:prstGeom>
          <a:solidFill>
            <a:srgbClr val="1F242F"/>
          </a:solidFill>
          <a:ln w="9525">
            <a:solidFill>
              <a:srgbClr val="2A3140"/>
            </a:solidFill>
            <a:prstDash val="solid"/>
          </a:ln>
        </p:spPr>
      </p:sp>
      <p:pic>
        <p:nvPicPr>
          <p:cNvPr id="8" name="Image 0" descr="/Users/guilhem/DocsOffsync/trackme-limited/fwd-docs-work/kit/s2sdeck/img/s2s-collection-health.jpg">    </p:cNvPr>
          <p:cNvPicPr>
            <a:picLocks noChangeAspect="1"/>
          </p:cNvPicPr>
          <p:nvPr/>
        </p:nvPicPr>
        <p:blipFill>
          <a:blip r:embed="rId1"/>
          <a:stretch>
            <a:fillRect/>
          </a:stretch>
        </p:blipFill>
        <p:spPr>
          <a:xfrm>
            <a:off x="612648" y="1435608"/>
            <a:ext cx="10963656" cy="2825633"/>
          </a:xfrm>
          <a:prstGeom prst="rect">
            <a:avLst/>
          </a:prstGeom>
        </p:spPr>
      </p:pic>
      <p:sp>
        <p:nvSpPr>
          <p:cNvPr id="9" name="Shape 5"/>
          <p:cNvSpPr/>
          <p:nvPr/>
        </p:nvSpPr>
        <p:spPr>
          <a:xfrm>
            <a:off x="548640" y="4517273"/>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51727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50812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Status</a:t>
            </a:r>
            <a:endParaRPr lang="en-US" sz="1250" dirty="0"/>
          </a:p>
        </p:txBody>
      </p:sp>
      <p:sp>
        <p:nvSpPr>
          <p:cNvPr id="12" name="Text 8"/>
          <p:cNvSpPr txBox="1"/>
          <p:nvPr/>
        </p:nvSpPr>
        <p:spPr>
          <a:xfrm>
            <a:off x="932688" y="480073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problem with its meaning, source, causes and steps.</a:t>
            </a:r>
            <a:endParaRPr lang="en-US" sz="1050" dirty="0"/>
          </a:p>
        </p:txBody>
      </p:sp>
      <p:sp>
        <p:nvSpPr>
          <p:cNvPr id="13" name="Shape 9"/>
          <p:cNvSpPr/>
          <p:nvPr/>
        </p:nvSpPr>
        <p:spPr>
          <a:xfrm>
            <a:off x="548640" y="5111633"/>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11163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10248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Trackers</a:t>
            </a:r>
            <a:endParaRPr lang="en-US" sz="1250" dirty="0"/>
          </a:p>
        </p:txBody>
      </p:sp>
      <p:sp>
        <p:nvSpPr>
          <p:cNvPr id="16" name="Text 12"/>
          <p:cNvSpPr txBox="1"/>
          <p:nvPr/>
        </p:nvSpPr>
        <p:spPr>
          <a:xfrm>
            <a:off x="932688" y="5395097"/>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Inventory, Live, Traffic models, Policies: last run, searches, Run now; Custom policies apart.</a:t>
            </a:r>
            <a:endParaRPr lang="en-US" sz="1050" dirty="0"/>
          </a:p>
        </p:txBody>
      </p:sp>
      <p:sp>
        <p:nvSpPr>
          <p:cNvPr id="17" name="Shape 13"/>
          <p:cNvSpPr/>
          <p:nvPr/>
        </p:nvSpPr>
        <p:spPr>
          <a:xfrm>
            <a:off x="6208776" y="4517273"/>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51727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50812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Cluster reads</a:t>
            </a:r>
            <a:endParaRPr lang="en-US" sz="1250" dirty="0"/>
          </a:p>
        </p:txBody>
      </p:sp>
      <p:sp>
        <p:nvSpPr>
          <p:cNvPr id="20" name="Text 16"/>
          <p:cNvSpPr txBox="1"/>
          <p:nvPr/>
        </p:nvSpPr>
        <p:spPr>
          <a:xfrm>
            <a:off x="6592824" y="480073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cluster_read_refused names the missing list_indexer_cluster.</a:t>
            </a:r>
            <a:endParaRPr lang="en-US" sz="1050" dirty="0"/>
          </a:p>
        </p:txBody>
      </p:sp>
      <p:sp>
        <p:nvSpPr>
          <p:cNvPr id="21" name="Shape 17"/>
          <p:cNvSpPr/>
          <p:nvPr/>
        </p:nvSpPr>
        <p:spPr>
          <a:xfrm>
            <a:off x="6208776" y="5111633"/>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11163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10248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Configuration Guardian</a:t>
            </a:r>
            <a:endParaRPr lang="en-US" sz="1250" dirty="0"/>
          </a:p>
        </p:txBody>
      </p:sp>
      <p:sp>
        <p:nvSpPr>
          <p:cNvPr id="24" name="Text 20"/>
          <p:cNvSpPr txBox="1"/>
          <p:nvPr/>
        </p:nvSpPr>
        <p:spPr>
          <a:xfrm>
            <a:off x="6592824" y="539509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same assessment raises cribl_collection_health.</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WHERE WE ARE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tenant, every receiver, intermediate and pool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S2S</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777240" y="2011680"/>
            <a:ext cx="146304" cy="146304"/>
          </a:xfrm>
          <a:prstGeom prst="ellipse">
            <a:avLst/>
          </a:prstGeom>
          <a:solidFill>
            <a:srgbClr val="5B8DEF"/>
          </a:solidFill>
          <a:ln w="12700">
            <a:solidFill>
              <a:srgbClr val="5B8DEF"/>
            </a:solidFill>
            <a:prstDash val="solid"/>
          </a:ln>
        </p:spPr>
      </p:sp>
      <p:sp>
        <p:nvSpPr>
          <p:cNvPr id="8" name="Text 5"/>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Set up</a:t>
            </a:r>
            <a:endParaRPr lang="en-US" sz="1400" dirty="0"/>
          </a:p>
        </p:txBody>
      </p:sp>
      <p:sp>
        <p:nvSpPr>
          <p:cNvPr id="9" name="Text 6"/>
          <p:cNvSpPr txBox="1"/>
          <p:nvPr/>
        </p:nvSpPr>
        <p:spPr>
          <a:xfrm>
            <a:off x="7772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tenant on the local search tier, an indexer cluster as one pool per site, the heavy forwarder tier</a:t>
            </a:r>
            <a:endParaRPr lang="en-US" sz="1100" dirty="0"/>
          </a:p>
        </p:txBody>
      </p:sp>
      <p:sp>
        <p:nvSpPr>
          <p:cNvPr id="10" name="Shape 7"/>
          <p:cNvSpPr/>
          <p:nvPr/>
        </p:nvSpPr>
        <p:spPr>
          <a:xfrm>
            <a:off x="3520440" y="2011680"/>
            <a:ext cx="146304" cy="146304"/>
          </a:xfrm>
          <a:prstGeom prst="ellipse">
            <a:avLst/>
          </a:prstGeom>
          <a:solidFill>
            <a:srgbClr val="E0A040"/>
          </a:solidFill>
          <a:ln w="12700">
            <a:solidFill>
              <a:srgbClr val="E0A040"/>
            </a:solidFill>
            <a:prstDash val="solid"/>
          </a:ln>
        </p:spPr>
      </p:sp>
      <p:sp>
        <p:nvSpPr>
          <p:cNvPr id="11" name="Text 8"/>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Followed</a:t>
            </a:r>
            <a:endParaRPr lang="en-US" sz="1400" dirty="0"/>
          </a:p>
        </p:txBody>
      </p:sp>
      <p:sp>
        <p:nvSpPr>
          <p:cNvPr id="12" name="Text 9"/>
          <p:cNvSpPr txBox="1"/>
          <p:nvPr/>
        </p:nvSpPr>
        <p:spPr>
          <a:xfrm>
            <a:off x="35204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pools, a pool's distribution, a receiver's pipeline, the data path</a:t>
            </a:r>
            <a:endParaRPr lang="en-US" sz="1100" dirty="0"/>
          </a:p>
        </p:txBody>
      </p:sp>
      <p:sp>
        <p:nvSpPr>
          <p:cNvPr id="13" name="Shape 10"/>
          <p:cNvSpPr/>
          <p:nvPr/>
        </p:nvSpPr>
        <p:spPr>
          <a:xfrm>
            <a:off x="6263640" y="2011680"/>
            <a:ext cx="146304" cy="146304"/>
          </a:xfrm>
          <a:prstGeom prst="ellipse">
            <a:avLst/>
          </a:prstGeom>
          <a:solidFill>
            <a:srgbClr val="3DBE7A"/>
          </a:solidFill>
          <a:ln w="12700">
            <a:solidFill>
              <a:srgbClr val="3DBE7A"/>
            </a:solidFill>
            <a:prstDash val="solid"/>
          </a:ln>
        </p:spPr>
      </p:sp>
      <p:sp>
        <p:nvSpPr>
          <p:cNvPr id="14" name="Text 11"/>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Judged</a:t>
            </a:r>
            <a:endParaRPr lang="en-US" sz="1400" dirty="0"/>
          </a:p>
        </p:txBody>
      </p:sp>
      <p:sp>
        <p:nvSpPr>
          <p:cNvPr id="15" name="Text 12"/>
          <p:cNvSpPr txBox="1"/>
          <p:nvPr/>
        </p:nvSpPr>
        <p:spPr>
          <a:xfrm>
            <a:off x="62636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heavy forwarder silent and its pool short of a member, explained</a:t>
            </a:r>
            <a:endParaRPr lang="en-US" sz="1100" dirty="0"/>
          </a:p>
        </p:txBody>
      </p:sp>
      <p:sp>
        <p:nvSpPr>
          <p:cNvPr id="16" name="Shape 13"/>
          <p:cNvSpPr/>
          <p:nvPr/>
        </p:nvSpPr>
        <p:spPr>
          <a:xfrm>
            <a:off x="9006840" y="2011680"/>
            <a:ext cx="146304" cy="146304"/>
          </a:xfrm>
          <a:prstGeom prst="ellipse">
            <a:avLst/>
          </a:prstGeom>
          <a:solidFill>
            <a:srgbClr val="9A78F5"/>
          </a:solidFill>
          <a:ln w="12700">
            <a:solidFill>
              <a:srgbClr val="9A78F5"/>
            </a:solidFill>
            <a:prstDash val="solid"/>
          </a:ln>
        </p:spPr>
      </p:sp>
      <p:sp>
        <p:nvSpPr>
          <p:cNvPr id="17" name="Text 14"/>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Operated</a:t>
            </a:r>
            <a:endParaRPr lang="en-US" sz="1400" dirty="0"/>
          </a:p>
        </p:txBody>
      </p:sp>
      <p:sp>
        <p:nvSpPr>
          <p:cNvPr id="18" name="Text 15"/>
          <p:cNvSpPr txBox="1"/>
          <p:nvPr/>
        </p:nvSpPr>
        <p:spPr>
          <a:xfrm>
            <a:off x="90068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twenty-two policies, traffic ML models, collection health</a:t>
            </a:r>
            <a:endParaRPr lang="en-US" sz="1100" dirty="0"/>
          </a:p>
        </p:txBody>
      </p:sp>
      <p:sp>
        <p:nvSpPr>
          <p:cNvPr id="19" name="Text 16"/>
          <p:cNvSpPr txBox="1"/>
          <p:nvPr/>
        </p:nvSpPr>
        <p:spPr>
          <a:xfrm>
            <a:off x="548640" y="39776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0" name="Shape 17"/>
          <p:cNvSpPr/>
          <p:nvPr/>
        </p:nvSpPr>
        <p:spPr>
          <a:xfrm>
            <a:off x="548640" y="4343400"/>
            <a:ext cx="3593592" cy="1691640"/>
          </a:xfrm>
          <a:prstGeom prst="roundRect">
            <a:avLst>
              <a:gd name="adj" fmla="val 4324"/>
            </a:avLst>
          </a:prstGeom>
          <a:solidFill>
            <a:srgbClr val="1C2A48"/>
          </a:solidFill>
          <a:ln w="12700">
            <a:solidFill>
              <a:srgbClr val="5B8DEF"/>
            </a:solidFill>
            <a:prstDash val="solid"/>
          </a:ln>
        </p:spPr>
      </p:sp>
      <p:sp>
        <p:nvSpPr>
          <p:cNvPr id="21" name="Text 18"/>
          <p:cNvSpPr txBox="1"/>
          <p:nvPr/>
        </p:nvSpPr>
        <p:spPr>
          <a:xfrm>
            <a:off x="731520" y="4453128"/>
            <a:ext cx="3227832" cy="320040"/>
          </a:xfrm>
          <a:prstGeom prst="rect">
            <a:avLst/>
          </a:prstGeom>
          <a:noFill/>
          <a:ln/>
        </p:spPr>
        <p:txBody>
          <a:bodyPr wrap="square" lIns="0" tIns="0" rIns="0" bIns="0" rtlCol="0" anchor="ctr"/>
          <a:lstStyle/>
          <a:p>
            <a:pPr indent="0" marL="0">
              <a:buNone/>
            </a:pPr>
            <a:r>
              <a:rPr lang="en-US" sz="1250" b="1" dirty="0">
                <a:solidFill>
                  <a:srgbClr val="5B8DEF"/>
                </a:solidFill>
                <a:latin typeface="Calibri" pitchFamily="34" charset="0"/>
                <a:ea typeface="Calibri" pitchFamily="34" charset="-122"/>
                <a:cs typeface="Calibri" pitchFamily="34" charset="-120"/>
              </a:rPr>
              <a:t>Splunk's own telemetry</a:t>
            </a:r>
            <a:endParaRPr lang="en-US" sz="1250" dirty="0"/>
          </a:p>
        </p:txBody>
      </p:sp>
      <p:sp>
        <p:nvSpPr>
          <p:cNvPr id="22" name="Text 19"/>
          <p:cNvSpPr txBox="1"/>
          <p:nvPr/>
        </p:nvSpPr>
        <p:spPr>
          <a:xfrm>
            <a:off x="73152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No agent, no new data, no call to a forwarder: the lines Splunk already writes.</a:t>
            </a:r>
            <a:endParaRPr lang="en-US" sz="1100" dirty="0"/>
          </a:p>
        </p:txBody>
      </p:sp>
      <p:sp>
        <p:nvSpPr>
          <p:cNvPr id="23" name="Shape 20"/>
          <p:cNvSpPr/>
          <p:nvPr/>
        </p:nvSpPr>
        <p:spPr>
          <a:xfrm>
            <a:off x="4297680" y="4343400"/>
            <a:ext cx="3593592" cy="1691640"/>
          </a:xfrm>
          <a:prstGeom prst="roundRect">
            <a:avLst>
              <a:gd name="adj" fmla="val 4324"/>
            </a:avLst>
          </a:prstGeom>
          <a:solidFill>
            <a:srgbClr val="16302A"/>
          </a:solidFill>
          <a:ln w="12700">
            <a:solidFill>
              <a:srgbClr val="3DBE7A"/>
            </a:solidFill>
            <a:prstDash val="solid"/>
          </a:ln>
        </p:spPr>
      </p:sp>
      <p:sp>
        <p:nvSpPr>
          <p:cNvPr id="24" name="Text 21"/>
          <p:cNvSpPr txBox="1"/>
          <p:nvPr/>
        </p:nvSpPr>
        <p:spPr>
          <a:xfrm>
            <a:off x="4480560" y="4453128"/>
            <a:ext cx="3227832" cy="320040"/>
          </a:xfrm>
          <a:prstGeom prst="rect">
            <a:avLst/>
          </a:prstGeom>
          <a:noFill/>
          <a:ln/>
        </p:spPr>
        <p:txBody>
          <a:bodyPr wrap="square" lIns="0" tIns="0" rIns="0" bIns="0" rtlCol="0" anchor="ctr"/>
          <a:lstStyle/>
          <a:p>
            <a:pPr indent="0" marL="0">
              <a:buNone/>
            </a:pPr>
            <a:r>
              <a:rPr lang="en-US" sz="1250" b="1" dirty="0">
                <a:solidFill>
                  <a:srgbClr val="3DBE7A"/>
                </a:solidFill>
                <a:latin typeface="Calibri" pitchFamily="34" charset="0"/>
                <a:ea typeface="Calibri" pitchFamily="34" charset="-122"/>
                <a:cs typeface="Calibri" pitchFamily="34" charset="-120"/>
              </a:rPr>
              <a:t>Pools judged as a whole</a:t>
            </a:r>
            <a:endParaRPr lang="en-US" sz="1250" dirty="0"/>
          </a:p>
        </p:txBody>
      </p:sp>
      <p:sp>
        <p:nvSpPr>
          <p:cNvPr id="25" name="Text 22"/>
          <p:cNvSpPr txBox="1"/>
          <p:nvPr/>
        </p:nvSpPr>
        <p:spPr>
          <a:xfrm>
            <a:off x="448056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Members up against the expected size, the share each one receives, planned work held.</a:t>
            </a:r>
            <a:endParaRPr lang="en-US" sz="1100" dirty="0"/>
          </a:p>
        </p:txBody>
      </p:sp>
      <p:sp>
        <p:nvSpPr>
          <p:cNvPr id="26" name="Shape 23"/>
          <p:cNvSpPr/>
          <p:nvPr/>
        </p:nvSpPr>
        <p:spPr>
          <a:xfrm>
            <a:off x="8046720" y="4343400"/>
            <a:ext cx="3593592" cy="1691640"/>
          </a:xfrm>
          <a:prstGeom prst="roundRect">
            <a:avLst>
              <a:gd name="adj" fmla="val 4324"/>
            </a:avLst>
          </a:prstGeom>
          <a:solidFill>
            <a:srgbClr val="2B2245"/>
          </a:solidFill>
          <a:ln w="12700">
            <a:solidFill>
              <a:srgbClr val="9A78F5"/>
            </a:solidFill>
            <a:prstDash val="solid"/>
          </a:ln>
        </p:spPr>
      </p:sp>
      <p:sp>
        <p:nvSpPr>
          <p:cNvPr id="27" name="Text 24"/>
          <p:cNvSpPr txBox="1"/>
          <p:nvPr/>
        </p:nvSpPr>
        <p:spPr>
          <a:xfrm>
            <a:off x="8229600" y="4453128"/>
            <a:ext cx="3227832" cy="320040"/>
          </a:xfrm>
          <a:prstGeom prst="rect">
            <a:avLst/>
          </a:prstGeom>
          <a:noFill/>
          <a:ln/>
        </p:spPr>
        <p:txBody>
          <a:bodyPr wrap="square" lIns="0" tIns="0" rIns="0" bIns="0" rtlCol="0" anchor="ctr"/>
          <a:lstStyle/>
          <a:p>
            <a:pPr indent="0" marL="0">
              <a:buNone/>
            </a:pPr>
            <a:r>
              <a:rPr lang="en-US" sz="1250" b="1" dirty="0">
                <a:solidFill>
                  <a:srgbClr val="9A78F5"/>
                </a:solidFill>
                <a:latin typeface="Calibri" pitchFamily="34" charset="0"/>
                <a:ea typeface="Calibri" pitchFamily="34" charset="-122"/>
                <a:cs typeface="Calibri" pitchFamily="34" charset="-120"/>
              </a:rPr>
              <a:t>Back pressure explained</a:t>
            </a:r>
            <a:endParaRPr lang="en-US" sz="1250" dirty="0"/>
          </a:p>
        </p:txBody>
      </p:sp>
      <p:sp>
        <p:nvSpPr>
          <p:cNvPr id="28" name="Text 25"/>
          <p:cNvSpPr txBox="1"/>
          <p:nvPr/>
        </p:nvSpPr>
        <p:spPr>
          <a:xfrm>
            <a:off x="822960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The bottleneck and its origin, one cascade finding instead of a storm.</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Splunk S2S</dc:title>
  <dc:subject>PptxGenJS Presentation</dc:subject>
  <dc:creator>TrackMe Limited</dc:creator>
  <cp:lastModifiedBy>TrackMe Limited</cp:lastModifiedBy>
  <cp:revision>1</cp:revision>
  <dcterms:created xsi:type="dcterms:W3CDTF">2026-11-02T09:51:50Z</dcterms:created>
  <dcterms:modified xsi:type="dcterms:W3CDTF">2026-11-02T09:51:50Z</dcterms:modified>
</cp:coreProperties>
</file>