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1-1.jpg" ContentType="image/jpg"/>
  <Override PartName="/ppt/media/image-11-2.jpg" ContentType="image/jpg"/>
  <Override PartName="/ppt/media/image-12-1.jpg" ContentType="image/jpg"/>
  <Override PartName="/ppt/media/image-3-1.jpg" ContentType="image/jpg"/>
  <Override PartName="/ppt/media/image-3-2.jpg" ContentType="image/jpg"/>
  <Override PartName="/ppt/media/image-4-1.jpg" ContentType="image/jpg"/>
  <Override PartName="/ppt/media/image-5-1.jpg" ContentType="image/jpg"/>
  <Override PartName="/ppt/media/image-6-1.jpg" ContentType="image/jpg"/>
  <Override PartName="/ppt/media/image-7-1.jpg" ContentType="image/jpg"/>
  <Override PartName="/ppt/media/image-7-2.jpg" ContentType="image/jpg"/>
  <Override PartName="/ppt/media/image-8-1.jpg" ContentType="image/jpg"/>
  <Override PartName="/ppt/media/image-8-2.jpg" ContentType="image/jpg"/>
  <Override PartName="/ppt/media/image-9-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picks up exactly where Part 1 stopped: the secops tenant has its DSM entities, every one of them medium priority, none tagged. This deck shows the classification step of the cycle — step 4, CLASSIFY — done the way it scales: with policies driven by a CMDB-style lookup, not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vocabulary from the introduction: a policy assigns metadata automatically by rule. Three types (regex, lookup, search) and three families (priority, tags, SLA). Policies suggest; a manual override always wins; removing a policy auto-cleans what it assigned. If several policies match the same entity, the higher priority wins. The lookup type is the one customers end up with, because the source of truth already exists somewhere — a CMDB export, an index inventory.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tenant-scoped is behind the ⋮ Actions menu on Tenant Home. Priority, SLA and tags policies are the three families you configure the same way. The lookup shipped with TrackMe as an example is deliberately shaped like a CMDB export: index pattern, priority, comma-separated tags. Customers replace it with their own CSV or KV Store — the policy definition does not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policy after what it does — it appears in the policies table and in the audit trail. The lookup transform list is long on a real search head; the filter box narrows it. Preview the content before mapping: it tells you which field is the key and whether it contains wildcards, which decides the match mode on the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mapping is the heart of a lookup policy: which lookup column is compared with which entity attribute. Here one mapping is enough, index against data_index. The warning about wildcard performance is real — a 5,000-row lookup evaluated row by row against tens of thousands of entities takes minutes — so use Exact unless the keys actually contain wildcards. Step 3 selects the value column; step 4 optionally maps foreign values (P1, P2…) onto TrackMe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simulate. The JSON is the same structure the policy tracker will apply; the distribution tells you immediately whether the mapping is right — every entity matched, none unmatched, and a plausible split. If the split looked wrong (everything medium, say), the value field or the match mode is wrong. Then Add, comment,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the policy does not change entities by itself: the policy tracker does, on its schedule. Execute it now to see the effect immediately. The execution log is explicit — updated / unchanged / failures — which is also what you check when a policy seems not to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tags policy is a copy of the priority one with the tags column selected and a separator. Tags are free-form strings — they become a filter and a grouping axis in the table, in Virtual Groups, in ML scope filters and in Topology Studio aggregates. Labels are different: a managed, coloured catalogue with its own rule engine.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entities, same red ones. What changed is that TrackMe can now rank them. On the Virtual Tenants page the secops card now shows a high-priority count instead of 0 — that number is what a manager looks at. Tie it back to the introduction: priority feeds the alerting model — alert on critical and high, watch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by is a display setting on the entities table. Priority grouping is the on-call view: open critical, sort by score. Click into the critical group: the red one is the business_data inventory feed we opened in Part 1 — now critical because business_data is critical in the CMDB.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Tags are the ownership axis: the firewall team sees firewall, the identity team sees identity. Note that the table has more rows than entities — a multi-valued tag shows the entity in every group it belongs to. The same axis is what lets a team receive only the alerts for its own feeds.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classification is step 4 of the cycle, and it is a policy problem, not a data-entry problem. The tenant now carries priority and tags on every entity, from one lookup — simulated before saving, applied by the policy trackers. Priority is what alert scoping relies on: an alert restricted to critical and high pages for the firewall and identity feeds, not for the low-priority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jp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root/deck3/img/logo_white.png">    </p:cNvPr>
          <p:cNvPicPr>
            <a:picLocks noChangeAspect="1"/>
          </p:cNvPicPr>
          <p:nvPr/>
        </p:nvPicPr>
        <p:blipFill>
          <a:blip r:embed="rId1"/>
          <a:stretch>
            <a:fillRect/>
          </a:stretch>
        </p:blipFill>
        <p:spPr>
          <a:xfrm>
            <a:off x="822960" y="1005840"/>
            <a:ext cx="2926080" cy="1762199"/>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PART 2</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t"/>
          <a:lstStyle/>
          <a:p>
            <a:pPr indent="0" marL="0">
              <a:buNone/>
            </a:pPr>
            <a:r>
              <a:rPr lang="en-US" sz="4600" b="1" dirty="0">
                <a:solidFill>
                  <a:srgbClr val="F2F4F8"/>
                </a:solidFill>
                <a:latin typeface="Calibri" pitchFamily="34" charset="0"/>
                <a:ea typeface="Calibri" pitchFamily="34" charset="-122"/>
                <a:cs typeface="Calibri" pitchFamily="34" charset="-120"/>
              </a:rPr>
              <a:t>Classify with policies</a:t>
            </a:r>
            <a:endParaRPr lang="en-US" sz="4600" dirty="0"/>
          </a:p>
        </p:txBody>
      </p:sp>
      <p:sp>
        <p:nvSpPr>
          <p:cNvPr id="5" name="Text 2"/>
          <p:cNvSpPr txBox="1"/>
          <p:nvPr/>
        </p:nvSpPr>
        <p:spPr>
          <a:xfrm>
            <a:off x="822960" y="4434840"/>
            <a:ext cx="9144000" cy="822960"/>
          </a:xfrm>
          <a:prstGeom prst="rect">
            <a:avLst/>
          </a:prstGeom>
          <a:noFill/>
          <a:ln/>
        </p:spPr>
        <p:txBody>
          <a:bodyPr wrap="square" lIns="0" tIns="0" rIns="0" bIns="0" rtlCol="0" anchor="t"/>
          <a:lstStyle/>
          <a:p>
            <a:pPr indent="0" marL="0">
              <a:buNone/>
            </a:pPr>
            <a:r>
              <a:rPr lang="en-US" sz="1800" dirty="0">
                <a:solidFill>
                  <a:srgbClr val="9AA3B5"/>
                </a:solidFill>
                <a:latin typeface="Calibri" pitchFamily="34" charset="0"/>
                <a:ea typeface="Calibri" pitchFamily="34" charset="-122"/>
                <a:cs typeface="Calibri" pitchFamily="34" charset="-120"/>
              </a:rPr>
              <a:t>A tenant where every entity is “medium” is not a monitoring posture. Two lookup-based policies — priority and tags — and the same tenant now knows what matters and who owns it.</a:t>
            </a:r>
            <a:endParaRPr lang="en-US" sz="1800" dirty="0"/>
          </a:p>
        </p:txBody>
      </p:sp>
      <p:sp>
        <p:nvSpPr>
          <p:cNvPr id="6" name="Text 3"/>
          <p:cNvSpPr txBox="1"/>
          <p:nvPr/>
        </p:nvSpPr>
        <p:spPr>
          <a:xfrm>
            <a:off x="822960" y="5943600"/>
            <a:ext cx="7315200" cy="274320"/>
          </a:xfrm>
          <a:prstGeom prst="rect">
            <a:avLst/>
          </a:prstGeom>
          <a:noFill/>
          <a:ln/>
        </p:spPr>
        <p:txBody>
          <a:bodyPr wrap="square" lIns="0" tIns="0" rIns="0" bIns="0" rtlCol="0" anchor="t"/>
          <a:lstStyle/>
          <a:p>
            <a:pPr indent="0" marL="0">
              <a:buNone/>
            </a:pPr>
            <a:r>
              <a:rPr lang="en-US" sz="1100" dirty="0">
                <a:solidFill>
                  <a:srgbClr val="6B7386"/>
                </a:solidFill>
                <a:latin typeface="Calibri" pitchFamily="34" charset="0"/>
                <a:ea typeface="Calibri" pitchFamily="34" charset="-122"/>
                <a:cs typeface="Calibri" pitchFamily="34" charset="-120"/>
              </a:rPr>
              <a:t>TrackMe 2.4.18  ·  tenant secops from Part 1</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CLASSIFICATION</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Why policies — discovery finds everything, not what matters</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64008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Priority, tags, labels and SLA are how you tell TrackMe which feeds deserve a page at 2 AM, and which team to call. Setting them one entity at a time does not survive contact with a real estate.</a:t>
            </a:r>
            <a:endParaRPr lang="en-US" sz="1350" dirty="0"/>
          </a:p>
        </p:txBody>
      </p:sp>
      <p:sp>
        <p:nvSpPr>
          <p:cNvPr id="7" name="Shape 5"/>
          <p:cNvSpPr/>
          <p:nvPr/>
        </p:nvSpPr>
        <p:spPr>
          <a:xfrm>
            <a:off x="548640" y="2331720"/>
            <a:ext cx="2606040" cy="1600200"/>
          </a:xfrm>
          <a:prstGeom prst="roundRect">
            <a:avLst>
              <a:gd name="adj" fmla="val 6857"/>
            </a:avLst>
          </a:prstGeom>
          <a:solidFill>
            <a:srgbClr val="1C2A48"/>
          </a:solidFill>
          <a:ln w="9525">
            <a:solidFill>
              <a:srgbClr val="5B8DEF"/>
            </a:solidFill>
            <a:prstDash val="solid"/>
          </a:ln>
        </p:spPr>
      </p:sp>
      <p:sp>
        <p:nvSpPr>
          <p:cNvPr id="8" name="Text 6"/>
          <p:cNvSpPr txBox="1"/>
          <p:nvPr/>
        </p:nvSpPr>
        <p:spPr>
          <a:xfrm>
            <a:off x="749808" y="2496312"/>
            <a:ext cx="2203704" cy="347472"/>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Source of truth</a:t>
            </a:r>
            <a:endParaRPr lang="en-US" sz="1500" dirty="0"/>
          </a:p>
        </p:txBody>
      </p:sp>
      <p:sp>
        <p:nvSpPr>
          <p:cNvPr id="9" name="Text 7"/>
          <p:cNvSpPr txBox="1"/>
          <p:nvPr/>
        </p:nvSpPr>
        <p:spPr>
          <a:xfrm>
            <a:off x="749808" y="2880360"/>
            <a:ext cx="2203704"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a Splunk lookup (CSV or KV Store), a regex, or an SPL search</a:t>
            </a:r>
            <a:endParaRPr lang="en-US" sz="1050" dirty="0"/>
          </a:p>
        </p:txBody>
      </p:sp>
      <p:sp>
        <p:nvSpPr>
          <p:cNvPr id="10" name="Shape 8"/>
          <p:cNvSpPr/>
          <p:nvPr/>
        </p:nvSpPr>
        <p:spPr>
          <a:xfrm>
            <a:off x="3172968" y="2788920"/>
            <a:ext cx="182880" cy="0"/>
          </a:xfrm>
          <a:prstGeom prst="line">
            <a:avLst/>
          </a:prstGeom>
          <a:noFill/>
          <a:ln w="19050">
            <a:solidFill>
              <a:srgbClr val="6B7386"/>
            </a:solidFill>
            <a:prstDash val="solid"/>
            <a:tailEnd type="triangle"/>
          </a:ln>
        </p:spPr>
      </p:sp>
      <p:sp>
        <p:nvSpPr>
          <p:cNvPr id="11" name="Shape 9"/>
          <p:cNvSpPr/>
          <p:nvPr/>
        </p:nvSpPr>
        <p:spPr>
          <a:xfrm>
            <a:off x="3383280" y="2331720"/>
            <a:ext cx="2606040" cy="1600200"/>
          </a:xfrm>
          <a:prstGeom prst="roundRect">
            <a:avLst>
              <a:gd name="adj" fmla="val 6857"/>
            </a:avLst>
          </a:prstGeom>
          <a:solidFill>
            <a:srgbClr val="2B2245"/>
          </a:solidFill>
          <a:ln w="9525">
            <a:solidFill>
              <a:srgbClr val="9A78F5"/>
            </a:solidFill>
            <a:prstDash val="solid"/>
          </a:ln>
        </p:spPr>
      </p:sp>
      <p:sp>
        <p:nvSpPr>
          <p:cNvPr id="12" name="Text 10"/>
          <p:cNvSpPr txBox="1"/>
          <p:nvPr/>
        </p:nvSpPr>
        <p:spPr>
          <a:xfrm>
            <a:off x="3584448" y="2496312"/>
            <a:ext cx="2203704" cy="347472"/>
          </a:xfrm>
          <a:prstGeom prst="rect">
            <a:avLst/>
          </a:prstGeom>
          <a:noFill/>
          <a:ln/>
        </p:spPr>
        <p:txBody>
          <a:bodyPr wrap="square" lIns="0" tIns="0" rIns="0" bIns="0" rtlCol="0" anchor="t"/>
          <a:lstStyle/>
          <a:p>
            <a:pPr indent="0" marL="0">
              <a:buNone/>
            </a:pPr>
            <a:r>
              <a:rPr lang="en-US" sz="1500" b="1" dirty="0">
                <a:solidFill>
                  <a:srgbClr val="9A78F5"/>
                </a:solidFill>
                <a:latin typeface="Calibri" pitchFamily="34" charset="0"/>
                <a:ea typeface="Calibri" pitchFamily="34" charset="-122"/>
                <a:cs typeface="Calibri" pitchFamily="34" charset="-120"/>
              </a:rPr>
              <a:t>Policy</a:t>
            </a:r>
            <a:endParaRPr lang="en-US" sz="1500" dirty="0"/>
          </a:p>
        </p:txBody>
      </p:sp>
      <p:sp>
        <p:nvSpPr>
          <p:cNvPr id="13" name="Text 11"/>
          <p:cNvSpPr txBox="1"/>
          <p:nvPr/>
        </p:nvSpPr>
        <p:spPr>
          <a:xfrm>
            <a:off x="3584448" y="2880360"/>
            <a:ext cx="2203704"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maps lookup fields to entity fields, picks the value field, simulates before saving</a:t>
            </a:r>
            <a:endParaRPr lang="en-US" sz="1050" dirty="0"/>
          </a:p>
        </p:txBody>
      </p:sp>
      <p:sp>
        <p:nvSpPr>
          <p:cNvPr id="14" name="Shape 12"/>
          <p:cNvSpPr/>
          <p:nvPr/>
        </p:nvSpPr>
        <p:spPr>
          <a:xfrm>
            <a:off x="6007608" y="2788920"/>
            <a:ext cx="182880" cy="0"/>
          </a:xfrm>
          <a:prstGeom prst="line">
            <a:avLst/>
          </a:prstGeom>
          <a:noFill/>
          <a:ln w="19050">
            <a:solidFill>
              <a:srgbClr val="6B7386"/>
            </a:solidFill>
            <a:prstDash val="solid"/>
            <a:tailEnd type="triangle"/>
          </a:ln>
        </p:spPr>
      </p:sp>
      <p:sp>
        <p:nvSpPr>
          <p:cNvPr id="15" name="Shape 13"/>
          <p:cNvSpPr/>
          <p:nvPr/>
        </p:nvSpPr>
        <p:spPr>
          <a:xfrm>
            <a:off x="6217920" y="2331720"/>
            <a:ext cx="2606040" cy="1600200"/>
          </a:xfrm>
          <a:prstGeom prst="roundRect">
            <a:avLst>
              <a:gd name="adj" fmla="val 6857"/>
            </a:avLst>
          </a:prstGeom>
          <a:solidFill>
            <a:srgbClr val="3A2C16"/>
          </a:solidFill>
          <a:ln w="9525">
            <a:solidFill>
              <a:srgbClr val="E0A040"/>
            </a:solidFill>
            <a:prstDash val="solid"/>
          </a:ln>
        </p:spPr>
      </p:sp>
      <p:sp>
        <p:nvSpPr>
          <p:cNvPr id="16" name="Text 14"/>
          <p:cNvSpPr txBox="1"/>
          <p:nvPr/>
        </p:nvSpPr>
        <p:spPr>
          <a:xfrm>
            <a:off x="6419088" y="2496312"/>
            <a:ext cx="2203704" cy="347472"/>
          </a:xfrm>
          <a:prstGeom prst="rect">
            <a:avLst/>
          </a:prstGeom>
          <a:noFill/>
          <a:ln/>
        </p:spPr>
        <p:txBody>
          <a:bodyPr wrap="square" lIns="0" tIns="0" rIns="0" bIns="0" rtlCol="0" anchor="t"/>
          <a:lstStyle/>
          <a:p>
            <a:pPr indent="0" marL="0">
              <a:buNone/>
            </a:pPr>
            <a:r>
              <a:rPr lang="en-US" sz="1500" b="1" dirty="0">
                <a:solidFill>
                  <a:srgbClr val="E0A040"/>
                </a:solidFill>
                <a:latin typeface="Calibri" pitchFamily="34" charset="0"/>
                <a:ea typeface="Calibri" pitchFamily="34" charset="-122"/>
                <a:cs typeface="Calibri" pitchFamily="34" charset="-120"/>
              </a:rPr>
              <a:t>Policy tracker</a:t>
            </a:r>
            <a:endParaRPr lang="en-US" sz="1500" dirty="0"/>
          </a:p>
        </p:txBody>
      </p:sp>
      <p:sp>
        <p:nvSpPr>
          <p:cNvPr id="17" name="Text 15"/>
          <p:cNvSpPr txBox="1"/>
          <p:nvPr/>
        </p:nvSpPr>
        <p:spPr>
          <a:xfrm>
            <a:off x="6419088" y="2880360"/>
            <a:ext cx="2203704"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a scheduled report per family — trackme_dsm_priority_tracker_tenant_secops — re-evaluates every cycle</a:t>
            </a:r>
            <a:endParaRPr lang="en-US" sz="1050" dirty="0"/>
          </a:p>
        </p:txBody>
      </p:sp>
      <p:sp>
        <p:nvSpPr>
          <p:cNvPr id="18" name="Shape 16"/>
          <p:cNvSpPr/>
          <p:nvPr/>
        </p:nvSpPr>
        <p:spPr>
          <a:xfrm>
            <a:off x="8842248" y="2788920"/>
            <a:ext cx="182880" cy="0"/>
          </a:xfrm>
          <a:prstGeom prst="line">
            <a:avLst/>
          </a:prstGeom>
          <a:noFill/>
          <a:ln w="19050">
            <a:solidFill>
              <a:srgbClr val="6B7386"/>
            </a:solidFill>
            <a:prstDash val="solid"/>
            <a:tailEnd type="triangle"/>
          </a:ln>
        </p:spPr>
      </p:sp>
      <p:sp>
        <p:nvSpPr>
          <p:cNvPr id="19" name="Shape 17"/>
          <p:cNvSpPr/>
          <p:nvPr/>
        </p:nvSpPr>
        <p:spPr>
          <a:xfrm>
            <a:off x="9052560" y="2331720"/>
            <a:ext cx="2606040" cy="1600200"/>
          </a:xfrm>
          <a:prstGeom prst="roundRect">
            <a:avLst>
              <a:gd name="adj" fmla="val 6857"/>
            </a:avLst>
          </a:prstGeom>
          <a:solidFill>
            <a:srgbClr val="16302A"/>
          </a:solidFill>
          <a:ln w="9525">
            <a:solidFill>
              <a:srgbClr val="3DBE7A"/>
            </a:solidFill>
            <a:prstDash val="solid"/>
          </a:ln>
        </p:spPr>
      </p:sp>
      <p:sp>
        <p:nvSpPr>
          <p:cNvPr id="20" name="Text 18"/>
          <p:cNvSpPr txBox="1"/>
          <p:nvPr/>
        </p:nvSpPr>
        <p:spPr>
          <a:xfrm>
            <a:off x="9253728" y="2496312"/>
            <a:ext cx="2203704" cy="347472"/>
          </a:xfrm>
          <a:prstGeom prst="rect">
            <a:avLst/>
          </a:prstGeom>
          <a:noFill/>
          <a:ln/>
        </p:spPr>
        <p:txBody>
          <a:bodyPr wrap="square" lIns="0" tIns="0" rIns="0" bIns="0" rtlCol="0" anchor="t"/>
          <a:lstStyle/>
          <a:p>
            <a:pPr indent="0" marL="0">
              <a:buNone/>
            </a:pPr>
            <a:r>
              <a:rPr lang="en-US" sz="1500" b="1" dirty="0">
                <a:solidFill>
                  <a:srgbClr val="3DBE7A"/>
                </a:solidFill>
                <a:latin typeface="Calibri" pitchFamily="34" charset="0"/>
                <a:ea typeface="Calibri" pitchFamily="34" charset="-122"/>
                <a:cs typeface="Calibri" pitchFamily="34" charset="-120"/>
              </a:rPr>
              <a:t>Entities</a:t>
            </a:r>
            <a:endParaRPr lang="en-US" sz="1500" dirty="0"/>
          </a:p>
        </p:txBody>
      </p:sp>
      <p:sp>
        <p:nvSpPr>
          <p:cNvPr id="21" name="Text 19"/>
          <p:cNvSpPr txBox="1"/>
          <p:nvPr/>
        </p:nvSpPr>
        <p:spPr>
          <a:xfrm>
            <a:off x="9253728" y="2880360"/>
            <a:ext cx="2203704"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priority / tags updated on every match; a manual override always wins; removing the policy cleans up</a:t>
            </a:r>
            <a:endParaRPr lang="en-US" sz="1050" dirty="0"/>
          </a:p>
        </p:txBody>
      </p:sp>
      <p:sp>
        <p:nvSpPr>
          <p:cNvPr id="22" name="Text 20"/>
          <p:cNvSpPr txBox="1"/>
          <p:nvPr/>
        </p:nvSpPr>
        <p:spPr>
          <a:xfrm>
            <a:off x="548640" y="4206240"/>
            <a:ext cx="7315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Three policy types, three families</a:t>
            </a:r>
            <a:endParaRPr lang="en-US" sz="1200" dirty="0"/>
          </a:p>
        </p:txBody>
      </p:sp>
      <p:sp>
        <p:nvSpPr>
          <p:cNvPr id="23" name="Shape 21"/>
          <p:cNvSpPr/>
          <p:nvPr/>
        </p:nvSpPr>
        <p:spPr>
          <a:xfrm>
            <a:off x="548640" y="4526280"/>
            <a:ext cx="2606040" cy="1691640"/>
          </a:xfrm>
          <a:prstGeom prst="roundRect">
            <a:avLst>
              <a:gd name="adj" fmla="val 6486"/>
            </a:avLst>
          </a:prstGeom>
          <a:solidFill>
            <a:srgbClr val="181C25"/>
          </a:solidFill>
          <a:ln w="9525">
            <a:solidFill>
              <a:srgbClr val="2A3140"/>
            </a:solidFill>
            <a:prstDash val="solid"/>
          </a:ln>
        </p:spPr>
      </p:sp>
      <p:sp>
        <p:nvSpPr>
          <p:cNvPr id="24" name="Shape 22"/>
          <p:cNvSpPr/>
          <p:nvPr/>
        </p:nvSpPr>
        <p:spPr>
          <a:xfrm>
            <a:off x="749808" y="4681728"/>
            <a:ext cx="868680" cy="292608"/>
          </a:xfrm>
          <a:prstGeom prst="roundRect">
            <a:avLst>
              <a:gd name="adj" fmla="val 50000"/>
            </a:avLst>
          </a:prstGeom>
          <a:solidFill>
            <a:srgbClr val="1F242F"/>
          </a:solidFill>
          <a:ln w="9525">
            <a:solidFill>
              <a:srgbClr val="5B8DEF"/>
            </a:solidFill>
            <a:prstDash val="solid"/>
          </a:ln>
        </p:spPr>
      </p:sp>
      <p:sp>
        <p:nvSpPr>
          <p:cNvPr id="25" name="Text 23"/>
          <p:cNvSpPr txBox="1"/>
          <p:nvPr/>
        </p:nvSpPr>
        <p:spPr>
          <a:xfrm>
            <a:off x="749808" y="4681728"/>
            <a:ext cx="868680" cy="292608"/>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Regex</a:t>
            </a:r>
            <a:endParaRPr lang="en-US" sz="1050" dirty="0"/>
          </a:p>
        </p:txBody>
      </p:sp>
      <p:sp>
        <p:nvSpPr>
          <p:cNvPr id="26" name="Text 24"/>
          <p:cNvSpPr txBox="1"/>
          <p:nvPr/>
        </p:nvSpPr>
        <p:spPr>
          <a:xfrm>
            <a:off x="749808" y="5074920"/>
            <a:ext cx="2203704" cy="10972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match the entity object name with a regular expression and assign a fixed value — quick, no external data</a:t>
            </a:r>
            <a:endParaRPr lang="en-US" sz="1050" dirty="0"/>
          </a:p>
        </p:txBody>
      </p:sp>
      <p:sp>
        <p:nvSpPr>
          <p:cNvPr id="27" name="Shape 25"/>
          <p:cNvSpPr/>
          <p:nvPr/>
        </p:nvSpPr>
        <p:spPr>
          <a:xfrm>
            <a:off x="3383280" y="4526280"/>
            <a:ext cx="2606040" cy="1691640"/>
          </a:xfrm>
          <a:prstGeom prst="roundRect">
            <a:avLst>
              <a:gd name="adj" fmla="val 6486"/>
            </a:avLst>
          </a:prstGeom>
          <a:solidFill>
            <a:srgbClr val="181C25"/>
          </a:solidFill>
          <a:ln w="9525">
            <a:solidFill>
              <a:srgbClr val="2A3140"/>
            </a:solidFill>
            <a:prstDash val="solid"/>
          </a:ln>
        </p:spPr>
      </p:sp>
      <p:sp>
        <p:nvSpPr>
          <p:cNvPr id="28" name="Shape 26"/>
          <p:cNvSpPr/>
          <p:nvPr/>
        </p:nvSpPr>
        <p:spPr>
          <a:xfrm>
            <a:off x="3584448" y="4681728"/>
            <a:ext cx="868680" cy="292608"/>
          </a:xfrm>
          <a:prstGeom prst="roundRect">
            <a:avLst>
              <a:gd name="adj" fmla="val 50000"/>
            </a:avLst>
          </a:prstGeom>
          <a:solidFill>
            <a:srgbClr val="1F242F"/>
          </a:solidFill>
          <a:ln w="9525">
            <a:solidFill>
              <a:srgbClr val="9A78F5"/>
            </a:solidFill>
            <a:prstDash val="solid"/>
          </a:ln>
        </p:spPr>
      </p:sp>
      <p:sp>
        <p:nvSpPr>
          <p:cNvPr id="29" name="Text 27"/>
          <p:cNvSpPr txBox="1"/>
          <p:nvPr/>
        </p:nvSpPr>
        <p:spPr>
          <a:xfrm>
            <a:off x="3584448" y="4681728"/>
            <a:ext cx="868680" cy="292608"/>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Lookup</a:t>
            </a:r>
            <a:endParaRPr lang="en-US" sz="1050" dirty="0"/>
          </a:p>
        </p:txBody>
      </p:sp>
      <p:sp>
        <p:nvSpPr>
          <p:cNvPr id="30" name="Text 28"/>
          <p:cNvSpPr txBox="1"/>
          <p:nvPr/>
        </p:nvSpPr>
        <p:spPr>
          <a:xfrm>
            <a:off x="3584448" y="5074920"/>
            <a:ext cx="2203704" cy="10972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match entity fields against a lookup with wildcard or exact mode; the value comes from the lookup row — the CMDB pattern we use today</a:t>
            </a:r>
            <a:endParaRPr lang="en-US" sz="1050" dirty="0"/>
          </a:p>
        </p:txBody>
      </p:sp>
      <p:sp>
        <p:nvSpPr>
          <p:cNvPr id="31" name="Shape 29"/>
          <p:cNvSpPr/>
          <p:nvPr/>
        </p:nvSpPr>
        <p:spPr>
          <a:xfrm>
            <a:off x="6217920" y="4526280"/>
            <a:ext cx="2606040" cy="1691640"/>
          </a:xfrm>
          <a:prstGeom prst="roundRect">
            <a:avLst>
              <a:gd name="adj" fmla="val 6486"/>
            </a:avLst>
          </a:prstGeom>
          <a:solidFill>
            <a:srgbClr val="181C25"/>
          </a:solidFill>
          <a:ln w="9525">
            <a:solidFill>
              <a:srgbClr val="2A3140"/>
            </a:solidFill>
            <a:prstDash val="solid"/>
          </a:ln>
        </p:spPr>
      </p:sp>
      <p:sp>
        <p:nvSpPr>
          <p:cNvPr id="32" name="Shape 30"/>
          <p:cNvSpPr/>
          <p:nvPr/>
        </p:nvSpPr>
        <p:spPr>
          <a:xfrm>
            <a:off x="6419088" y="4681728"/>
            <a:ext cx="868680" cy="292608"/>
          </a:xfrm>
          <a:prstGeom prst="roundRect">
            <a:avLst>
              <a:gd name="adj" fmla="val 50000"/>
            </a:avLst>
          </a:prstGeom>
          <a:solidFill>
            <a:srgbClr val="1F242F"/>
          </a:solidFill>
          <a:ln w="9525">
            <a:solidFill>
              <a:srgbClr val="E0A040"/>
            </a:solidFill>
            <a:prstDash val="solid"/>
          </a:ln>
        </p:spPr>
      </p:sp>
      <p:sp>
        <p:nvSpPr>
          <p:cNvPr id="33" name="Text 31"/>
          <p:cNvSpPr txBox="1"/>
          <p:nvPr/>
        </p:nvSpPr>
        <p:spPr>
          <a:xfrm>
            <a:off x="6419088" y="4681728"/>
            <a:ext cx="868680" cy="292608"/>
          </a:xfrm>
          <a:prstGeom prst="rect">
            <a:avLst/>
          </a:prstGeom>
          <a:noFill/>
          <a:ln/>
        </p:spPr>
        <p:txBody>
          <a:bodyPr wrap="square" lIns="0" tIns="0" rIns="0" bIns="0" rtlCol="0" anchor="ctr"/>
          <a:lstStyle/>
          <a:p>
            <a:pPr algn="ctr" indent="0" marL="0">
              <a:buNone/>
            </a:pPr>
            <a:r>
              <a:rPr lang="en-US" sz="1050" b="1" dirty="0">
                <a:solidFill>
                  <a:srgbClr val="E0A040"/>
                </a:solidFill>
                <a:latin typeface="Calibri" pitchFamily="34" charset="0"/>
                <a:ea typeface="Calibri" pitchFamily="34" charset="-122"/>
                <a:cs typeface="Calibri" pitchFamily="34" charset="-120"/>
              </a:rPr>
              <a:t>Search</a:t>
            </a:r>
            <a:endParaRPr lang="en-US" sz="1050" dirty="0"/>
          </a:p>
        </p:txBody>
      </p:sp>
      <p:sp>
        <p:nvSpPr>
          <p:cNvPr id="34" name="Text 32"/>
          <p:cNvSpPr txBox="1"/>
          <p:nvPr/>
        </p:nvSpPr>
        <p:spPr>
          <a:xfrm>
            <a:off x="6419088" y="5074920"/>
            <a:ext cx="2203704" cy="10972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SPL that returns entity keys and values — for the cases a lookup cannot express</a:t>
            </a:r>
            <a:endParaRPr lang="en-US" sz="1050" dirty="0"/>
          </a:p>
        </p:txBody>
      </p:sp>
      <p:sp>
        <p:nvSpPr>
          <p:cNvPr id="35" name="Shape 33"/>
          <p:cNvSpPr/>
          <p:nvPr/>
        </p:nvSpPr>
        <p:spPr>
          <a:xfrm>
            <a:off x="9052560" y="4526280"/>
            <a:ext cx="2587752" cy="1691640"/>
          </a:xfrm>
          <a:prstGeom prst="roundRect">
            <a:avLst>
              <a:gd name="adj" fmla="val 6486"/>
            </a:avLst>
          </a:prstGeom>
          <a:solidFill>
            <a:srgbClr val="1F242F"/>
          </a:solidFill>
          <a:ln w="9525">
            <a:solidFill>
              <a:srgbClr val="8B6CF6"/>
            </a:solidFill>
            <a:prstDash val="solid"/>
          </a:ln>
        </p:spPr>
      </p:sp>
      <p:sp>
        <p:nvSpPr>
          <p:cNvPr id="36" name="Text 34"/>
          <p:cNvSpPr txBox="1"/>
          <p:nvPr/>
        </p:nvSpPr>
        <p:spPr>
          <a:xfrm>
            <a:off x="9235440" y="4663440"/>
            <a:ext cx="2286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Families</a:t>
            </a:r>
            <a:endParaRPr lang="en-US" sz="1200" dirty="0"/>
          </a:p>
        </p:txBody>
      </p:sp>
      <p:sp>
        <p:nvSpPr>
          <p:cNvPr id="37" name="Text 35"/>
          <p:cNvSpPr txBox="1"/>
          <p:nvPr/>
        </p:nvSpPr>
        <p:spPr>
          <a:xfrm>
            <a:off x="9235440" y="4956048"/>
            <a:ext cx="2331720" cy="123444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Priority policies</a:t>
            </a:r>
            <a:endParaRPr lang="en-US" sz="1100" dirty="0"/>
          </a:p>
          <a:p>
            <a:pPr indent="0" marL="0">
              <a:buNone/>
            </a:pPr>
            <a:r>
              <a:rPr lang="en-US" sz="1100" dirty="0">
                <a:solidFill>
                  <a:srgbClr val="F2F4F8"/>
                </a:solidFill>
                <a:latin typeface="Calibri" pitchFamily="34" charset="0"/>
                <a:ea typeface="Calibri" pitchFamily="34" charset="-122"/>
                <a:cs typeface="Calibri" pitchFamily="34" charset="-120"/>
              </a:rPr>
              <a:t>Tags policies</a:t>
            </a:r>
            <a:endParaRPr lang="en-US" sz="1100" dirty="0"/>
          </a:p>
          <a:p>
            <a:pPr indent="0" marL="0">
              <a:buNone/>
            </a:pPr>
            <a:r>
              <a:rPr lang="en-US" sz="1100" dirty="0">
                <a:solidFill>
                  <a:srgbClr val="F2F4F8"/>
                </a:solidFill>
                <a:latin typeface="Calibri" pitchFamily="34" charset="0"/>
                <a:ea typeface="Calibri" pitchFamily="34" charset="-122"/>
                <a:cs typeface="Calibri" pitchFamily="34" charset="-120"/>
              </a:rPr>
              <a:t>SLA policies</a:t>
            </a:r>
            <a:endParaRPr lang="en-US" sz="1100" dirty="0"/>
          </a:p>
          <a:p>
            <a:pPr indent="0" marL="0">
              <a:buNone/>
            </a:pPr>
            <a:endParaRPr lang="en-US" sz="1100" dirty="0"/>
          </a:p>
          <a:p>
            <a:pPr indent="0" marL="0">
              <a:buNone/>
            </a:pPr>
            <a:r>
              <a:rPr lang="en-US" sz="1100" dirty="0">
                <a:solidFill>
                  <a:srgbClr val="F2F4F8"/>
                </a:solidFill>
                <a:latin typeface="Calibri" pitchFamily="34" charset="0"/>
                <a:ea typeface="Calibri" pitchFamily="34" charset="-122"/>
                <a:cs typeface="Calibri" pitchFamily="34" charset="-120"/>
              </a:rPr>
              <a:t>Labels have their own rule engine.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PRIORITY POLICY · STEP 0</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Where — Tenant Home → Actions → Manage: priority policies</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617208" y="1380744"/>
            <a:ext cx="1874544" cy="4873752"/>
          </a:xfrm>
          <a:prstGeom prst="roundRect">
            <a:avLst>
              <a:gd name="adj" fmla="val 2927"/>
            </a:avLst>
          </a:prstGeom>
          <a:solidFill>
            <a:srgbClr val="1F242F"/>
          </a:solidFill>
          <a:ln w="9525">
            <a:solidFill>
              <a:srgbClr val="2A3140"/>
            </a:solidFill>
            <a:prstDash val="solid"/>
          </a:ln>
        </p:spPr>
      </p:sp>
      <p:pic>
        <p:nvPicPr>
          <p:cNvPr id="7" name="Image 0" descr="/root/deck3/img/menu_retina.jpg">    </p:cNvPr>
          <p:cNvPicPr>
            <a:picLocks noChangeAspect="1"/>
          </p:cNvPicPr>
          <p:nvPr/>
        </p:nvPicPr>
        <p:blipFill>
          <a:blip r:embed="rId1"/>
          <a:stretch>
            <a:fillRect/>
          </a:stretch>
        </p:blipFill>
        <p:spPr>
          <a:xfrm>
            <a:off x="653784" y="1417320"/>
            <a:ext cx="1801392" cy="4800600"/>
          </a:xfrm>
          <a:prstGeom prst="rect">
            <a:avLst/>
          </a:prstGeom>
        </p:spPr>
      </p:pic>
      <p:sp>
        <p:nvSpPr>
          <p:cNvPr id="8" name="Shape 5"/>
          <p:cNvSpPr/>
          <p:nvPr/>
        </p:nvSpPr>
        <p:spPr>
          <a:xfrm>
            <a:off x="743854" y="5881878"/>
            <a:ext cx="274320" cy="274320"/>
          </a:xfrm>
          <a:prstGeom prst="ellipse">
            <a:avLst/>
          </a:prstGeom>
          <a:solidFill>
            <a:srgbClr val="5B8DEF"/>
          </a:solidFill>
          <a:ln w="12700">
            <a:solidFill>
              <a:srgbClr val="FFFFFF"/>
            </a:solidFill>
            <a:prstDash val="solid"/>
          </a:ln>
        </p:spPr>
      </p:sp>
      <p:sp>
        <p:nvSpPr>
          <p:cNvPr id="9" name="Text 6"/>
          <p:cNvSpPr txBox="1"/>
          <p:nvPr/>
        </p:nvSpPr>
        <p:spPr>
          <a:xfrm>
            <a:off x="743854" y="588187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798064" y="1380744"/>
            <a:ext cx="5925312" cy="1836146"/>
          </a:xfrm>
          <a:prstGeom prst="roundRect">
            <a:avLst>
              <a:gd name="adj" fmla="val 2988"/>
            </a:avLst>
          </a:prstGeom>
          <a:solidFill>
            <a:srgbClr val="1F242F"/>
          </a:solidFill>
          <a:ln w="9525">
            <a:solidFill>
              <a:srgbClr val="2A3140"/>
            </a:solidFill>
            <a:prstDash val="solid"/>
          </a:ln>
        </p:spPr>
      </p:sp>
      <p:pic>
        <p:nvPicPr>
          <p:cNvPr id="11" name="Image 1" descr="/root/deck3/img/pol_list_empty.jpg">    </p:cNvPr>
          <p:cNvPicPr>
            <a:picLocks noChangeAspect="1"/>
          </p:cNvPicPr>
          <p:nvPr/>
        </p:nvPicPr>
        <p:blipFill>
          <a:blip r:embed="rId2"/>
          <a:stretch>
            <a:fillRect/>
          </a:stretch>
        </p:blipFill>
        <p:spPr>
          <a:xfrm>
            <a:off x="2834640" y="1417320"/>
            <a:ext cx="5852160" cy="1762994"/>
          </a:xfrm>
          <a:prstGeom prst="rect">
            <a:avLst/>
          </a:prstGeom>
        </p:spPr>
      </p:pic>
      <p:sp>
        <p:nvSpPr>
          <p:cNvPr id="12" name="Shape 8"/>
          <p:cNvSpPr/>
          <p:nvPr/>
        </p:nvSpPr>
        <p:spPr>
          <a:xfrm>
            <a:off x="2951683" y="1769919"/>
            <a:ext cx="274320" cy="274320"/>
          </a:xfrm>
          <a:prstGeom prst="ellipse">
            <a:avLst/>
          </a:prstGeom>
          <a:solidFill>
            <a:srgbClr val="9A78F5"/>
          </a:solidFill>
          <a:ln w="12700">
            <a:solidFill>
              <a:srgbClr val="FFFFFF"/>
            </a:solidFill>
            <a:prstDash val="solid"/>
          </a:ln>
        </p:spPr>
      </p:sp>
      <p:sp>
        <p:nvSpPr>
          <p:cNvPr id="13" name="Text 9"/>
          <p:cNvSpPr txBox="1"/>
          <p:nvPr/>
        </p:nvSpPr>
        <p:spPr>
          <a:xfrm>
            <a:off x="2951683" y="17699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7984541" y="2915865"/>
            <a:ext cx="274320" cy="274320"/>
          </a:xfrm>
          <a:prstGeom prst="ellipse">
            <a:avLst/>
          </a:prstGeom>
          <a:solidFill>
            <a:srgbClr val="3DBE7A"/>
          </a:solidFill>
          <a:ln w="12700">
            <a:solidFill>
              <a:srgbClr val="FFFFFF"/>
            </a:solidFill>
            <a:prstDash val="solid"/>
          </a:ln>
        </p:spPr>
      </p:sp>
      <p:sp>
        <p:nvSpPr>
          <p:cNvPr id="15" name="Text 11"/>
          <p:cNvSpPr txBox="1"/>
          <p:nvPr/>
        </p:nvSpPr>
        <p:spPr>
          <a:xfrm>
            <a:off x="7984541" y="29158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8915400" y="1481328"/>
            <a:ext cx="274320" cy="274320"/>
          </a:xfrm>
          <a:prstGeom prst="ellipse">
            <a:avLst/>
          </a:prstGeom>
          <a:solidFill>
            <a:srgbClr val="5B8DEF"/>
          </a:solidFill>
          <a:ln w="12700">
            <a:solidFill>
              <a:srgbClr val="FFFFFF"/>
            </a:solidFill>
            <a:prstDash val="solid"/>
          </a:ln>
        </p:spPr>
      </p:sp>
      <p:sp>
        <p:nvSpPr>
          <p:cNvPr id="17" name="Text 13"/>
          <p:cNvSpPr txBox="1"/>
          <p:nvPr/>
        </p:nvSpPr>
        <p:spPr>
          <a:xfrm>
            <a:off x="891540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4"/>
          <p:cNvSpPr txBox="1"/>
          <p:nvPr/>
        </p:nvSpPr>
        <p:spPr>
          <a:xfrm>
            <a:off x="9299448" y="1463040"/>
            <a:ext cx="2359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Features section</a:t>
            </a:r>
            <a:endParaRPr lang="en-US" sz="1250" dirty="0"/>
          </a:p>
        </p:txBody>
      </p:sp>
      <p:sp>
        <p:nvSpPr>
          <p:cNvPr id="19" name="Text 15"/>
          <p:cNvSpPr txBox="1"/>
          <p:nvPr/>
        </p:nvSpPr>
        <p:spPr>
          <a:xfrm>
            <a:off x="9299448" y="1737360"/>
            <a:ext cx="2359152" cy="10972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classification feature is tenant-scoped and lives in the same ⋮ menu: impact score, default delay, blocklists, lagging classes, priority / SLA / tags policies, logical groups, labels.</a:t>
            </a:r>
            <a:endParaRPr lang="en-US" sz="1050" dirty="0"/>
          </a:p>
        </p:txBody>
      </p:sp>
      <p:sp>
        <p:nvSpPr>
          <p:cNvPr id="20" name="Shape 16"/>
          <p:cNvSpPr/>
          <p:nvPr/>
        </p:nvSpPr>
        <p:spPr>
          <a:xfrm>
            <a:off x="8915400" y="2962656"/>
            <a:ext cx="274320" cy="274320"/>
          </a:xfrm>
          <a:prstGeom prst="ellipse">
            <a:avLst/>
          </a:prstGeom>
          <a:solidFill>
            <a:srgbClr val="9A78F5"/>
          </a:solidFill>
          <a:ln w="12700">
            <a:solidFill>
              <a:srgbClr val="FFFFFF"/>
            </a:solidFill>
            <a:prstDash val="solid"/>
          </a:ln>
        </p:spPr>
      </p:sp>
      <p:sp>
        <p:nvSpPr>
          <p:cNvPr id="21" name="Text 17"/>
          <p:cNvSpPr txBox="1"/>
          <p:nvPr/>
        </p:nvSpPr>
        <p:spPr>
          <a:xfrm>
            <a:off x="8915400" y="29626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8"/>
          <p:cNvSpPr txBox="1"/>
          <p:nvPr/>
        </p:nvSpPr>
        <p:spPr>
          <a:xfrm>
            <a:off x="9299448" y="2944368"/>
            <a:ext cx="2359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What are … used for</a:t>
            </a:r>
            <a:endParaRPr lang="en-US" sz="1250" dirty="0"/>
          </a:p>
        </p:txBody>
      </p:sp>
      <p:sp>
        <p:nvSpPr>
          <p:cNvPr id="23" name="Text 19"/>
          <p:cNvSpPr txBox="1"/>
          <p:nvPr/>
        </p:nvSpPr>
        <p:spPr>
          <a:xfrm>
            <a:off x="9299448" y="3218688"/>
            <a:ext cx="235915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policies modal opens with a short explanation of the policy types — useful during a session.</a:t>
            </a:r>
            <a:endParaRPr lang="en-US" sz="1050" dirty="0"/>
          </a:p>
        </p:txBody>
      </p:sp>
      <p:sp>
        <p:nvSpPr>
          <p:cNvPr id="24" name="Shape 20"/>
          <p:cNvSpPr/>
          <p:nvPr/>
        </p:nvSpPr>
        <p:spPr>
          <a:xfrm>
            <a:off x="8915400" y="4032504"/>
            <a:ext cx="274320" cy="274320"/>
          </a:xfrm>
          <a:prstGeom prst="ellipse">
            <a:avLst/>
          </a:prstGeom>
          <a:solidFill>
            <a:srgbClr val="3DBE7A"/>
          </a:solidFill>
          <a:ln w="12700">
            <a:solidFill>
              <a:srgbClr val="FFFFFF"/>
            </a:solidFill>
            <a:prstDash val="solid"/>
          </a:ln>
        </p:spPr>
      </p:sp>
      <p:sp>
        <p:nvSpPr>
          <p:cNvPr id="25" name="Text 21"/>
          <p:cNvSpPr txBox="1"/>
          <p:nvPr/>
        </p:nvSpPr>
        <p:spPr>
          <a:xfrm>
            <a:off x="891540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2"/>
          <p:cNvSpPr txBox="1"/>
          <p:nvPr/>
        </p:nvSpPr>
        <p:spPr>
          <a:xfrm>
            <a:off x="9299448" y="4014216"/>
            <a:ext cx="2359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Create new policy</a:t>
            </a:r>
            <a:endParaRPr lang="en-US" sz="1250" dirty="0"/>
          </a:p>
        </p:txBody>
      </p:sp>
      <p:sp>
        <p:nvSpPr>
          <p:cNvPr id="27" name="Text 23"/>
          <p:cNvSpPr txBox="1"/>
          <p:nvPr/>
        </p:nvSpPr>
        <p:spPr>
          <a:xfrm>
            <a:off x="9299448" y="4288536"/>
            <a:ext cx="2359152"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Also here: “Execute tracker” to apply policies right now instead of waiting for the schedule.</a:t>
            </a:r>
            <a:endParaRPr lang="en-US" sz="1050" dirty="0"/>
          </a:p>
        </p:txBody>
      </p:sp>
      <p:sp>
        <p:nvSpPr>
          <p:cNvPr id="28" name="Shape 24"/>
          <p:cNvSpPr/>
          <p:nvPr/>
        </p:nvSpPr>
        <p:spPr>
          <a:xfrm>
            <a:off x="2834640" y="3657600"/>
            <a:ext cx="5852160" cy="2560320"/>
          </a:xfrm>
          <a:prstGeom prst="roundRect">
            <a:avLst>
              <a:gd name="adj" fmla="val 4286"/>
            </a:avLst>
          </a:prstGeom>
          <a:solidFill>
            <a:srgbClr val="1F242F"/>
          </a:solidFill>
          <a:ln w="9525">
            <a:solidFill>
              <a:srgbClr val="2A3140"/>
            </a:solidFill>
            <a:prstDash val="solid"/>
          </a:ln>
        </p:spPr>
      </p:sp>
      <p:sp>
        <p:nvSpPr>
          <p:cNvPr id="29" name="Text 25"/>
          <p:cNvSpPr txBox="1"/>
          <p:nvPr/>
        </p:nvSpPr>
        <p:spPr>
          <a:xfrm>
            <a:off x="3063240" y="3794760"/>
            <a:ext cx="5486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The lookup we use — example_cmdb_indexes_simple</a:t>
            </a:r>
            <a:endParaRPr lang="en-US" sz="1200" dirty="0"/>
          </a:p>
        </p:txBody>
      </p:sp>
      <p:sp>
        <p:nvSpPr>
          <p:cNvPr id="30" name="Text 26"/>
          <p:cNvSpPr txBox="1"/>
          <p:nvPr/>
        </p:nvSpPr>
        <p:spPr>
          <a:xfrm>
            <a:off x="3063240" y="4114800"/>
            <a:ext cx="1691640" cy="274320"/>
          </a:xfrm>
          <a:prstGeom prst="rect">
            <a:avLst/>
          </a:prstGeom>
          <a:noFill/>
          <a:ln/>
        </p:spPr>
        <p:txBody>
          <a:bodyPr wrap="square" lIns="0" tIns="0" rIns="0" bIns="0" rtlCol="0" anchor="t"/>
          <a:lstStyle/>
          <a:p>
            <a:pPr indent="0" marL="0">
              <a:buNone/>
            </a:pPr>
            <a:r>
              <a:rPr lang="en-US" sz="1050" b="1" dirty="0">
                <a:solidFill>
                  <a:srgbClr val="8B6CF6"/>
                </a:solidFill>
                <a:latin typeface="Courier New" pitchFamily="34" charset="0"/>
                <a:ea typeface="Courier New" pitchFamily="34" charset="-122"/>
                <a:cs typeface="Courier New" pitchFamily="34" charset="-120"/>
              </a:rPr>
              <a:t>index</a:t>
            </a:r>
            <a:endParaRPr lang="en-US" sz="1050" dirty="0"/>
          </a:p>
        </p:txBody>
      </p:sp>
      <p:sp>
        <p:nvSpPr>
          <p:cNvPr id="31" name="Text 27"/>
          <p:cNvSpPr txBox="1"/>
          <p:nvPr/>
        </p:nvSpPr>
        <p:spPr>
          <a:xfrm>
            <a:off x="4800600" y="4114800"/>
            <a:ext cx="1691640" cy="274320"/>
          </a:xfrm>
          <a:prstGeom prst="rect">
            <a:avLst/>
          </a:prstGeom>
          <a:noFill/>
          <a:ln/>
        </p:spPr>
        <p:txBody>
          <a:bodyPr wrap="square" lIns="0" tIns="0" rIns="0" bIns="0" rtlCol="0" anchor="t"/>
          <a:lstStyle/>
          <a:p>
            <a:pPr indent="0" marL="0">
              <a:buNone/>
            </a:pPr>
            <a:r>
              <a:rPr lang="en-US" sz="1050" b="1" dirty="0">
                <a:solidFill>
                  <a:srgbClr val="8B6CF6"/>
                </a:solidFill>
                <a:latin typeface="Courier New" pitchFamily="34" charset="0"/>
                <a:ea typeface="Courier New" pitchFamily="34" charset="-122"/>
                <a:cs typeface="Courier New" pitchFamily="34" charset="-120"/>
              </a:rPr>
              <a:t>priority</a:t>
            </a:r>
            <a:endParaRPr lang="en-US" sz="1050" dirty="0"/>
          </a:p>
        </p:txBody>
      </p:sp>
      <p:sp>
        <p:nvSpPr>
          <p:cNvPr id="32" name="Text 28"/>
          <p:cNvSpPr txBox="1"/>
          <p:nvPr/>
        </p:nvSpPr>
        <p:spPr>
          <a:xfrm>
            <a:off x="6537960" y="4114800"/>
            <a:ext cx="1691640" cy="274320"/>
          </a:xfrm>
          <a:prstGeom prst="rect">
            <a:avLst/>
          </a:prstGeom>
          <a:noFill/>
          <a:ln/>
        </p:spPr>
        <p:txBody>
          <a:bodyPr wrap="square" lIns="0" tIns="0" rIns="0" bIns="0" rtlCol="0" anchor="t"/>
          <a:lstStyle/>
          <a:p>
            <a:pPr indent="0" marL="0">
              <a:buNone/>
            </a:pPr>
            <a:r>
              <a:rPr lang="en-US" sz="1050" b="1" dirty="0">
                <a:solidFill>
                  <a:srgbClr val="8B6CF6"/>
                </a:solidFill>
                <a:latin typeface="Courier New" pitchFamily="34" charset="0"/>
                <a:ea typeface="Courier New" pitchFamily="34" charset="-122"/>
                <a:cs typeface="Courier New" pitchFamily="34" charset="-120"/>
              </a:rPr>
              <a:t>tags</a:t>
            </a:r>
            <a:endParaRPr lang="en-US" sz="1050" dirty="0"/>
          </a:p>
        </p:txBody>
      </p:sp>
      <p:sp>
        <p:nvSpPr>
          <p:cNvPr id="33" name="Text 29"/>
          <p:cNvSpPr txBox="1"/>
          <p:nvPr/>
        </p:nvSpPr>
        <p:spPr>
          <a:xfrm>
            <a:off x="3063240" y="436168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siem-cloud-*</a:t>
            </a:r>
            <a:endParaRPr lang="en-US" sz="1050" dirty="0"/>
          </a:p>
        </p:txBody>
      </p:sp>
      <p:sp>
        <p:nvSpPr>
          <p:cNvPr id="34" name="Text 30"/>
          <p:cNvSpPr txBox="1"/>
          <p:nvPr/>
        </p:nvSpPr>
        <p:spPr>
          <a:xfrm>
            <a:off x="4800600" y="436168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medium</a:t>
            </a:r>
            <a:endParaRPr lang="en-US" sz="1050" dirty="0"/>
          </a:p>
        </p:txBody>
      </p:sp>
      <p:sp>
        <p:nvSpPr>
          <p:cNvPr id="35" name="Text 31"/>
          <p:cNvSpPr txBox="1"/>
          <p:nvPr/>
        </p:nvSpPr>
        <p:spPr>
          <a:xfrm>
            <a:off x="6537960" y="436168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cloud</a:t>
            </a:r>
            <a:endParaRPr lang="en-US" sz="1050" dirty="0"/>
          </a:p>
        </p:txBody>
      </p:sp>
      <p:sp>
        <p:nvSpPr>
          <p:cNvPr id="36" name="Text 32"/>
          <p:cNvSpPr txBox="1"/>
          <p:nvPr/>
        </p:nvSpPr>
        <p:spPr>
          <a:xfrm>
            <a:off x="3063240" y="4608576"/>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siem-firewall-*</a:t>
            </a:r>
            <a:endParaRPr lang="en-US" sz="1050" dirty="0"/>
          </a:p>
        </p:txBody>
      </p:sp>
      <p:sp>
        <p:nvSpPr>
          <p:cNvPr id="37" name="Text 33"/>
          <p:cNvSpPr txBox="1"/>
          <p:nvPr/>
        </p:nvSpPr>
        <p:spPr>
          <a:xfrm>
            <a:off x="4800600" y="4608576"/>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critical</a:t>
            </a:r>
            <a:endParaRPr lang="en-US" sz="1050" dirty="0"/>
          </a:p>
        </p:txBody>
      </p:sp>
      <p:sp>
        <p:nvSpPr>
          <p:cNvPr id="38" name="Text 34"/>
          <p:cNvSpPr txBox="1"/>
          <p:nvPr/>
        </p:nvSpPr>
        <p:spPr>
          <a:xfrm>
            <a:off x="6537960" y="4608576"/>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net,firewall</a:t>
            </a:r>
            <a:endParaRPr lang="en-US" sz="1050" dirty="0"/>
          </a:p>
        </p:txBody>
      </p:sp>
      <p:sp>
        <p:nvSpPr>
          <p:cNvPr id="39" name="Text 35"/>
          <p:cNvSpPr txBox="1"/>
          <p:nvPr/>
        </p:nvSpPr>
        <p:spPr>
          <a:xfrm>
            <a:off x="3063240" y="4855464"/>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siem-identity-*</a:t>
            </a:r>
            <a:endParaRPr lang="en-US" sz="1050" dirty="0"/>
          </a:p>
        </p:txBody>
      </p:sp>
      <p:sp>
        <p:nvSpPr>
          <p:cNvPr id="40" name="Text 36"/>
          <p:cNvSpPr txBox="1"/>
          <p:nvPr/>
        </p:nvSpPr>
        <p:spPr>
          <a:xfrm>
            <a:off x="4800600" y="4855464"/>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critical</a:t>
            </a:r>
            <a:endParaRPr lang="en-US" sz="1050" dirty="0"/>
          </a:p>
        </p:txBody>
      </p:sp>
      <p:sp>
        <p:nvSpPr>
          <p:cNvPr id="41" name="Text 37"/>
          <p:cNvSpPr txBox="1"/>
          <p:nvPr/>
        </p:nvSpPr>
        <p:spPr>
          <a:xfrm>
            <a:off x="6537960" y="4855464"/>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identity</a:t>
            </a:r>
            <a:endParaRPr lang="en-US" sz="1050" dirty="0"/>
          </a:p>
        </p:txBody>
      </p:sp>
      <p:sp>
        <p:nvSpPr>
          <p:cNvPr id="42" name="Text 38"/>
          <p:cNvSpPr txBox="1"/>
          <p:nvPr/>
        </p:nvSpPr>
        <p:spPr>
          <a:xfrm>
            <a:off x="3063240" y="5102352"/>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siem-infra-*</a:t>
            </a:r>
            <a:endParaRPr lang="en-US" sz="1050" dirty="0"/>
          </a:p>
        </p:txBody>
      </p:sp>
      <p:sp>
        <p:nvSpPr>
          <p:cNvPr id="43" name="Text 39"/>
          <p:cNvSpPr txBox="1"/>
          <p:nvPr/>
        </p:nvSpPr>
        <p:spPr>
          <a:xfrm>
            <a:off x="4800600" y="5102352"/>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high</a:t>
            </a:r>
            <a:endParaRPr lang="en-US" sz="1050" dirty="0"/>
          </a:p>
        </p:txBody>
      </p:sp>
      <p:sp>
        <p:nvSpPr>
          <p:cNvPr id="44" name="Text 40"/>
          <p:cNvSpPr txBox="1"/>
          <p:nvPr/>
        </p:nvSpPr>
        <p:spPr>
          <a:xfrm>
            <a:off x="6537960" y="5102352"/>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infra</a:t>
            </a:r>
            <a:endParaRPr lang="en-US" sz="1050" dirty="0"/>
          </a:p>
        </p:txBody>
      </p:sp>
      <p:sp>
        <p:nvSpPr>
          <p:cNvPr id="45" name="Text 41"/>
          <p:cNvSpPr txBox="1"/>
          <p:nvPr/>
        </p:nvSpPr>
        <p:spPr>
          <a:xfrm>
            <a:off x="3063240" y="5349240"/>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siem-osnix-*</a:t>
            </a:r>
            <a:endParaRPr lang="en-US" sz="1050" dirty="0"/>
          </a:p>
        </p:txBody>
      </p:sp>
      <p:sp>
        <p:nvSpPr>
          <p:cNvPr id="46" name="Text 42"/>
          <p:cNvSpPr txBox="1"/>
          <p:nvPr/>
        </p:nvSpPr>
        <p:spPr>
          <a:xfrm>
            <a:off x="4800600" y="5349240"/>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low</a:t>
            </a:r>
            <a:endParaRPr lang="en-US" sz="1050" dirty="0"/>
          </a:p>
        </p:txBody>
      </p:sp>
      <p:sp>
        <p:nvSpPr>
          <p:cNvPr id="47" name="Text 43"/>
          <p:cNvSpPr txBox="1"/>
          <p:nvPr/>
        </p:nvSpPr>
        <p:spPr>
          <a:xfrm>
            <a:off x="6537960" y="5349240"/>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os</a:t>
            </a:r>
            <a:endParaRPr lang="en-US" sz="1050" dirty="0"/>
          </a:p>
        </p:txBody>
      </p:sp>
      <p:sp>
        <p:nvSpPr>
          <p:cNvPr id="48" name="Text 44"/>
          <p:cNvSpPr txBox="1"/>
          <p:nvPr/>
        </p:nvSpPr>
        <p:spPr>
          <a:xfrm>
            <a:off x="3063240" y="559612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siem-web-*</a:t>
            </a:r>
            <a:endParaRPr lang="en-US" sz="1050" dirty="0"/>
          </a:p>
        </p:txBody>
      </p:sp>
      <p:sp>
        <p:nvSpPr>
          <p:cNvPr id="49" name="Text 45"/>
          <p:cNvSpPr txBox="1"/>
          <p:nvPr/>
        </p:nvSpPr>
        <p:spPr>
          <a:xfrm>
            <a:off x="4800600" y="559612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critical</a:t>
            </a:r>
            <a:endParaRPr lang="en-US" sz="1050" dirty="0"/>
          </a:p>
        </p:txBody>
      </p:sp>
      <p:sp>
        <p:nvSpPr>
          <p:cNvPr id="50" name="Text 46"/>
          <p:cNvSpPr txBox="1"/>
          <p:nvPr/>
        </p:nvSpPr>
        <p:spPr>
          <a:xfrm>
            <a:off x="6537960" y="5596128"/>
            <a:ext cx="1691640" cy="274320"/>
          </a:xfrm>
          <a:prstGeom prst="rect">
            <a:avLst/>
          </a:prstGeom>
          <a:noFill/>
          <a:ln/>
        </p:spPr>
        <p:txBody>
          <a:bodyPr wrap="square" lIns="0" tIns="0" rIns="0" bIns="0" rtlCol="0" anchor="t"/>
          <a:lstStyle/>
          <a:p>
            <a:pPr indent="0" marL="0">
              <a:buNone/>
            </a:pPr>
            <a:r>
              <a:rPr lang="en-US" sz="1050" dirty="0">
                <a:solidFill>
                  <a:srgbClr val="F2F4F8"/>
                </a:solidFill>
                <a:latin typeface="Courier New" pitchFamily="34" charset="0"/>
                <a:ea typeface="Courier New" pitchFamily="34" charset="-122"/>
                <a:cs typeface="Courier New" pitchFamily="34" charset="-120"/>
              </a:rPr>
              <a:t>web</a:t>
            </a:r>
            <a:endParaRPr lang="en-US" sz="1050" dirty="0"/>
          </a:p>
        </p:txBody>
      </p:sp>
      <p:sp>
        <p:nvSpPr>
          <p:cNvPr id="51" name="Text 47"/>
          <p:cNvSpPr txBox="1"/>
          <p:nvPr/>
        </p:nvSpPr>
        <p:spPr>
          <a:xfrm>
            <a:off x="3063240" y="5897880"/>
            <a:ext cx="5486400" cy="292608"/>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…10 rows. One row per index family, wildcards in the key — this is what a CMDB export usually looks like.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PRIORITY POLICY · CREATE</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1 — Lookup based: pick the transform, preview the content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99204" y="1380744"/>
            <a:ext cx="6722632" cy="4873752"/>
          </a:xfrm>
          <a:prstGeom prst="roundRect">
            <a:avLst>
              <a:gd name="adj" fmla="val 1126"/>
            </a:avLst>
          </a:prstGeom>
          <a:solidFill>
            <a:srgbClr val="1F242F"/>
          </a:solidFill>
          <a:ln w="9525">
            <a:solidFill>
              <a:srgbClr val="2A3140"/>
            </a:solidFill>
            <a:prstDash val="solid"/>
          </a:ln>
        </p:spPr>
      </p:sp>
      <p:pic>
        <p:nvPicPr>
          <p:cNvPr id="7" name="Image 0" descr="/root/deck3/img/pol_lookup.jpg">    </p:cNvPr>
          <p:cNvPicPr>
            <a:picLocks noChangeAspect="1"/>
          </p:cNvPicPr>
          <p:nvPr/>
        </p:nvPicPr>
        <p:blipFill>
          <a:blip r:embed="rId1"/>
          <a:stretch>
            <a:fillRect/>
          </a:stretch>
        </p:blipFill>
        <p:spPr>
          <a:xfrm>
            <a:off x="835780" y="1417320"/>
            <a:ext cx="6649480" cy="4800600"/>
          </a:xfrm>
          <a:prstGeom prst="rect">
            <a:avLst/>
          </a:prstGeom>
        </p:spPr>
      </p:pic>
      <p:sp>
        <p:nvSpPr>
          <p:cNvPr id="8" name="Shape 5"/>
          <p:cNvSpPr/>
          <p:nvPr/>
        </p:nvSpPr>
        <p:spPr>
          <a:xfrm>
            <a:off x="968770" y="2089404"/>
            <a:ext cx="274320" cy="274320"/>
          </a:xfrm>
          <a:prstGeom prst="ellipse">
            <a:avLst/>
          </a:prstGeom>
          <a:solidFill>
            <a:srgbClr val="5B8DEF"/>
          </a:solidFill>
          <a:ln w="12700">
            <a:solidFill>
              <a:srgbClr val="FFFFFF"/>
            </a:solidFill>
            <a:prstDash val="solid"/>
          </a:ln>
        </p:spPr>
      </p:sp>
      <p:sp>
        <p:nvSpPr>
          <p:cNvPr id="9" name="Text 6"/>
          <p:cNvSpPr txBox="1"/>
          <p:nvPr/>
        </p:nvSpPr>
        <p:spPr>
          <a:xfrm>
            <a:off x="968770" y="20894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968770" y="2857500"/>
            <a:ext cx="274320" cy="274320"/>
          </a:xfrm>
          <a:prstGeom prst="ellipse">
            <a:avLst/>
          </a:prstGeom>
          <a:solidFill>
            <a:srgbClr val="E0A040"/>
          </a:solidFill>
          <a:ln w="12700">
            <a:solidFill>
              <a:srgbClr val="FFFFFF"/>
            </a:solidFill>
            <a:prstDash val="solid"/>
          </a:ln>
        </p:spPr>
      </p:sp>
      <p:sp>
        <p:nvSpPr>
          <p:cNvPr id="11" name="Text 8"/>
          <p:cNvSpPr txBox="1"/>
          <p:nvPr/>
        </p:nvSpPr>
        <p:spPr>
          <a:xfrm>
            <a:off x="968770" y="28575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968770" y="3529584"/>
            <a:ext cx="274320" cy="274320"/>
          </a:xfrm>
          <a:prstGeom prst="ellipse">
            <a:avLst/>
          </a:prstGeom>
          <a:solidFill>
            <a:srgbClr val="3DBE7A"/>
          </a:solidFill>
          <a:ln w="12700">
            <a:solidFill>
              <a:srgbClr val="FFFFFF"/>
            </a:solidFill>
            <a:prstDash val="solid"/>
          </a:ln>
        </p:spPr>
      </p:sp>
      <p:sp>
        <p:nvSpPr>
          <p:cNvPr id="13" name="Text 10"/>
          <p:cNvSpPr txBox="1"/>
          <p:nvPr/>
        </p:nvSpPr>
        <p:spPr>
          <a:xfrm>
            <a:off x="968770" y="3529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968770" y="3961638"/>
            <a:ext cx="274320" cy="274320"/>
          </a:xfrm>
          <a:prstGeom prst="ellipse">
            <a:avLst/>
          </a:prstGeom>
          <a:solidFill>
            <a:srgbClr val="9A78F5"/>
          </a:solidFill>
          <a:ln w="12700">
            <a:solidFill>
              <a:srgbClr val="FFFFFF"/>
            </a:solidFill>
            <a:prstDash val="solid"/>
          </a:ln>
        </p:spPr>
      </p:sp>
      <p:sp>
        <p:nvSpPr>
          <p:cNvPr id="15" name="Text 12"/>
          <p:cNvSpPr txBox="1"/>
          <p:nvPr/>
        </p:nvSpPr>
        <p:spPr>
          <a:xfrm>
            <a:off x="968770" y="39616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Policy name + type</a:t>
            </a:r>
            <a:endParaRPr lang="en-US" sz="1250" dirty="0"/>
          </a:p>
        </p:txBody>
      </p:sp>
      <p:sp>
        <p:nvSpPr>
          <p:cNvPr id="19" name="Text 16"/>
          <p:cNvSpPr txBox="1"/>
          <p:nvPr/>
        </p:nvSpPr>
        <p:spPr>
          <a:xfrm>
            <a:off x="8476488" y="1737360"/>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cmdb-priority-by-index · Lookup based. The other radios switch the form to regex or SPL.</a:t>
            </a:r>
            <a:endParaRPr lang="en-US" sz="1050" dirty="0"/>
          </a:p>
        </p:txBody>
      </p:sp>
      <p:sp>
        <p:nvSpPr>
          <p:cNvPr id="20" name="Shape 17"/>
          <p:cNvSpPr/>
          <p:nvPr/>
        </p:nvSpPr>
        <p:spPr>
          <a:xfrm>
            <a:off x="8092440" y="2414016"/>
            <a:ext cx="274320" cy="274320"/>
          </a:xfrm>
          <a:prstGeom prst="ellipse">
            <a:avLst/>
          </a:prstGeom>
          <a:solidFill>
            <a:srgbClr val="E0A040"/>
          </a:solidFill>
          <a:ln w="12700">
            <a:solidFill>
              <a:srgbClr val="FFFFFF"/>
            </a:solidFill>
            <a:prstDash val="solid"/>
          </a:ln>
        </p:spPr>
      </p:sp>
      <p:sp>
        <p:nvSpPr>
          <p:cNvPr id="21" name="Text 18"/>
          <p:cNvSpPr txBox="1"/>
          <p:nvPr/>
        </p:nvSpPr>
        <p:spPr>
          <a:xfrm>
            <a:off x="8092440" y="24140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39572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Splunk deployment</a:t>
            </a:r>
            <a:endParaRPr lang="en-US" sz="1250" dirty="0"/>
          </a:p>
        </p:txBody>
      </p:sp>
      <p:sp>
        <p:nvSpPr>
          <p:cNvPr id="23" name="Text 20"/>
          <p:cNvSpPr txBox="1"/>
          <p:nvPr/>
        </p:nvSpPr>
        <p:spPr>
          <a:xfrm>
            <a:off x="8476488" y="2670048"/>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Where the lookup is executed — local, or a remote account when the tenant monitors a remote Splunk.</a:t>
            </a:r>
            <a:endParaRPr lang="en-US" sz="1050" dirty="0"/>
          </a:p>
        </p:txBody>
      </p:sp>
      <p:sp>
        <p:nvSpPr>
          <p:cNvPr id="24"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5"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3284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Lookup transform</a:t>
            </a:r>
            <a:endParaRPr lang="en-US" sz="1250" dirty="0"/>
          </a:p>
        </p:txBody>
      </p:sp>
      <p:sp>
        <p:nvSpPr>
          <p:cNvPr id="27" name="Text 24"/>
          <p:cNvSpPr txBox="1"/>
          <p:nvPr/>
        </p:nvSpPr>
        <p:spPr>
          <a:xfrm>
            <a:off x="8476488" y="3602736"/>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lookup definition visible to TrackMe; fields are read from it (index, priority, tags).</a:t>
            </a:r>
            <a:endParaRPr lang="en-US" sz="1050" dirty="0"/>
          </a:p>
        </p:txBody>
      </p:sp>
      <p:sp>
        <p:nvSpPr>
          <p:cNvPr id="28" name="Shape 25"/>
          <p:cNvSpPr/>
          <p:nvPr/>
        </p:nvSpPr>
        <p:spPr>
          <a:xfrm>
            <a:off x="8092440" y="4279392"/>
            <a:ext cx="274320" cy="274320"/>
          </a:xfrm>
          <a:prstGeom prst="ellipse">
            <a:avLst/>
          </a:prstGeom>
          <a:solidFill>
            <a:srgbClr val="9A78F5"/>
          </a:solidFill>
          <a:ln w="12700">
            <a:solidFill>
              <a:srgbClr val="FFFFFF"/>
            </a:solidFill>
            <a:prstDash val="solid"/>
          </a:ln>
        </p:spPr>
      </p:sp>
      <p:sp>
        <p:nvSpPr>
          <p:cNvPr id="29" name="Text 26"/>
          <p:cNvSpPr txBox="1"/>
          <p:nvPr/>
        </p:nvSpPr>
        <p:spPr>
          <a:xfrm>
            <a:off x="8092440" y="42793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426110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Preview lookup content</a:t>
            </a:r>
            <a:endParaRPr lang="en-US" sz="1250" dirty="0"/>
          </a:p>
        </p:txBody>
      </p:sp>
      <p:sp>
        <p:nvSpPr>
          <p:cNvPr id="31" name="Text 28"/>
          <p:cNvSpPr txBox="1"/>
          <p:nvPr/>
        </p:nvSpPr>
        <p:spPr>
          <a:xfrm>
            <a:off x="8476488" y="4535424"/>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Ten sample rows, straight from the lookup — check the shape of the keys before mapping.</a:t>
            </a:r>
            <a:endParaRPr lang="en-US" sz="1050" dirty="0"/>
          </a:p>
        </p:txBody>
      </p:sp>
      <p:sp>
        <p:nvSpPr>
          <p:cNvPr id="32" name="Shape 29"/>
          <p:cNvSpPr/>
          <p:nvPr/>
        </p:nvSpPr>
        <p:spPr>
          <a:xfrm>
            <a:off x="8092440" y="5349240"/>
            <a:ext cx="3566160" cy="868680"/>
          </a:xfrm>
          <a:prstGeom prst="roundRect">
            <a:avLst>
              <a:gd name="adj" fmla="val 12632"/>
            </a:avLst>
          </a:prstGeom>
          <a:solidFill>
            <a:srgbClr val="1F242F"/>
          </a:solidFill>
          <a:ln w="9525">
            <a:solidFill>
              <a:srgbClr val="8B6CF6"/>
            </a:solidFill>
            <a:prstDash val="solid"/>
          </a:ln>
        </p:spPr>
      </p:sp>
      <p:sp>
        <p:nvSpPr>
          <p:cNvPr id="33" name="Text 30"/>
          <p:cNvSpPr txBox="1"/>
          <p:nvPr/>
        </p:nvSpPr>
        <p:spPr>
          <a:xfrm>
            <a:off x="8275320" y="5422392"/>
            <a:ext cx="3246120" cy="73152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The preview is where the wildcards become visible: siem-cloud-*, siem-firewall-* … one row covers every region of that family.</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PRIORITY POLICY · CREATE</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2 — Field mapping and match mode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99204" y="1380744"/>
            <a:ext cx="6722632" cy="4873752"/>
          </a:xfrm>
          <a:prstGeom prst="roundRect">
            <a:avLst>
              <a:gd name="adj" fmla="val 1126"/>
            </a:avLst>
          </a:prstGeom>
          <a:solidFill>
            <a:srgbClr val="1F242F"/>
          </a:solidFill>
          <a:ln w="9525">
            <a:solidFill>
              <a:srgbClr val="2A3140"/>
            </a:solidFill>
            <a:prstDash val="solid"/>
          </a:ln>
        </p:spPr>
      </p:sp>
      <p:pic>
        <p:nvPicPr>
          <p:cNvPr id="7" name="Image 0" descr="/root/deck3/img/pol_mapping.jpg">    </p:cNvPr>
          <p:cNvPicPr>
            <a:picLocks noChangeAspect="1"/>
          </p:cNvPicPr>
          <p:nvPr/>
        </p:nvPicPr>
        <p:blipFill>
          <a:blip r:embed="rId1"/>
          <a:stretch>
            <a:fillRect/>
          </a:stretch>
        </p:blipFill>
        <p:spPr>
          <a:xfrm>
            <a:off x="835780" y="1417320"/>
            <a:ext cx="6649480" cy="4800600"/>
          </a:xfrm>
          <a:prstGeom prst="rect">
            <a:avLst/>
          </a:prstGeom>
        </p:spPr>
      </p:pic>
      <p:sp>
        <p:nvSpPr>
          <p:cNvPr id="8" name="Shape 5"/>
          <p:cNvSpPr/>
          <p:nvPr/>
        </p:nvSpPr>
        <p:spPr>
          <a:xfrm>
            <a:off x="968770" y="2617470"/>
            <a:ext cx="274320" cy="274320"/>
          </a:xfrm>
          <a:prstGeom prst="ellipse">
            <a:avLst/>
          </a:prstGeom>
          <a:solidFill>
            <a:srgbClr val="5B8DEF"/>
          </a:solidFill>
          <a:ln w="12700">
            <a:solidFill>
              <a:srgbClr val="FFFFFF"/>
            </a:solidFill>
            <a:prstDash val="solid"/>
          </a:ln>
        </p:spPr>
      </p:sp>
      <p:sp>
        <p:nvSpPr>
          <p:cNvPr id="9" name="Text 6"/>
          <p:cNvSpPr txBox="1"/>
          <p:nvPr/>
        </p:nvSpPr>
        <p:spPr>
          <a:xfrm>
            <a:off x="968770" y="261747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968770" y="3145536"/>
            <a:ext cx="274320" cy="274320"/>
          </a:xfrm>
          <a:prstGeom prst="ellipse">
            <a:avLst/>
          </a:prstGeom>
          <a:solidFill>
            <a:srgbClr val="E0A040"/>
          </a:solidFill>
          <a:ln w="12700">
            <a:solidFill>
              <a:srgbClr val="FFFFFF"/>
            </a:solidFill>
            <a:prstDash val="solid"/>
          </a:ln>
        </p:spPr>
      </p:sp>
      <p:sp>
        <p:nvSpPr>
          <p:cNvPr id="11" name="Text 8"/>
          <p:cNvSpPr txBox="1"/>
          <p:nvPr/>
        </p:nvSpPr>
        <p:spPr>
          <a:xfrm>
            <a:off x="968770" y="31455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968770" y="3673602"/>
            <a:ext cx="274320" cy="274320"/>
          </a:xfrm>
          <a:prstGeom prst="ellipse">
            <a:avLst/>
          </a:prstGeom>
          <a:solidFill>
            <a:srgbClr val="E05555"/>
          </a:solidFill>
          <a:ln w="12700">
            <a:solidFill>
              <a:srgbClr val="FFFFFF"/>
            </a:solidFill>
            <a:prstDash val="solid"/>
          </a:ln>
        </p:spPr>
      </p:sp>
      <p:sp>
        <p:nvSpPr>
          <p:cNvPr id="13" name="Text 10"/>
          <p:cNvSpPr txBox="1"/>
          <p:nvPr/>
        </p:nvSpPr>
        <p:spPr>
          <a:xfrm>
            <a:off x="968770" y="36736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968770" y="4921758"/>
            <a:ext cx="274320" cy="274320"/>
          </a:xfrm>
          <a:prstGeom prst="ellipse">
            <a:avLst/>
          </a:prstGeom>
          <a:solidFill>
            <a:srgbClr val="3DBE7A"/>
          </a:solidFill>
          <a:ln w="12700">
            <a:solidFill>
              <a:srgbClr val="FFFFFF"/>
            </a:solidFill>
            <a:prstDash val="solid"/>
          </a:ln>
        </p:spPr>
      </p:sp>
      <p:sp>
        <p:nvSpPr>
          <p:cNvPr id="15" name="Text 12"/>
          <p:cNvSpPr txBox="1"/>
          <p:nvPr/>
        </p:nvSpPr>
        <p:spPr>
          <a:xfrm>
            <a:off x="968770" y="49217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index → data_index</a:t>
            </a:r>
            <a:endParaRPr lang="en-US" sz="1250" dirty="0"/>
          </a:p>
        </p:txBody>
      </p:sp>
      <p:sp>
        <p:nvSpPr>
          <p:cNvPr id="19" name="Text 16"/>
          <p:cNvSpPr txBox="1"/>
          <p:nvPr/>
        </p:nvSpPr>
        <p:spPr>
          <a:xfrm>
            <a:off x="8476488" y="1737360"/>
            <a:ext cx="318211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Lookup field on the left, entity field on the right. Entity fields include data_index, data_sourcetype, object, alias, tags… Add mappings for AND conditions.</a:t>
            </a:r>
            <a:endParaRPr lang="en-US" sz="1050" dirty="0"/>
          </a:p>
        </p:txBody>
      </p:sp>
      <p:sp>
        <p:nvSpPr>
          <p:cNvPr id="20" name="Shape 17"/>
          <p:cNvSpPr/>
          <p:nvPr/>
        </p:nvSpPr>
        <p:spPr>
          <a:xfrm>
            <a:off x="8092440" y="2734056"/>
            <a:ext cx="274320" cy="274320"/>
          </a:xfrm>
          <a:prstGeom prst="ellipse">
            <a:avLst/>
          </a:prstGeom>
          <a:solidFill>
            <a:srgbClr val="E0A040"/>
          </a:solidFill>
          <a:ln w="12700">
            <a:solidFill>
              <a:srgbClr val="FFFFFF"/>
            </a:solidFill>
            <a:prstDash val="solid"/>
          </a:ln>
        </p:spPr>
      </p:sp>
      <p:sp>
        <p:nvSpPr>
          <p:cNvPr id="21" name="Text 18"/>
          <p:cNvSpPr txBox="1"/>
          <p:nvPr/>
        </p:nvSpPr>
        <p:spPr>
          <a:xfrm>
            <a:off x="8092440" y="2734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71576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Condition blocks (OR)</a:t>
            </a:r>
            <a:endParaRPr lang="en-US" sz="1250" dirty="0"/>
          </a:p>
        </p:txBody>
      </p:sp>
      <p:sp>
        <p:nvSpPr>
          <p:cNvPr id="23" name="Text 20"/>
          <p:cNvSpPr txBox="1"/>
          <p:nvPr/>
        </p:nvSpPr>
        <p:spPr>
          <a:xfrm>
            <a:off x="8476488" y="2990088"/>
            <a:ext cx="3182112"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second block matches alternative rows — an entity matches if any block matches, all conditions inside a block must match.</a:t>
            </a:r>
            <a:endParaRPr lang="en-US" sz="1050" dirty="0"/>
          </a:p>
        </p:txBody>
      </p:sp>
      <p:sp>
        <p:nvSpPr>
          <p:cNvPr id="24" name="Shape 21"/>
          <p:cNvSpPr/>
          <p:nvPr/>
        </p:nvSpPr>
        <p:spPr>
          <a:xfrm>
            <a:off x="8092440" y="3849624"/>
            <a:ext cx="274320" cy="274320"/>
          </a:xfrm>
          <a:prstGeom prst="ellipse">
            <a:avLst/>
          </a:prstGeom>
          <a:solidFill>
            <a:srgbClr val="E05555"/>
          </a:solidFill>
          <a:ln w="12700">
            <a:solidFill>
              <a:srgbClr val="FFFFFF"/>
            </a:solidFill>
            <a:prstDash val="solid"/>
          </a:ln>
        </p:spPr>
      </p:sp>
      <p:sp>
        <p:nvSpPr>
          <p:cNvPr id="25" name="Text 22"/>
          <p:cNvSpPr txBox="1"/>
          <p:nvPr/>
        </p:nvSpPr>
        <p:spPr>
          <a:xfrm>
            <a:off x="80924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83133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Match mode: Wildcard</a:t>
            </a:r>
            <a:endParaRPr lang="en-US" sz="1250" dirty="0"/>
          </a:p>
        </p:txBody>
      </p:sp>
      <p:sp>
        <p:nvSpPr>
          <p:cNvPr id="27" name="Text 24"/>
          <p:cNvSpPr txBox="1"/>
          <p:nvPr/>
        </p:nvSpPr>
        <p:spPr>
          <a:xfrm>
            <a:off x="8476488" y="4105656"/>
            <a:ext cx="318211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Required here because the keys contain *. Wildcard is evaluated row by row; Exact is hash-indexed. Use Exact whenever the lookup has literal values.</a:t>
            </a:r>
            <a:endParaRPr lang="en-US" sz="1050" dirty="0"/>
          </a:p>
        </p:txBody>
      </p:sp>
      <p:sp>
        <p:nvSpPr>
          <p:cNvPr id="28" name="Shape 25"/>
          <p:cNvSpPr/>
          <p:nvPr/>
        </p:nvSpPr>
        <p:spPr>
          <a:xfrm>
            <a:off x="8092440" y="5102352"/>
            <a:ext cx="274320" cy="274320"/>
          </a:xfrm>
          <a:prstGeom prst="ellipse">
            <a:avLst/>
          </a:prstGeom>
          <a:solidFill>
            <a:srgbClr val="3DBE7A"/>
          </a:solidFill>
          <a:ln w="12700">
            <a:solidFill>
              <a:srgbClr val="FFFFFF"/>
            </a:solidFill>
            <a:prstDash val="solid"/>
          </a:ln>
        </p:spPr>
      </p:sp>
      <p:sp>
        <p:nvSpPr>
          <p:cNvPr id="29" name="Text 26"/>
          <p:cNvSpPr txBox="1"/>
          <p:nvPr/>
        </p:nvSpPr>
        <p:spPr>
          <a:xfrm>
            <a:off x="8092440" y="51023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508406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Step 3 — priority field</a:t>
            </a:r>
            <a:endParaRPr lang="en-US" sz="1250" dirty="0"/>
          </a:p>
        </p:txBody>
      </p:sp>
      <p:sp>
        <p:nvSpPr>
          <p:cNvPr id="31" name="Text 28"/>
          <p:cNvSpPr txBox="1"/>
          <p:nvPr/>
        </p:nvSpPr>
        <p:spPr>
          <a:xfrm>
            <a:off x="8476488" y="5358384"/>
            <a:ext cx="318211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lookup column that carries the value: priority.</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PRIORITY POLICY · CREATE</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Simulate before you save — the whole tenant, classified</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99204" y="1380744"/>
            <a:ext cx="6722632" cy="4873752"/>
          </a:xfrm>
          <a:prstGeom prst="roundRect">
            <a:avLst>
              <a:gd name="adj" fmla="val 1126"/>
            </a:avLst>
          </a:prstGeom>
          <a:solidFill>
            <a:srgbClr val="1F242F"/>
          </a:solidFill>
          <a:ln w="9525">
            <a:solidFill>
              <a:srgbClr val="2A3140"/>
            </a:solidFill>
            <a:prstDash val="solid"/>
          </a:ln>
        </p:spPr>
        <p:txBody>
          <a:bodyPr/>
          <a:p/>
        </p:txBody>
      </p:sp>
      <p:pic>
        <p:nvPicPr>
          <p:cNvPr id="7" name="Image 0" descr="/root/deck3/img/pol_sim.jpg">    </p:cNvPr>
          <p:cNvPicPr>
            <a:picLocks noChangeAspect="1"/>
          </p:cNvPicPr>
          <p:nvPr/>
        </p:nvPicPr>
        <p:blipFill>
          <a:blip r:embed="rId1"/>
          <a:stretch>
            <a:fillRect/>
          </a:stretch>
        </p:blipFill>
        <p:spPr>
          <a:xfrm>
            <a:off x="835780" y="1417320"/>
            <a:ext cx="6649480" cy="4800600"/>
          </a:xfrm>
          <a:prstGeom prst="rect">
            <a:avLst/>
          </a:prstGeom>
        </p:spPr>
      </p:pic>
      <p:sp>
        <p:nvSpPr>
          <p:cNvPr id="8" name="Shape 5"/>
          <p:cNvSpPr/>
          <p:nvPr/>
        </p:nvSpPr>
        <p:spPr>
          <a:xfrm>
            <a:off x="968770" y="2857500"/>
            <a:ext cx="274320" cy="274320"/>
          </a:xfrm>
          <a:prstGeom prst="ellipse">
            <a:avLst/>
          </a:prstGeom>
          <a:solidFill>
            <a:srgbClr val="E0A040"/>
          </a:solidFill>
          <a:ln w="12700">
            <a:solidFill>
              <a:srgbClr val="FFFFFF"/>
            </a:solidFill>
            <a:prstDash val="solid"/>
          </a:ln>
        </p:spPr>
        <p:txBody>
          <a:bodyPr/>
          <a:p/>
        </p:txBody>
      </p:sp>
      <p:sp>
        <p:nvSpPr>
          <p:cNvPr id="9" name="Text 6"/>
          <p:cNvSpPr txBox="1"/>
          <p:nvPr/>
        </p:nvSpPr>
        <p:spPr>
          <a:xfrm>
            <a:off x="968770" y="28575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968770" y="3625596"/>
            <a:ext cx="274320" cy="274320"/>
          </a:xfrm>
          <a:prstGeom prst="ellipse">
            <a:avLst/>
          </a:prstGeom>
          <a:solidFill>
            <a:srgbClr val="5B8DEF"/>
          </a:solidFill>
          <a:ln w="12700">
            <a:solidFill>
              <a:srgbClr val="FFFFFF"/>
            </a:solidFill>
            <a:prstDash val="solid"/>
          </a:ln>
        </p:spPr>
        <p:txBody>
          <a:bodyPr/>
          <a:p/>
        </p:txBody>
      </p:sp>
      <p:sp>
        <p:nvSpPr>
          <p:cNvPr id="11" name="Text 8"/>
          <p:cNvSpPr txBox="1"/>
          <p:nvPr/>
        </p:nvSpPr>
        <p:spPr>
          <a:xfrm>
            <a:off x="968770" y="36255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968770" y="4777740"/>
            <a:ext cx="274320" cy="274320"/>
          </a:xfrm>
          <a:prstGeom prst="ellipse">
            <a:avLst/>
          </a:prstGeom>
          <a:solidFill>
            <a:srgbClr val="3DBE7A"/>
          </a:solidFill>
          <a:ln w="12700">
            <a:solidFill>
              <a:srgbClr val="FFFFFF"/>
            </a:solidFill>
            <a:prstDash val="solid"/>
          </a:ln>
        </p:spPr>
        <p:txBody>
          <a:bodyPr/>
          <a:p/>
        </p:txBody>
      </p:sp>
      <p:sp>
        <p:nvSpPr>
          <p:cNvPr id="13" name="Text 10"/>
          <p:cNvSpPr txBox="1"/>
          <p:nvPr/>
        </p:nvSpPr>
        <p:spPr>
          <a:xfrm>
            <a:off x="968770" y="47777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6554333" y="5737860"/>
            <a:ext cx="274320" cy="274320"/>
          </a:xfrm>
          <a:prstGeom prst="ellipse">
            <a:avLst/>
          </a:prstGeom>
          <a:solidFill>
            <a:srgbClr val="9A78F5"/>
          </a:solidFill>
          <a:ln w="12700">
            <a:solidFill>
              <a:srgbClr val="FFFFFF"/>
            </a:solidFill>
            <a:prstDash val="solid"/>
          </a:ln>
        </p:spPr>
        <p:txBody>
          <a:bodyPr/>
          <a:p/>
        </p:txBody>
      </p:sp>
      <p:sp>
        <p:nvSpPr>
          <p:cNvPr id="15" name="Text 12"/>
          <p:cNvSpPr txBox="1"/>
          <p:nvPr/>
        </p:nvSpPr>
        <p:spPr>
          <a:xfrm>
            <a:off x="6554333" y="57378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E0A040"/>
          </a:solidFill>
          <a:ln w="12700">
            <a:solidFill>
              <a:srgbClr val="FFFFFF"/>
            </a:solidFill>
            <a:prstDash val="solid"/>
          </a:ln>
        </p:spPr>
        <p:txBody>
          <a:bodyPr/>
          <a:p/>
        </p:txBody>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Step 4 — value mappings</a:t>
            </a:r>
            <a:endParaRPr lang="en-US" sz="1250" dirty="0"/>
          </a:p>
        </p:txBody>
      </p:sp>
      <p:sp>
        <p:nvSpPr>
          <p:cNvPr id="19" name="Text 16"/>
          <p:cNvSpPr txBox="1"/>
          <p:nvPr/>
        </p:nvSpPr>
        <p:spPr>
          <a:xfrm>
            <a:off x="8476488" y="1737360"/>
            <a:ext cx="318211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Optional: if the lookup says P1 / tier1-*, map those to critical / high… Exact key wins over wildcard. Not needed with TrackMe values.</a:t>
            </a:r>
            <a:endParaRPr lang="en-US" sz="1050" dirty="0"/>
          </a:p>
        </p:txBody>
      </p:sp>
      <p:sp>
        <p:nvSpPr>
          <p:cNvPr id="20" name="Shape 17"/>
          <p:cNvSpPr/>
          <p:nvPr/>
        </p:nvSpPr>
        <p:spPr>
          <a:xfrm>
            <a:off x="8092440" y="2642616"/>
            <a:ext cx="274320" cy="274320"/>
          </a:xfrm>
          <a:prstGeom prst="ellipse">
            <a:avLst/>
          </a:prstGeom>
          <a:solidFill>
            <a:srgbClr val="5B8DEF"/>
          </a:solidFill>
          <a:ln w="12700">
            <a:solidFill>
              <a:srgbClr val="FFFFFF"/>
            </a:solidFill>
            <a:prstDash val="solid"/>
          </a:ln>
        </p:spPr>
        <p:txBody>
          <a:bodyPr/>
          <a:p/>
        </p:txBody>
      </p:sp>
      <p:sp>
        <p:nvSpPr>
          <p:cNvPr id="21" name="Text 18"/>
          <p:cNvSpPr txBox="1"/>
          <p:nvPr/>
        </p:nvSpPr>
        <p:spPr>
          <a:xfrm>
            <a:off x="8092440" y="26426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62432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Run policy simulation</a:t>
            </a:r>
            <a:endParaRPr lang="en-US" sz="1250" dirty="0"/>
          </a:p>
        </p:txBody>
      </p:sp>
      <p:sp>
        <p:nvSpPr>
          <p:cNvPr id="23" name="Text 20"/>
          <p:cNvSpPr txBox="1"/>
          <p:nvPr/>
        </p:nvSpPr>
        <p:spPr>
          <a:xfrm>
            <a:off x="8476488" y="2898648"/>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Executes the lookup against the tenant’s KV Store in 2.4 s — no entity is touched.</a:t>
            </a:r>
            <a:endParaRPr lang="en-US" sz="1050" dirty="0"/>
          </a:p>
        </p:txBody>
      </p:sp>
      <p:sp>
        <p:nvSpPr>
          <p:cNvPr id="24" name="Shape 21"/>
          <p:cNvSpPr/>
          <p:nvPr/>
        </p:nvSpPr>
        <p:spPr>
          <a:xfrm>
            <a:off x="8092440" y="3575304"/>
            <a:ext cx="274320" cy="274320"/>
          </a:xfrm>
          <a:prstGeom prst="ellipse">
            <a:avLst/>
          </a:prstGeom>
          <a:solidFill>
            <a:srgbClr val="3DBE7A"/>
          </a:solidFill>
          <a:ln w="12700">
            <a:solidFill>
              <a:srgbClr val="FFFFFF"/>
            </a:solidFill>
            <a:prstDash val="solid"/>
          </a:ln>
        </p:spPr>
        <p:txBody>
          <a:bodyPr/>
          <a:p/>
        </p:txBody>
      </p:sp>
      <p:sp>
        <p:nvSpPr>
          <p:cNvPr id="25" name="Text 22"/>
          <p:cNvSpPr txBox="1"/>
          <p:nvPr/>
        </p:nvSpPr>
        <p:spPr>
          <a:xfrm>
            <a:off x="8092440" y="3575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5570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priority_distribution</a:t>
            </a:r>
            <a:endParaRPr lang="en-US" sz="1250" dirty="0"/>
          </a:p>
        </p:txBody>
      </p:sp>
      <p:sp>
        <p:nvSpPr>
          <p:cNvPr id="27" name="Text 24"/>
          <p:cNvSpPr txBox="1"/>
          <p:nvPr/>
        </p:nvSpPr>
        <p:spPr>
          <a:xfrm>
            <a:off x="8476488" y="3831336"/>
            <a:ext cx="318211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entity matched; the distribution shows the split by priority. entities_matched lists every one of them.</a:t>
            </a:r>
            <a:endParaRPr lang="en-US" sz="1050" dirty="0"/>
          </a:p>
        </p:txBody>
      </p:sp>
      <p:sp>
        <p:nvSpPr>
          <p:cNvPr id="28" name="Shape 25"/>
          <p:cNvSpPr/>
          <p:nvPr/>
        </p:nvSpPr>
        <p:spPr>
          <a:xfrm>
            <a:off x="8092440" y="4645152"/>
            <a:ext cx="274320" cy="274320"/>
          </a:xfrm>
          <a:prstGeom prst="ellipse">
            <a:avLst/>
          </a:prstGeom>
          <a:solidFill>
            <a:srgbClr val="9A78F5"/>
          </a:solidFill>
          <a:ln w="12700">
            <a:solidFill>
              <a:srgbClr val="FFFFFF"/>
            </a:solidFill>
            <a:prstDash val="solid"/>
          </a:ln>
        </p:spPr>
        <p:txBody>
          <a:bodyPr/>
          <a:p/>
        </p:txBody>
      </p:sp>
      <p:sp>
        <p:nvSpPr>
          <p:cNvPr id="29" name="Text 26"/>
          <p:cNvSpPr txBox="1"/>
          <p:nvPr/>
        </p:nvSpPr>
        <p:spPr>
          <a:xfrm>
            <a:off x="8092440" y="4645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462686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Add this new policy</a:t>
            </a:r>
            <a:endParaRPr lang="en-US" sz="1250" dirty="0"/>
          </a:p>
        </p:txBody>
      </p:sp>
      <p:sp>
        <p:nvSpPr>
          <p:cNvPr id="31" name="Text 28"/>
          <p:cNvSpPr txBox="1"/>
          <p:nvPr/>
        </p:nvSpPr>
        <p:spPr>
          <a:xfrm>
            <a:off x="8476488" y="4901184"/>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confirmation asks for an update comment — it goes in the audit trail with the policy.</a:t>
            </a:r>
            <a:endParaRPr lang="en-US" sz="1050" dirty="0"/>
          </a:p>
        </p:txBody>
      </p:sp>
      <p:sp>
        <p:nvSpPr>
          <p:cNvPr id="32" name="Shape 29"/>
          <p:cNvSpPr/>
          <p:nvPr/>
        </p:nvSpPr>
        <p:spPr>
          <a:xfrm>
            <a:off x="8092440" y="5394960"/>
            <a:ext cx="3566160" cy="1005840"/>
          </a:xfrm>
          <a:prstGeom prst="roundRect">
            <a:avLst>
              <a:gd name="adj" fmla="val 10909"/>
            </a:avLst>
          </a:prstGeom>
          <a:solidFill>
            <a:srgbClr val="1F242F"/>
          </a:solidFill>
          <a:ln w="9525">
            <a:solidFill>
              <a:srgbClr val="8B6CF6"/>
            </a:solidFill>
            <a:prstDash val="solid"/>
          </a:ln>
        </p:spPr>
        <p:txBody>
          <a:bodyPr/>
          <a:p/>
        </p:txBody>
      </p:sp>
      <p:sp>
        <p:nvSpPr>
          <p:cNvPr id="33" name="Text 30"/>
          <p:cNvSpPr txBox="1"/>
          <p:nvPr/>
        </p:nvSpPr>
        <p:spPr>
          <a:xfrm>
            <a:off x="8275320" y="5468112"/>
            <a:ext cx="3246120" cy="86868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The simulation is the sales moment: the audience sees the whole tenant re-classified from one CMDB export before anything is written.</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PRIORITY POLICY · APPLY</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Apply — the policy tracker, on schedule or right now</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833872" cy="2459392"/>
          </a:xfrm>
          <a:prstGeom prst="roundRect">
            <a:avLst>
              <a:gd name="adj" fmla="val 2231"/>
            </a:avLst>
          </a:prstGeom>
          <a:solidFill>
            <a:srgbClr val="1F242F"/>
          </a:solidFill>
          <a:ln w="9525">
            <a:solidFill>
              <a:srgbClr val="2A3140"/>
            </a:solidFill>
            <a:prstDash val="solid"/>
          </a:ln>
        </p:spPr>
      </p:sp>
      <p:pic>
        <p:nvPicPr>
          <p:cNvPr id="7" name="Image 0" descr="/root/deck3/img/pol_list_one.jpg">    </p:cNvPr>
          <p:cNvPicPr>
            <a:picLocks noChangeAspect="1"/>
          </p:cNvPicPr>
          <p:nvPr/>
        </p:nvPicPr>
        <p:blipFill>
          <a:blip r:embed="rId1"/>
          <a:stretch>
            <a:fillRect/>
          </a:stretch>
        </p:blipFill>
        <p:spPr>
          <a:xfrm>
            <a:off x="548640" y="1417320"/>
            <a:ext cx="5760720" cy="2386240"/>
          </a:xfrm>
          <a:prstGeom prst="rect">
            <a:avLst/>
          </a:prstGeom>
        </p:spPr>
      </p:pic>
      <p:sp>
        <p:nvSpPr>
          <p:cNvPr id="8" name="Shape 5"/>
          <p:cNvSpPr/>
          <p:nvPr/>
        </p:nvSpPr>
        <p:spPr>
          <a:xfrm>
            <a:off x="512064" y="3941064"/>
            <a:ext cx="3180637" cy="2313432"/>
          </a:xfrm>
          <a:prstGeom prst="roundRect">
            <a:avLst>
              <a:gd name="adj" fmla="val 2372"/>
            </a:avLst>
          </a:prstGeom>
          <a:solidFill>
            <a:srgbClr val="1F242F"/>
          </a:solidFill>
          <a:ln w="9525">
            <a:solidFill>
              <a:srgbClr val="2A3140"/>
            </a:solidFill>
            <a:prstDash val="solid"/>
          </a:ln>
        </p:spPr>
      </p:sp>
      <p:pic>
        <p:nvPicPr>
          <p:cNvPr id="9" name="Image 1" descr="/root/deck3/img/pol_tracker.jpg">    </p:cNvPr>
          <p:cNvPicPr>
            <a:picLocks noChangeAspect="1"/>
          </p:cNvPicPr>
          <p:nvPr/>
        </p:nvPicPr>
        <p:blipFill>
          <a:blip r:embed="rId2"/>
          <a:stretch>
            <a:fillRect/>
          </a:stretch>
        </p:blipFill>
        <p:spPr>
          <a:xfrm>
            <a:off x="548640" y="3977640"/>
            <a:ext cx="3107485" cy="2240280"/>
          </a:xfrm>
          <a:prstGeom prst="rect">
            <a:avLst/>
          </a:prstGeom>
        </p:spPr>
      </p:pic>
      <p:sp>
        <p:nvSpPr>
          <p:cNvPr id="10" name="Shape 6"/>
          <p:cNvSpPr/>
          <p:nvPr/>
        </p:nvSpPr>
        <p:spPr>
          <a:xfrm>
            <a:off x="663854" y="3230862"/>
            <a:ext cx="274320" cy="274320"/>
          </a:xfrm>
          <a:prstGeom prst="ellipse">
            <a:avLst/>
          </a:prstGeom>
          <a:solidFill>
            <a:srgbClr val="5B8DEF"/>
          </a:solidFill>
          <a:ln w="12700">
            <a:solidFill>
              <a:srgbClr val="FFFFFF"/>
            </a:solidFill>
            <a:prstDash val="solid"/>
          </a:ln>
        </p:spPr>
      </p:sp>
      <p:sp>
        <p:nvSpPr>
          <p:cNvPr id="11" name="Text 7"/>
          <p:cNvSpPr txBox="1"/>
          <p:nvPr/>
        </p:nvSpPr>
        <p:spPr>
          <a:xfrm>
            <a:off x="663854" y="32308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4869180" y="3564936"/>
            <a:ext cx="274320" cy="274320"/>
          </a:xfrm>
          <a:prstGeom prst="ellipse">
            <a:avLst/>
          </a:prstGeom>
          <a:solidFill>
            <a:srgbClr val="E0A040"/>
          </a:solidFill>
          <a:ln w="12700">
            <a:solidFill>
              <a:srgbClr val="FFFFFF"/>
            </a:solidFill>
            <a:prstDash val="solid"/>
          </a:ln>
        </p:spPr>
      </p:sp>
      <p:sp>
        <p:nvSpPr>
          <p:cNvPr id="13" name="Text 9"/>
          <p:cNvSpPr txBox="1"/>
          <p:nvPr/>
        </p:nvSpPr>
        <p:spPr>
          <a:xfrm>
            <a:off x="4869180" y="35649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610790" y="4649724"/>
            <a:ext cx="274320" cy="274320"/>
          </a:xfrm>
          <a:prstGeom prst="ellipse">
            <a:avLst/>
          </a:prstGeom>
          <a:solidFill>
            <a:srgbClr val="3DBE7A"/>
          </a:solidFill>
          <a:ln w="12700">
            <a:solidFill>
              <a:srgbClr val="FFFFFF"/>
            </a:solidFill>
            <a:prstDash val="solid"/>
          </a:ln>
        </p:spPr>
      </p:sp>
      <p:sp>
        <p:nvSpPr>
          <p:cNvPr id="15" name="Text 11"/>
          <p:cNvSpPr txBox="1"/>
          <p:nvPr/>
        </p:nvSpPr>
        <p:spPr>
          <a:xfrm>
            <a:off x="610790" y="46497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6629400" y="1481328"/>
            <a:ext cx="274320" cy="274320"/>
          </a:xfrm>
          <a:prstGeom prst="ellipse">
            <a:avLst/>
          </a:prstGeom>
          <a:solidFill>
            <a:srgbClr val="5B8DEF"/>
          </a:solidFill>
          <a:ln w="12700">
            <a:solidFill>
              <a:srgbClr val="FFFFFF"/>
            </a:solidFill>
            <a:prstDash val="solid"/>
          </a:ln>
        </p:spPr>
      </p:sp>
      <p:sp>
        <p:nvSpPr>
          <p:cNvPr id="17" name="Text 13"/>
          <p:cNvSpPr txBox="1"/>
          <p:nvPr/>
        </p:nvSpPr>
        <p:spPr>
          <a:xfrm>
            <a:off x="662940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4"/>
          <p:cNvSpPr txBox="1"/>
          <p:nvPr/>
        </p:nvSpPr>
        <p:spPr>
          <a:xfrm>
            <a:off x="7013448" y="1463040"/>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One policy in the table</a:t>
            </a:r>
            <a:endParaRPr lang="en-US" sz="1250" dirty="0"/>
          </a:p>
        </p:txBody>
      </p:sp>
      <p:sp>
        <p:nvSpPr>
          <p:cNvPr id="19" name="Text 15"/>
          <p:cNvSpPr txBox="1"/>
          <p:nvPr/>
        </p:nvSpPr>
        <p:spPr>
          <a:xfrm>
            <a:off x="7013448" y="1737360"/>
            <a:ext cx="4645152"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type lookup · account local · cmdb-priority-by-index · example_cmdb_indexes_simple, index → data_index, wildcard matching · priority from lookup. Edit in place with the pencil.</a:t>
            </a:r>
            <a:endParaRPr lang="en-US" sz="1050" dirty="0"/>
          </a:p>
        </p:txBody>
      </p:sp>
      <p:sp>
        <p:nvSpPr>
          <p:cNvPr id="20" name="Shape 16"/>
          <p:cNvSpPr/>
          <p:nvPr/>
        </p:nvSpPr>
        <p:spPr>
          <a:xfrm>
            <a:off x="6629400" y="2596896"/>
            <a:ext cx="274320" cy="274320"/>
          </a:xfrm>
          <a:prstGeom prst="ellipse">
            <a:avLst/>
          </a:prstGeom>
          <a:solidFill>
            <a:srgbClr val="E0A040"/>
          </a:solidFill>
          <a:ln w="12700">
            <a:solidFill>
              <a:srgbClr val="FFFFFF"/>
            </a:solidFill>
            <a:prstDash val="solid"/>
          </a:ln>
        </p:spPr>
      </p:sp>
      <p:sp>
        <p:nvSpPr>
          <p:cNvPr id="21" name="Text 17"/>
          <p:cNvSpPr txBox="1"/>
          <p:nvPr/>
        </p:nvSpPr>
        <p:spPr>
          <a:xfrm>
            <a:off x="6629400" y="25968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8"/>
          <p:cNvSpPr txBox="1"/>
          <p:nvPr/>
        </p:nvSpPr>
        <p:spPr>
          <a:xfrm>
            <a:off x="7013448" y="2578608"/>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Execute tracker</a:t>
            </a:r>
            <a:endParaRPr lang="en-US" sz="1250" dirty="0"/>
          </a:p>
        </p:txBody>
      </p:sp>
      <p:sp>
        <p:nvSpPr>
          <p:cNvPr id="23" name="Text 19"/>
          <p:cNvSpPr txBox="1"/>
          <p:nvPr/>
        </p:nvSpPr>
        <p:spPr>
          <a:xfrm>
            <a:off x="7013448" y="2852928"/>
            <a:ext cx="464515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“Priority policies: execute tracker” for the report trackme_dsm_priority_tracker_tenant_secops → Run tracker now. Otherwise the scheduler applies it on its next cycle.</a:t>
            </a:r>
            <a:endParaRPr lang="en-US" sz="1050" dirty="0"/>
          </a:p>
        </p:txBody>
      </p:sp>
      <p:sp>
        <p:nvSpPr>
          <p:cNvPr id="24" name="Shape 20"/>
          <p:cNvSpPr/>
          <p:nvPr/>
        </p:nvSpPr>
        <p:spPr>
          <a:xfrm>
            <a:off x="6629400" y="3758184"/>
            <a:ext cx="274320" cy="274320"/>
          </a:xfrm>
          <a:prstGeom prst="ellipse">
            <a:avLst/>
          </a:prstGeom>
          <a:solidFill>
            <a:srgbClr val="3DBE7A"/>
          </a:solidFill>
          <a:ln w="12700">
            <a:solidFill>
              <a:srgbClr val="FFFFFF"/>
            </a:solidFill>
            <a:prstDash val="solid"/>
          </a:ln>
        </p:spPr>
      </p:sp>
      <p:sp>
        <p:nvSpPr>
          <p:cNvPr id="25" name="Text 21"/>
          <p:cNvSpPr txBox="1"/>
          <p:nvPr/>
        </p:nvSpPr>
        <p:spPr>
          <a:xfrm>
            <a:off x="6629400" y="3758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2"/>
          <p:cNvSpPr txBox="1"/>
          <p:nvPr/>
        </p:nvSpPr>
        <p:spPr>
          <a:xfrm>
            <a:off x="7013448" y="3739896"/>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Execution events</a:t>
            </a:r>
            <a:endParaRPr lang="en-US" sz="1250" dirty="0"/>
          </a:p>
        </p:txBody>
      </p:sp>
      <p:sp>
        <p:nvSpPr>
          <p:cNvPr id="27" name="Text 23"/>
          <p:cNvSpPr txBox="1"/>
          <p:nvPr/>
        </p:nvSpPr>
        <p:spPr>
          <a:xfrm>
            <a:off x="7013448" y="4014216"/>
            <a:ext cx="464515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trackmesplkpriority.py logs lookup_policies_count, kvstore_collection_entities_count, entities_updated_count (every entity) and entities_failures_count (no failure), with the run time.</a:t>
            </a:r>
            <a:endParaRPr lang="en-US" sz="1050" dirty="0"/>
          </a:p>
        </p:txBody>
      </p:sp>
      <p:sp>
        <p:nvSpPr>
          <p:cNvPr id="28" name="Shape 24"/>
          <p:cNvSpPr/>
          <p:nvPr/>
        </p:nvSpPr>
        <p:spPr>
          <a:xfrm>
            <a:off x="6629400" y="5120640"/>
            <a:ext cx="5029200" cy="1097280"/>
          </a:xfrm>
          <a:prstGeom prst="roundRect">
            <a:avLst>
              <a:gd name="adj" fmla="val 10000"/>
            </a:avLst>
          </a:prstGeom>
          <a:solidFill>
            <a:srgbClr val="1F242F"/>
          </a:solidFill>
          <a:ln w="9525">
            <a:solidFill>
              <a:srgbClr val="2A3140"/>
            </a:solidFill>
            <a:prstDash val="solid"/>
          </a:ln>
        </p:spPr>
      </p:sp>
      <p:sp>
        <p:nvSpPr>
          <p:cNvPr id="29" name="Text 25"/>
          <p:cNvSpPr txBox="1"/>
          <p:nvPr/>
        </p:nvSpPr>
        <p:spPr>
          <a:xfrm>
            <a:off x="6812280" y="5212080"/>
            <a:ext cx="4663440" cy="91440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Every family has its own tracker: trackme_dsm_priority_tracker_…, trackme_dsm_tags_tracker_…, trackme_dsm_sla_tracker_…. They are ordinary scheduled reports — visible in the Splunk scheduler and, if you monitor TrackMe with TrackMe, in WLK.</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TAGS POLICY</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Tags policy — same lookup, same mapping, one more field</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2751"/>
            <a:ext cx="5513832" cy="4001058"/>
          </a:xfrm>
          <a:prstGeom prst="roundRect">
            <a:avLst>
              <a:gd name="adj" fmla="val 1371"/>
            </a:avLst>
          </a:prstGeom>
          <a:solidFill>
            <a:srgbClr val="1F242F"/>
          </a:solidFill>
          <a:ln w="9525">
            <a:solidFill>
              <a:srgbClr val="2A3140"/>
            </a:solidFill>
            <a:prstDash val="solid"/>
          </a:ln>
        </p:spPr>
      </p:sp>
      <p:pic>
        <p:nvPicPr>
          <p:cNvPr id="7" name="Image 0" descr="/root/deck3/img/tags_steps.jpg">    </p:cNvPr>
          <p:cNvPicPr>
            <a:picLocks noChangeAspect="1"/>
          </p:cNvPicPr>
          <p:nvPr/>
        </p:nvPicPr>
        <p:blipFill>
          <a:blip r:embed="rId1"/>
          <a:stretch>
            <a:fillRect/>
          </a:stretch>
        </p:blipFill>
        <p:spPr>
          <a:xfrm>
            <a:off x="548640" y="1419327"/>
            <a:ext cx="5440680" cy="3927906"/>
          </a:xfrm>
          <a:prstGeom prst="rect">
            <a:avLst/>
          </a:prstGeom>
        </p:spPr>
      </p:pic>
      <p:sp>
        <p:nvSpPr>
          <p:cNvPr id="8" name="Shape 5"/>
          <p:cNvSpPr/>
          <p:nvPr/>
        </p:nvSpPr>
        <p:spPr>
          <a:xfrm>
            <a:off x="6089904" y="1382751"/>
            <a:ext cx="5513832" cy="4001058"/>
          </a:xfrm>
          <a:prstGeom prst="roundRect">
            <a:avLst>
              <a:gd name="adj" fmla="val 1371"/>
            </a:avLst>
          </a:prstGeom>
          <a:solidFill>
            <a:srgbClr val="1F242F"/>
          </a:solidFill>
          <a:ln w="9525">
            <a:solidFill>
              <a:srgbClr val="2A3140"/>
            </a:solidFill>
            <a:prstDash val="solid"/>
          </a:ln>
        </p:spPr>
      </p:sp>
      <p:pic>
        <p:nvPicPr>
          <p:cNvPr id="9" name="Image 1" descr="/root/deck3/img/tags_sim.jpg">    </p:cNvPr>
          <p:cNvPicPr>
            <a:picLocks noChangeAspect="1"/>
          </p:cNvPicPr>
          <p:nvPr/>
        </p:nvPicPr>
        <p:blipFill>
          <a:blip r:embed="rId2"/>
          <a:stretch>
            <a:fillRect/>
          </a:stretch>
        </p:blipFill>
        <p:spPr>
          <a:xfrm>
            <a:off x="6126480" y="1419327"/>
            <a:ext cx="5440680" cy="3927906"/>
          </a:xfrm>
          <a:prstGeom prst="rect">
            <a:avLst/>
          </a:prstGeom>
        </p:spPr>
      </p:pic>
      <p:sp>
        <p:nvSpPr>
          <p:cNvPr id="10" name="Shape 6"/>
          <p:cNvSpPr/>
          <p:nvPr/>
        </p:nvSpPr>
        <p:spPr>
          <a:xfrm>
            <a:off x="657454" y="3776071"/>
            <a:ext cx="274320" cy="274320"/>
          </a:xfrm>
          <a:prstGeom prst="ellipse">
            <a:avLst/>
          </a:prstGeom>
          <a:solidFill>
            <a:srgbClr val="5B8DEF"/>
          </a:solidFill>
          <a:ln w="12700">
            <a:solidFill>
              <a:srgbClr val="FFFFFF"/>
            </a:solidFill>
            <a:prstDash val="solid"/>
          </a:ln>
        </p:spPr>
      </p:sp>
      <p:sp>
        <p:nvSpPr>
          <p:cNvPr id="11" name="Text 7"/>
          <p:cNvSpPr txBox="1"/>
          <p:nvPr/>
        </p:nvSpPr>
        <p:spPr>
          <a:xfrm>
            <a:off x="657454" y="37760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657454" y="4404535"/>
            <a:ext cx="274320" cy="274320"/>
          </a:xfrm>
          <a:prstGeom prst="ellipse">
            <a:avLst/>
          </a:prstGeom>
          <a:solidFill>
            <a:srgbClr val="E0A040"/>
          </a:solidFill>
          <a:ln w="12700">
            <a:solidFill>
              <a:srgbClr val="FFFFFF"/>
            </a:solidFill>
            <a:prstDash val="solid"/>
          </a:ln>
        </p:spPr>
      </p:sp>
      <p:sp>
        <p:nvSpPr>
          <p:cNvPr id="13" name="Text 9"/>
          <p:cNvSpPr txBox="1"/>
          <p:nvPr/>
        </p:nvSpPr>
        <p:spPr>
          <a:xfrm>
            <a:off x="657454" y="44045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6235294" y="4090303"/>
            <a:ext cx="274320" cy="274320"/>
          </a:xfrm>
          <a:prstGeom prst="ellipse">
            <a:avLst/>
          </a:prstGeom>
          <a:solidFill>
            <a:srgbClr val="3DBE7A"/>
          </a:solidFill>
          <a:ln w="12700">
            <a:solidFill>
              <a:srgbClr val="FFFFFF"/>
            </a:solidFill>
            <a:prstDash val="solid"/>
          </a:ln>
        </p:spPr>
      </p:sp>
      <p:sp>
        <p:nvSpPr>
          <p:cNvPr id="15" name="Text 11"/>
          <p:cNvSpPr txBox="1"/>
          <p:nvPr/>
        </p:nvSpPr>
        <p:spPr>
          <a:xfrm>
            <a:off x="6235294" y="409030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548640" y="5349240"/>
            <a:ext cx="3593592" cy="868680"/>
          </a:xfrm>
          <a:prstGeom prst="roundRect">
            <a:avLst>
              <a:gd name="adj" fmla="val 12632"/>
            </a:avLst>
          </a:prstGeom>
          <a:solidFill>
            <a:srgbClr val="181C25"/>
          </a:solidFill>
          <a:ln w="9525">
            <a:solidFill>
              <a:srgbClr val="2A3140"/>
            </a:solidFill>
            <a:prstDash val="solid"/>
          </a:ln>
        </p:spPr>
      </p:sp>
      <p:sp>
        <p:nvSpPr>
          <p:cNvPr id="17" name="Shape 13"/>
          <p:cNvSpPr/>
          <p:nvPr/>
        </p:nvSpPr>
        <p:spPr>
          <a:xfrm>
            <a:off x="713232" y="5458968"/>
            <a:ext cx="274320" cy="274320"/>
          </a:xfrm>
          <a:prstGeom prst="ellipse">
            <a:avLst/>
          </a:prstGeom>
          <a:solidFill>
            <a:srgbClr val="5B8DEF"/>
          </a:solidFill>
          <a:ln w="12700">
            <a:solidFill>
              <a:srgbClr val="FFFFFF"/>
            </a:solidFill>
            <a:prstDash val="solid"/>
          </a:ln>
        </p:spPr>
      </p:sp>
      <p:sp>
        <p:nvSpPr>
          <p:cNvPr id="18" name="Text 14"/>
          <p:cNvSpPr txBox="1"/>
          <p:nvPr/>
        </p:nvSpPr>
        <p:spPr>
          <a:xfrm>
            <a:off x="713232" y="5458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1051560" y="5440680"/>
            <a:ext cx="2953512"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Step 3 — tags field</a:t>
            </a:r>
            <a:endParaRPr lang="en-US" sz="1200" dirty="0"/>
          </a:p>
        </p:txBody>
      </p:sp>
      <p:sp>
        <p:nvSpPr>
          <p:cNvPr id="20" name="Text 16"/>
          <p:cNvSpPr txBox="1"/>
          <p:nvPr/>
        </p:nvSpPr>
        <p:spPr>
          <a:xfrm>
            <a:off x="713232" y="5733288"/>
            <a:ext cx="3264408" cy="45720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The lookup column with the tag values: tags.</a:t>
            </a:r>
            <a:endParaRPr lang="en-US" sz="1000" dirty="0"/>
          </a:p>
        </p:txBody>
      </p:sp>
      <p:sp>
        <p:nvSpPr>
          <p:cNvPr id="21" name="Shape 17"/>
          <p:cNvSpPr/>
          <p:nvPr/>
        </p:nvSpPr>
        <p:spPr>
          <a:xfrm>
            <a:off x="4297680" y="5349240"/>
            <a:ext cx="3593592" cy="868680"/>
          </a:xfrm>
          <a:prstGeom prst="roundRect">
            <a:avLst>
              <a:gd name="adj" fmla="val 12632"/>
            </a:avLst>
          </a:prstGeom>
          <a:solidFill>
            <a:srgbClr val="181C25"/>
          </a:solidFill>
          <a:ln w="9525">
            <a:solidFill>
              <a:srgbClr val="2A3140"/>
            </a:solidFill>
            <a:prstDash val="solid"/>
          </a:ln>
        </p:spPr>
      </p:sp>
      <p:sp>
        <p:nvSpPr>
          <p:cNvPr id="22" name="Shape 18"/>
          <p:cNvSpPr/>
          <p:nvPr/>
        </p:nvSpPr>
        <p:spPr>
          <a:xfrm>
            <a:off x="4462272" y="5458968"/>
            <a:ext cx="274320" cy="274320"/>
          </a:xfrm>
          <a:prstGeom prst="ellipse">
            <a:avLst/>
          </a:prstGeom>
          <a:solidFill>
            <a:srgbClr val="E0A040"/>
          </a:solidFill>
          <a:ln w="12700">
            <a:solidFill>
              <a:srgbClr val="FFFFFF"/>
            </a:solidFill>
            <a:prstDash val="solid"/>
          </a:ln>
        </p:spPr>
      </p:sp>
      <p:sp>
        <p:nvSpPr>
          <p:cNvPr id="23" name="Text 19"/>
          <p:cNvSpPr txBox="1"/>
          <p:nvPr/>
        </p:nvSpPr>
        <p:spPr>
          <a:xfrm>
            <a:off x="4462272" y="5458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4" name="Text 20"/>
          <p:cNvSpPr txBox="1"/>
          <p:nvPr/>
        </p:nvSpPr>
        <p:spPr>
          <a:xfrm>
            <a:off x="4800600" y="5440680"/>
            <a:ext cx="2953512"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Step 4 — separator</a:t>
            </a:r>
            <a:endParaRPr lang="en-US" sz="1200" dirty="0"/>
          </a:p>
        </p:txBody>
      </p:sp>
      <p:sp>
        <p:nvSpPr>
          <p:cNvPr id="25" name="Text 21"/>
          <p:cNvSpPr txBox="1"/>
          <p:nvPr/>
        </p:nvSpPr>
        <p:spPr>
          <a:xfrm>
            <a:off x="4462272" y="5733288"/>
            <a:ext cx="3264408" cy="45720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net,firewall is two tags — the separator (comma by default) splits multi-valued cells.</a:t>
            </a:r>
            <a:endParaRPr lang="en-US" sz="1000" dirty="0"/>
          </a:p>
        </p:txBody>
      </p:sp>
      <p:sp>
        <p:nvSpPr>
          <p:cNvPr id="26" name="Shape 22"/>
          <p:cNvSpPr/>
          <p:nvPr/>
        </p:nvSpPr>
        <p:spPr>
          <a:xfrm>
            <a:off x="8046720" y="5349240"/>
            <a:ext cx="3593592" cy="868680"/>
          </a:xfrm>
          <a:prstGeom prst="roundRect">
            <a:avLst>
              <a:gd name="adj" fmla="val 12632"/>
            </a:avLst>
          </a:prstGeom>
          <a:solidFill>
            <a:srgbClr val="181C25"/>
          </a:solidFill>
          <a:ln w="9525">
            <a:solidFill>
              <a:srgbClr val="2A3140"/>
            </a:solidFill>
            <a:prstDash val="solid"/>
          </a:ln>
        </p:spPr>
      </p:sp>
      <p:sp>
        <p:nvSpPr>
          <p:cNvPr id="27" name="Shape 23"/>
          <p:cNvSpPr/>
          <p:nvPr/>
        </p:nvSpPr>
        <p:spPr>
          <a:xfrm>
            <a:off x="8211312" y="5458968"/>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211312" y="5458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549640" y="5440680"/>
            <a:ext cx="2953512"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Simulation</a:t>
            </a:r>
            <a:endParaRPr lang="en-US" sz="1200" dirty="0"/>
          </a:p>
        </p:txBody>
      </p:sp>
      <p:sp>
        <p:nvSpPr>
          <p:cNvPr id="30" name="Text 26"/>
          <p:cNvSpPr txBox="1"/>
          <p:nvPr/>
        </p:nvSpPr>
        <p:spPr>
          <a:xfrm>
            <a:off x="8211312" y="5733288"/>
            <a:ext cx="3264408" cy="45720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The simulation reports the entities matched and the tags found — then Add, then Execute tracker → Run tracker now, exactly as for priority.</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RESULT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Result — the same tenant, now with a point of view</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330449"/>
          </a:xfrm>
          <a:prstGeom prst="roundRect">
            <a:avLst>
              <a:gd name="adj" fmla="val 1267"/>
            </a:avLst>
          </a:prstGeom>
          <a:solidFill>
            <a:srgbClr val="1F242F"/>
          </a:solidFill>
          <a:ln w="9525">
            <a:solidFill>
              <a:srgbClr val="2A3140"/>
            </a:solidFill>
            <a:prstDash val="solid"/>
          </a:ln>
        </p:spPr>
      </p:sp>
      <p:pic>
        <p:nvPicPr>
          <p:cNvPr id="7" name="Image 0" descr="/root/deck3/img/home_prio.jpg">    </p:cNvPr>
          <p:cNvPicPr>
            <a:picLocks noChangeAspect="1"/>
          </p:cNvPicPr>
          <p:nvPr/>
        </p:nvPicPr>
        <p:blipFill>
          <a:blip r:embed="rId1"/>
          <a:stretch>
            <a:fillRect/>
          </a:stretch>
        </p:blipFill>
        <p:spPr>
          <a:xfrm>
            <a:off x="548640" y="1417320"/>
            <a:ext cx="7680960" cy="4257297"/>
          </a:xfrm>
          <a:prstGeom prst="rect">
            <a:avLst/>
          </a:prstGeom>
        </p:spPr>
      </p:pic>
      <p:sp>
        <p:nvSpPr>
          <p:cNvPr id="8" name="Shape 5"/>
          <p:cNvSpPr/>
          <p:nvPr/>
        </p:nvSpPr>
        <p:spPr>
          <a:xfrm>
            <a:off x="2008022" y="3120239"/>
            <a:ext cx="274320" cy="274320"/>
          </a:xfrm>
          <a:prstGeom prst="ellipse">
            <a:avLst/>
          </a:prstGeom>
          <a:solidFill>
            <a:srgbClr val="5B8DEF"/>
          </a:solidFill>
          <a:ln w="12700">
            <a:solidFill>
              <a:srgbClr val="FFFFFF"/>
            </a:solidFill>
            <a:prstDash val="solid"/>
          </a:ln>
        </p:spPr>
      </p:sp>
      <p:sp>
        <p:nvSpPr>
          <p:cNvPr id="9" name="Text 6"/>
          <p:cNvSpPr txBox="1"/>
          <p:nvPr/>
        </p:nvSpPr>
        <p:spPr>
          <a:xfrm>
            <a:off x="2008022" y="31202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4542739" y="3120239"/>
            <a:ext cx="274320" cy="274320"/>
          </a:xfrm>
          <a:prstGeom prst="ellipse">
            <a:avLst/>
          </a:prstGeom>
          <a:solidFill>
            <a:srgbClr val="E05555"/>
          </a:solidFill>
          <a:ln w="12700">
            <a:solidFill>
              <a:srgbClr val="FFFFFF"/>
            </a:solidFill>
            <a:prstDash val="solid"/>
          </a:ln>
        </p:spPr>
      </p:sp>
      <p:sp>
        <p:nvSpPr>
          <p:cNvPr id="11" name="Text 8"/>
          <p:cNvSpPr txBox="1"/>
          <p:nvPr/>
        </p:nvSpPr>
        <p:spPr>
          <a:xfrm>
            <a:off x="4542739" y="31202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4005072" y="3971698"/>
            <a:ext cx="274320" cy="274320"/>
          </a:xfrm>
          <a:prstGeom prst="ellipse">
            <a:avLst/>
          </a:prstGeom>
          <a:solidFill>
            <a:srgbClr val="E0A040"/>
          </a:solidFill>
          <a:ln w="12700">
            <a:solidFill>
              <a:srgbClr val="FFFFFF"/>
            </a:solidFill>
            <a:prstDash val="solid"/>
          </a:ln>
        </p:spPr>
      </p:sp>
      <p:sp>
        <p:nvSpPr>
          <p:cNvPr id="13" name="Text 10"/>
          <p:cNvSpPr txBox="1"/>
          <p:nvPr/>
        </p:nvSpPr>
        <p:spPr>
          <a:xfrm>
            <a:off x="4005072" y="39716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3621024" y="5121168"/>
            <a:ext cx="274320" cy="274320"/>
          </a:xfrm>
          <a:prstGeom prst="ellipse">
            <a:avLst/>
          </a:prstGeom>
          <a:solidFill>
            <a:srgbClr val="3DBE7A"/>
          </a:solidFill>
          <a:ln w="12700">
            <a:solidFill>
              <a:srgbClr val="FFFFFF"/>
            </a:solidFill>
            <a:prstDash val="solid"/>
          </a:ln>
        </p:spPr>
      </p:sp>
      <p:sp>
        <p:nvSpPr>
          <p:cNvPr id="15" name="Text 12"/>
          <p:cNvSpPr txBox="1"/>
          <p:nvPr/>
        </p:nvSpPr>
        <p:spPr>
          <a:xfrm>
            <a:off x="3621024" y="5121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Count by priority</a:t>
            </a:r>
            <a:endParaRPr lang="en-US" sz="1250" dirty="0"/>
          </a:p>
        </p:txBody>
      </p:sp>
      <p:sp>
        <p:nvSpPr>
          <p:cNvPr id="19" name="Text 16"/>
          <p:cNvSpPr txBox="1"/>
          <p:nvPr/>
        </p:nvSpPr>
        <p:spPr>
          <a:xfrm>
            <a:off x="8887968" y="1737360"/>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blue disc became four — critical, high, medium, low: the CMDB’s view of the estate.</a:t>
            </a:r>
            <a:endParaRPr lang="en-US" sz="1050" dirty="0"/>
          </a:p>
        </p:txBody>
      </p:sp>
      <p:sp>
        <p:nvSpPr>
          <p:cNvPr id="20" name="Shape 17"/>
          <p:cNvSpPr/>
          <p:nvPr/>
        </p:nvSpPr>
        <p:spPr>
          <a:xfrm>
            <a:off x="8503920" y="2551176"/>
            <a:ext cx="274320" cy="274320"/>
          </a:xfrm>
          <a:prstGeom prst="ellipse">
            <a:avLst/>
          </a:prstGeom>
          <a:solidFill>
            <a:srgbClr val="E05555"/>
          </a:solidFill>
          <a:ln w="12700">
            <a:solidFill>
              <a:srgbClr val="FFFFFF"/>
            </a:solidFill>
            <a:prstDash val="solid"/>
          </a:ln>
        </p:spPr>
      </p:sp>
      <p:sp>
        <p:nvSpPr>
          <p:cNvPr id="21" name="Text 18"/>
          <p:cNvSpPr txBox="1"/>
          <p:nvPr/>
        </p:nvSpPr>
        <p:spPr>
          <a:xfrm>
            <a:off x="8503920" y="2551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5328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State × priority</a:t>
            </a:r>
            <a:endParaRPr lang="en-US" sz="1250" dirty="0"/>
          </a:p>
        </p:txBody>
      </p:sp>
      <p:sp>
        <p:nvSpPr>
          <p:cNvPr id="23" name="Text 20"/>
          <p:cNvSpPr txBox="1"/>
          <p:nvPr/>
        </p:nvSpPr>
        <p:spPr>
          <a:xfrm>
            <a:off x="8887968" y="2807208"/>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Red now splits into red-critical, red-high, red-other. The same red entities — but now you know which ones matter.</a:t>
            </a:r>
            <a:endParaRPr lang="en-US" sz="1050" dirty="0"/>
          </a:p>
        </p:txBody>
      </p:sp>
      <p:sp>
        <p:nvSpPr>
          <p:cNvPr id="24" name="Shape 21"/>
          <p:cNvSpPr/>
          <p:nvPr/>
        </p:nvSpPr>
        <p:spPr>
          <a:xfrm>
            <a:off x="8503920" y="3712464"/>
            <a:ext cx="274320" cy="274320"/>
          </a:xfrm>
          <a:prstGeom prst="ellipse">
            <a:avLst/>
          </a:prstGeom>
          <a:solidFill>
            <a:srgbClr val="E0A040"/>
          </a:solidFill>
          <a:ln w="12700">
            <a:solidFill>
              <a:srgbClr val="FFFFFF"/>
            </a:solidFill>
            <a:prstDash val="solid"/>
          </a:ln>
        </p:spPr>
      </p:sp>
      <p:sp>
        <p:nvSpPr>
          <p:cNvPr id="25" name="Text 22"/>
          <p:cNvSpPr txBox="1"/>
          <p:nvPr/>
        </p:nvSpPr>
        <p:spPr>
          <a:xfrm>
            <a:off x="8503920" y="3712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69417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High and critical in alert</a:t>
            </a:r>
            <a:endParaRPr lang="en-US" sz="1250" dirty="0"/>
          </a:p>
        </p:txBody>
      </p:sp>
      <p:sp>
        <p:nvSpPr>
          <p:cNvPr id="27" name="Text 24"/>
          <p:cNvSpPr txBox="1"/>
          <p:nvPr/>
        </p:nvSpPr>
        <p:spPr>
          <a:xfrm>
            <a:off x="8887968" y="3968496"/>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single-stats that were 0 in Part 1 are populated. This is what an on-call filter looks like.</a:t>
            </a:r>
            <a:endParaRPr lang="en-US" sz="1050" dirty="0"/>
          </a:p>
        </p:txBody>
      </p:sp>
      <p:sp>
        <p:nvSpPr>
          <p:cNvPr id="28" name="Shape 25"/>
          <p:cNvSpPr/>
          <p:nvPr/>
        </p:nvSpPr>
        <p:spPr>
          <a:xfrm>
            <a:off x="8503920" y="4782312"/>
            <a:ext cx="274320" cy="274320"/>
          </a:xfrm>
          <a:prstGeom prst="ellipse">
            <a:avLst/>
          </a:prstGeom>
          <a:solidFill>
            <a:srgbClr val="3DBE7A"/>
          </a:solidFill>
          <a:ln w="12700">
            <a:solidFill>
              <a:srgbClr val="FFFFFF"/>
            </a:solidFill>
            <a:prstDash val="solid"/>
          </a:ln>
        </p:spPr>
      </p:sp>
      <p:sp>
        <p:nvSpPr>
          <p:cNvPr id="29" name="Text 26"/>
          <p:cNvSpPr txBox="1"/>
          <p:nvPr/>
        </p:nvSpPr>
        <p:spPr>
          <a:xfrm>
            <a:off x="8503920" y="47823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76402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Priority chips</a:t>
            </a:r>
            <a:endParaRPr lang="en-US" sz="1250" dirty="0"/>
          </a:p>
        </p:txBody>
      </p:sp>
      <p:sp>
        <p:nvSpPr>
          <p:cNvPr id="31" name="Text 28"/>
          <p:cNvSpPr txBox="1"/>
          <p:nvPr/>
        </p:nvSpPr>
        <p:spPr>
          <a:xfrm>
            <a:off x="8887968" y="5038344"/>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row carries critical / high / medium / low — assigned by the policy, overridable per entity.</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RESULT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Group by: Priority — the on-call view</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330449"/>
          </a:xfrm>
          <a:prstGeom prst="roundRect">
            <a:avLst>
              <a:gd name="adj" fmla="val 1267"/>
            </a:avLst>
          </a:prstGeom>
          <a:solidFill>
            <a:srgbClr val="1F242F"/>
          </a:solidFill>
          <a:ln w="9525">
            <a:solidFill>
              <a:srgbClr val="2A3140"/>
            </a:solidFill>
            <a:prstDash val="solid"/>
          </a:ln>
        </p:spPr>
      </p:sp>
      <p:pic>
        <p:nvPicPr>
          <p:cNvPr id="7" name="Image 0" descr="/root/deck3/img/group_prio.jpg">    </p:cNvPr>
          <p:cNvPicPr>
            <a:picLocks noChangeAspect="1"/>
          </p:cNvPicPr>
          <p:nvPr/>
        </p:nvPicPr>
        <p:blipFill>
          <a:blip r:embed="rId1"/>
          <a:stretch>
            <a:fillRect/>
          </a:stretch>
        </p:blipFill>
        <p:spPr>
          <a:xfrm>
            <a:off x="548640" y="1417320"/>
            <a:ext cx="7680960" cy="4257297"/>
          </a:xfrm>
          <a:prstGeom prst="rect">
            <a:avLst/>
          </a:prstGeom>
        </p:spPr>
      </p:pic>
      <p:sp>
        <p:nvSpPr>
          <p:cNvPr id="8" name="Shape 5"/>
          <p:cNvSpPr/>
          <p:nvPr/>
        </p:nvSpPr>
        <p:spPr>
          <a:xfrm>
            <a:off x="2238451" y="4056844"/>
            <a:ext cx="274320" cy="274320"/>
          </a:xfrm>
          <a:prstGeom prst="ellipse">
            <a:avLst/>
          </a:prstGeom>
          <a:solidFill>
            <a:srgbClr val="5B8DEF"/>
          </a:solidFill>
          <a:ln w="12700">
            <a:solidFill>
              <a:srgbClr val="FFFFFF"/>
            </a:solidFill>
            <a:prstDash val="solid"/>
          </a:ln>
        </p:spPr>
      </p:sp>
      <p:sp>
        <p:nvSpPr>
          <p:cNvPr id="9" name="Text 6"/>
          <p:cNvSpPr txBox="1"/>
          <p:nvPr/>
        </p:nvSpPr>
        <p:spPr>
          <a:xfrm>
            <a:off x="2238451" y="40568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855878" y="4482574"/>
            <a:ext cx="274320" cy="274320"/>
          </a:xfrm>
          <a:prstGeom prst="ellipse">
            <a:avLst/>
          </a:prstGeom>
          <a:solidFill>
            <a:srgbClr val="9A78F5"/>
          </a:solidFill>
          <a:ln w="12700">
            <a:solidFill>
              <a:srgbClr val="FFFFFF"/>
            </a:solidFill>
            <a:prstDash val="solid"/>
          </a:ln>
        </p:spPr>
      </p:sp>
      <p:sp>
        <p:nvSpPr>
          <p:cNvPr id="11" name="Text 8"/>
          <p:cNvSpPr txBox="1"/>
          <p:nvPr/>
        </p:nvSpPr>
        <p:spPr>
          <a:xfrm>
            <a:off x="855878" y="44825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8503920" y="1481328"/>
            <a:ext cx="274320" cy="274320"/>
          </a:xfrm>
          <a:prstGeom prst="ellipse">
            <a:avLst/>
          </a:prstGeom>
          <a:solidFill>
            <a:srgbClr val="5B8DEF"/>
          </a:solidFill>
          <a:ln w="12700">
            <a:solidFill>
              <a:srgbClr val="FFFFFF"/>
            </a:solidFill>
            <a:prstDash val="solid"/>
          </a:ln>
        </p:spPr>
      </p:sp>
      <p:sp>
        <p:nvSpPr>
          <p:cNvPr id="13" name="Text 10"/>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4" name="Text 11"/>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Grouping selector</a:t>
            </a:r>
            <a:endParaRPr lang="en-US" sz="1250" dirty="0"/>
          </a:p>
        </p:txBody>
      </p:sp>
      <p:sp>
        <p:nvSpPr>
          <p:cNvPr id="15" name="Text 12"/>
          <p:cNvSpPr txBox="1"/>
          <p:nvPr/>
        </p:nvSpPr>
        <p:spPr>
          <a:xfrm>
            <a:off x="8887968" y="1737360"/>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Default · No grouping · Index · State · Priority · Sourcetype · Tags · Labels · Anomaly reason. Remembered per user.</a:t>
            </a:r>
            <a:endParaRPr lang="en-US" sz="1050" dirty="0"/>
          </a:p>
        </p:txBody>
      </p:sp>
      <p:sp>
        <p:nvSpPr>
          <p:cNvPr id="16" name="Shape 13"/>
          <p:cNvSpPr/>
          <p:nvPr/>
        </p:nvSpPr>
        <p:spPr>
          <a:xfrm>
            <a:off x="8503920" y="2642616"/>
            <a:ext cx="274320" cy="274320"/>
          </a:xfrm>
          <a:prstGeom prst="ellipse">
            <a:avLst/>
          </a:prstGeom>
          <a:solidFill>
            <a:srgbClr val="9A78F5"/>
          </a:solidFill>
          <a:ln w="12700">
            <a:solidFill>
              <a:srgbClr val="FFFFFF"/>
            </a:solidFill>
            <a:prstDash val="solid"/>
          </a:ln>
        </p:spPr>
      </p:sp>
      <p:sp>
        <p:nvSpPr>
          <p:cNvPr id="17" name="Text 14"/>
          <p:cNvSpPr txBox="1"/>
          <p:nvPr/>
        </p:nvSpPr>
        <p:spPr>
          <a:xfrm>
            <a:off x="8503920" y="26426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8" name="Text 15"/>
          <p:cNvSpPr txBox="1"/>
          <p:nvPr/>
        </p:nvSpPr>
        <p:spPr>
          <a:xfrm>
            <a:off x="8887968" y="262432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Four folds</a:t>
            </a:r>
            <a:endParaRPr lang="en-US" sz="1250" dirty="0"/>
          </a:p>
        </p:txBody>
      </p:sp>
      <p:sp>
        <p:nvSpPr>
          <p:cNvPr id="19" name="Text 16"/>
          <p:cNvSpPr txBox="1"/>
          <p:nvPr/>
        </p:nvSpPr>
        <p:spPr>
          <a:xfrm>
            <a:off x="8887968" y="2898648"/>
            <a:ext cx="277063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critical · high · low · medium, each with its count. Expand a group to work through it; combine with the state filter to see “critical and red” only.</a:t>
            </a:r>
            <a:endParaRPr lang="en-US" sz="1050" dirty="0"/>
          </a:p>
        </p:txBody>
      </p:sp>
      <p:sp>
        <p:nvSpPr>
          <p:cNvPr id="20" name="Shape 17"/>
          <p:cNvSpPr/>
          <p:nvPr/>
        </p:nvSpPr>
        <p:spPr>
          <a:xfrm>
            <a:off x="8503920" y="4206240"/>
            <a:ext cx="3154680" cy="2011680"/>
          </a:xfrm>
          <a:prstGeom prst="roundRect">
            <a:avLst>
              <a:gd name="adj" fmla="val 5455"/>
            </a:avLst>
          </a:prstGeom>
          <a:solidFill>
            <a:srgbClr val="1F242F"/>
          </a:solidFill>
          <a:ln w="9525">
            <a:solidFill>
              <a:srgbClr val="8B6CF6"/>
            </a:solidFill>
            <a:prstDash val="solid"/>
          </a:ln>
        </p:spPr>
      </p:sp>
      <p:sp>
        <p:nvSpPr>
          <p:cNvPr id="21" name="Text 18"/>
          <p:cNvSpPr txBox="1"/>
          <p:nvPr/>
        </p:nvSpPr>
        <p:spPr>
          <a:xfrm>
            <a:off x="8686800" y="4315968"/>
            <a:ext cx="283464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Also on the Virtual Tenants page</a:t>
            </a:r>
            <a:endParaRPr lang="en-US" sz="1200" dirty="0"/>
          </a:p>
        </p:txBody>
      </p:sp>
      <p:sp>
        <p:nvSpPr>
          <p:cNvPr id="22" name="Text 19"/>
          <p:cNvSpPr txBox="1"/>
          <p:nvPr/>
        </p:nvSpPr>
        <p:spPr>
          <a:xfrm>
            <a:off x="8686800" y="4617720"/>
            <a:ext cx="2834640" cy="1554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secops card now shows its high-priority count, and the deployment-level single-stat “high priority entities in alert” is populated — the number that goes on a NOC screen or in a Virtual Group.</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RESULT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Group by: Tags — the ownership view</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833872" cy="3266124"/>
          </a:xfrm>
          <a:prstGeom prst="roundRect">
            <a:avLst>
              <a:gd name="adj" fmla="val 1680"/>
            </a:avLst>
          </a:prstGeom>
          <a:solidFill>
            <a:srgbClr val="1F242F"/>
          </a:solidFill>
          <a:ln w="9525">
            <a:solidFill>
              <a:srgbClr val="2A3140"/>
            </a:solidFill>
            <a:prstDash val="solid"/>
          </a:ln>
        </p:spPr>
      </p:sp>
      <p:pic>
        <p:nvPicPr>
          <p:cNvPr id="7" name="Image 0" descr="/root/deck3/img/group_tags.jpg">    </p:cNvPr>
          <p:cNvPicPr>
            <a:picLocks noChangeAspect="1"/>
          </p:cNvPicPr>
          <p:nvPr/>
        </p:nvPicPr>
        <p:blipFill>
          <a:blip r:embed="rId1"/>
          <a:stretch>
            <a:fillRect/>
          </a:stretch>
        </p:blipFill>
        <p:spPr>
          <a:xfrm>
            <a:off x="548640" y="1417320"/>
            <a:ext cx="5760720" cy="3192972"/>
          </a:xfrm>
          <a:prstGeom prst="rect">
            <a:avLst/>
          </a:prstGeom>
        </p:spPr>
      </p:pic>
      <p:sp>
        <p:nvSpPr>
          <p:cNvPr id="8" name="Shape 5"/>
          <p:cNvSpPr/>
          <p:nvPr/>
        </p:nvSpPr>
        <p:spPr>
          <a:xfrm>
            <a:off x="512064" y="4672584"/>
            <a:ext cx="5833872" cy="1604679"/>
          </a:xfrm>
          <a:prstGeom prst="roundRect">
            <a:avLst>
              <a:gd name="adj" fmla="val 3419"/>
            </a:avLst>
          </a:prstGeom>
          <a:solidFill>
            <a:srgbClr val="1F242F"/>
          </a:solidFill>
          <a:ln w="9525">
            <a:solidFill>
              <a:srgbClr val="2A3140"/>
            </a:solidFill>
            <a:prstDash val="solid"/>
          </a:ln>
        </p:spPr>
      </p:sp>
      <p:pic>
        <p:nvPicPr>
          <p:cNvPr id="9" name="Image 1" descr="/root/deck3/img/firewall_entity.jpg">    </p:cNvPr>
          <p:cNvPicPr>
            <a:picLocks noChangeAspect="1"/>
          </p:cNvPicPr>
          <p:nvPr/>
        </p:nvPicPr>
        <p:blipFill>
          <a:blip r:embed="rId2"/>
          <a:stretch>
            <a:fillRect/>
          </a:stretch>
        </p:blipFill>
        <p:spPr>
          <a:xfrm>
            <a:off x="548640" y="4709160"/>
            <a:ext cx="5760720" cy="1531527"/>
          </a:xfrm>
          <a:prstGeom prst="rect">
            <a:avLst/>
          </a:prstGeom>
        </p:spPr>
      </p:pic>
      <p:sp>
        <p:nvSpPr>
          <p:cNvPr id="10" name="Shape 6"/>
          <p:cNvSpPr/>
          <p:nvPr/>
        </p:nvSpPr>
        <p:spPr>
          <a:xfrm>
            <a:off x="779069" y="3173455"/>
            <a:ext cx="274320" cy="274320"/>
          </a:xfrm>
          <a:prstGeom prst="ellipse">
            <a:avLst/>
          </a:prstGeom>
          <a:solidFill>
            <a:srgbClr val="5B8DEF"/>
          </a:solidFill>
          <a:ln w="12700">
            <a:solidFill>
              <a:srgbClr val="FFFFFF"/>
            </a:solidFill>
            <a:prstDash val="solid"/>
          </a:ln>
        </p:spPr>
      </p:sp>
      <p:sp>
        <p:nvSpPr>
          <p:cNvPr id="11" name="Text 7"/>
          <p:cNvSpPr txBox="1"/>
          <p:nvPr/>
        </p:nvSpPr>
        <p:spPr>
          <a:xfrm>
            <a:off x="779069" y="317345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5042002" y="2822228"/>
            <a:ext cx="274320" cy="274320"/>
          </a:xfrm>
          <a:prstGeom prst="ellipse">
            <a:avLst/>
          </a:prstGeom>
          <a:solidFill>
            <a:srgbClr val="E0A040"/>
          </a:solidFill>
          <a:ln w="12700">
            <a:solidFill>
              <a:srgbClr val="FFFFFF"/>
            </a:solidFill>
            <a:prstDash val="solid"/>
          </a:ln>
        </p:spPr>
      </p:sp>
      <p:sp>
        <p:nvSpPr>
          <p:cNvPr id="13" name="Text 9"/>
          <p:cNvSpPr txBox="1"/>
          <p:nvPr/>
        </p:nvSpPr>
        <p:spPr>
          <a:xfrm>
            <a:off x="5042002" y="28222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663854" y="5245195"/>
            <a:ext cx="274320" cy="274320"/>
          </a:xfrm>
          <a:prstGeom prst="ellipse">
            <a:avLst/>
          </a:prstGeom>
          <a:solidFill>
            <a:srgbClr val="3DBE7A"/>
          </a:solidFill>
          <a:ln w="12700">
            <a:solidFill>
              <a:srgbClr val="FFFFFF"/>
            </a:solidFill>
            <a:prstDash val="solid"/>
          </a:ln>
        </p:spPr>
      </p:sp>
      <p:sp>
        <p:nvSpPr>
          <p:cNvPr id="15" name="Text 11"/>
          <p:cNvSpPr txBox="1"/>
          <p:nvPr/>
        </p:nvSpPr>
        <p:spPr>
          <a:xfrm>
            <a:off x="663854" y="52451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6629400" y="1481328"/>
            <a:ext cx="274320" cy="274320"/>
          </a:xfrm>
          <a:prstGeom prst="ellipse">
            <a:avLst/>
          </a:prstGeom>
          <a:solidFill>
            <a:srgbClr val="5B8DEF"/>
          </a:solidFill>
          <a:ln w="12700">
            <a:solidFill>
              <a:srgbClr val="FFFFFF"/>
            </a:solidFill>
            <a:prstDash val="solid"/>
          </a:ln>
        </p:spPr>
      </p:sp>
      <p:sp>
        <p:nvSpPr>
          <p:cNvPr id="17" name="Text 13"/>
          <p:cNvSpPr txBox="1"/>
          <p:nvPr/>
        </p:nvSpPr>
        <p:spPr>
          <a:xfrm>
            <a:off x="662940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4"/>
          <p:cNvSpPr txBox="1"/>
          <p:nvPr/>
        </p:nvSpPr>
        <p:spPr>
          <a:xfrm>
            <a:off x="7013448" y="1463040"/>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One fold per tag</a:t>
            </a:r>
            <a:endParaRPr lang="en-US" sz="1250" dirty="0"/>
          </a:p>
        </p:txBody>
      </p:sp>
      <p:sp>
        <p:nvSpPr>
          <p:cNvPr id="19" name="Text 15"/>
          <p:cNvSpPr txBox="1"/>
          <p:nvPr/>
        </p:nvSpPr>
        <p:spPr>
          <a:xfrm>
            <a:off x="7013448" y="1737360"/>
            <a:ext cx="464515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business · cloud · firewall · identity · infra · net · os · syslog · vulnerabilities · web. Tags come from the CMDB; nobody typed them.</a:t>
            </a:r>
            <a:endParaRPr lang="en-US" sz="1050" dirty="0"/>
          </a:p>
        </p:txBody>
      </p:sp>
      <p:sp>
        <p:nvSpPr>
          <p:cNvPr id="20" name="Shape 16"/>
          <p:cNvSpPr/>
          <p:nvPr/>
        </p:nvSpPr>
        <p:spPr>
          <a:xfrm>
            <a:off x="6629400" y="2551176"/>
            <a:ext cx="274320" cy="274320"/>
          </a:xfrm>
          <a:prstGeom prst="ellipse">
            <a:avLst/>
          </a:prstGeom>
          <a:solidFill>
            <a:srgbClr val="E0A040"/>
          </a:solidFill>
          <a:ln w="12700">
            <a:solidFill>
              <a:srgbClr val="FFFFFF"/>
            </a:solidFill>
            <a:prstDash val="solid"/>
          </a:ln>
        </p:spPr>
      </p:sp>
      <p:sp>
        <p:nvSpPr>
          <p:cNvPr id="21" name="Text 17"/>
          <p:cNvSpPr txBox="1"/>
          <p:nvPr/>
        </p:nvSpPr>
        <p:spPr>
          <a:xfrm>
            <a:off x="6629400" y="2551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8"/>
          <p:cNvSpPr txBox="1"/>
          <p:nvPr/>
        </p:nvSpPr>
        <p:spPr>
          <a:xfrm>
            <a:off x="7013448" y="2532888"/>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More rows than entities</a:t>
            </a:r>
            <a:endParaRPr lang="en-US" sz="1250" dirty="0"/>
          </a:p>
        </p:txBody>
      </p:sp>
      <p:sp>
        <p:nvSpPr>
          <p:cNvPr id="23" name="Text 19"/>
          <p:cNvSpPr txBox="1"/>
          <p:nvPr/>
        </p:nvSpPr>
        <p:spPr>
          <a:xfrm>
            <a:off x="7013448" y="2807208"/>
            <a:ext cx="464515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 a bug: siem-firewall-* carries net,firewall, so those entities appear under both tags. Tags are multi-valued.</a:t>
            </a:r>
            <a:endParaRPr lang="en-US" sz="1050" dirty="0"/>
          </a:p>
        </p:txBody>
      </p:sp>
      <p:sp>
        <p:nvSpPr>
          <p:cNvPr id="24" name="Shape 20"/>
          <p:cNvSpPr/>
          <p:nvPr/>
        </p:nvSpPr>
        <p:spPr>
          <a:xfrm>
            <a:off x="6629400" y="3575304"/>
            <a:ext cx="274320" cy="274320"/>
          </a:xfrm>
          <a:prstGeom prst="ellipse">
            <a:avLst/>
          </a:prstGeom>
          <a:solidFill>
            <a:srgbClr val="3DBE7A"/>
          </a:solidFill>
          <a:ln w="12700">
            <a:solidFill>
              <a:srgbClr val="FFFFFF"/>
            </a:solidFill>
            <a:prstDash val="solid"/>
          </a:ln>
        </p:spPr>
      </p:sp>
      <p:sp>
        <p:nvSpPr>
          <p:cNvPr id="25" name="Text 21"/>
          <p:cNvSpPr txBox="1"/>
          <p:nvPr/>
        </p:nvSpPr>
        <p:spPr>
          <a:xfrm>
            <a:off x="6629400" y="3575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2"/>
          <p:cNvSpPr txBox="1"/>
          <p:nvPr/>
        </p:nvSpPr>
        <p:spPr>
          <a:xfrm>
            <a:off x="7013448" y="3557016"/>
            <a:ext cx="464515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Inside a group</a:t>
            </a:r>
            <a:endParaRPr lang="en-US" sz="1250" dirty="0"/>
          </a:p>
        </p:txBody>
      </p:sp>
      <p:sp>
        <p:nvSpPr>
          <p:cNvPr id="27" name="Text 23"/>
          <p:cNvSpPr txBox="1"/>
          <p:nvPr/>
        </p:nvSpPr>
        <p:spPr>
          <a:xfrm>
            <a:off x="7013448" y="3831336"/>
            <a:ext cx="464515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Expand firewall: siem-firewall-amer:cisco:asa is critical (from the priority policy), green, delay 1m30. The inline detail shows key information, status, thresholds and the 24 h charts.</a:t>
            </a:r>
            <a:endParaRPr lang="en-US" sz="1050" dirty="0"/>
          </a:p>
        </p:txBody>
      </p:sp>
      <p:sp>
        <p:nvSpPr>
          <p:cNvPr id="28" name="Shape 24"/>
          <p:cNvSpPr/>
          <p:nvPr/>
        </p:nvSpPr>
        <p:spPr>
          <a:xfrm>
            <a:off x="6629400" y="4937760"/>
            <a:ext cx="5029200" cy="1280160"/>
          </a:xfrm>
          <a:prstGeom prst="roundRect">
            <a:avLst>
              <a:gd name="adj" fmla="val 8571"/>
            </a:avLst>
          </a:prstGeom>
          <a:solidFill>
            <a:srgbClr val="1F242F"/>
          </a:solidFill>
          <a:ln w="9525">
            <a:solidFill>
              <a:srgbClr val="2A3140"/>
            </a:solidFill>
            <a:prstDash val="solid"/>
          </a:ln>
        </p:spPr>
      </p:sp>
      <p:sp>
        <p:nvSpPr>
          <p:cNvPr id="29" name="Text 25"/>
          <p:cNvSpPr txBox="1"/>
          <p:nvPr/>
        </p:nvSpPr>
        <p:spPr>
          <a:xfrm>
            <a:off x="6812280" y="5029200"/>
            <a:ext cx="4663440" cy="109728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Tags also drive: the search box (type a tag), Virtual Group filters (tags=firewall), ML outliers scope, Topology Studio aggregates, and alert routing.</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Where we are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classify with policies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833872" cy="2413444"/>
          </a:xfrm>
          <a:prstGeom prst="roundRect">
            <a:avLst>
              <a:gd name="adj" fmla="val 1782"/>
            </a:avLst>
          </a:prstGeom>
          <a:solidFill>
            <a:srgbClr val="1F242F"/>
          </a:solidFill>
          <a:ln w="9525">
            <a:solidFill>
              <a:srgbClr val="2A3140"/>
            </a:solidFill>
            <a:prstDash val="solid"/>
          </a:ln>
        </p:spPr>
      </p:sp>
      <p:pic>
        <p:nvPicPr>
          <p:cNvPr id="32" name="Picture 31" descr="a01_virtual_tenants.png"/>
          <p:cNvPicPr>
            <a:picLocks noChangeAspect="1"/>
          </p:cNvPicPr>
          <p:nvPr/>
        </p:nvPicPr>
        <p:blipFill>
          <a:blip r:embed="rId4"/>
          <a:stretch>
            <a:fillRect/>
          </a:stretch>
        </p:blipFill>
        <p:spPr>
          <a:xfrm>
            <a:off x="548640" y="1417320"/>
            <a:ext cx="5760720" cy="2340292"/>
          </a:xfrm>
          <a:prstGeom prst="rect">
            <a:avLst/>
          </a:prstGeom>
        </p:spPr>
      </p:pic>
      <p:sp>
        <p:nvSpPr>
          <p:cNvPr id="8" name="Shape 5"/>
          <p:cNvSpPr/>
          <p:nvPr/>
        </p:nvSpPr>
        <p:spPr>
          <a:xfrm>
            <a:off x="6583680" y="1417320"/>
            <a:ext cx="5056632" cy="3108960"/>
          </a:xfrm>
          <a:prstGeom prst="roundRect">
            <a:avLst>
              <a:gd name="adj" fmla="val 3529"/>
            </a:avLst>
          </a:prstGeom>
          <a:solidFill>
            <a:srgbClr val="181C25"/>
          </a:solidFill>
          <a:ln w="9525">
            <a:solidFill>
              <a:srgbClr val="2A3140"/>
            </a:solidFill>
            <a:prstDash val="solid"/>
          </a:ln>
        </p:spPr>
      </p:sp>
      <p:sp>
        <p:nvSpPr>
          <p:cNvPr id="9" name="Text 6"/>
          <p:cNvSpPr txBox="1"/>
          <p:nvPr/>
        </p:nvSpPr>
        <p:spPr>
          <a:xfrm>
            <a:off x="6812280" y="1554480"/>
            <a:ext cx="45720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In this part</a:t>
            </a:r>
            <a:endParaRPr lang="en-US" sz="1200" dirty="0"/>
          </a:p>
        </p:txBody>
      </p:sp>
      <p:sp>
        <p:nvSpPr>
          <p:cNvPr id="10" name="Shape 7"/>
          <p:cNvSpPr/>
          <p:nvPr/>
        </p:nvSpPr>
        <p:spPr>
          <a:xfrm>
            <a:off x="6812280" y="1993392"/>
            <a:ext cx="128016" cy="128016"/>
          </a:xfrm>
          <a:prstGeom prst="ellipse">
            <a:avLst/>
          </a:prstGeom>
          <a:solidFill>
            <a:srgbClr val="5B8DEF"/>
          </a:solidFill>
          <a:ln w="12700">
            <a:solidFill>
              <a:srgbClr val="5B8DEF"/>
            </a:solidFill>
            <a:prstDash val="solid"/>
          </a:ln>
        </p:spPr>
      </p:sp>
      <p:sp>
        <p:nvSpPr>
          <p:cNvPr id="11" name="Text 8"/>
          <p:cNvSpPr txBox="1"/>
          <p:nvPr/>
        </p:nvSpPr>
        <p:spPr>
          <a:xfrm>
            <a:off x="7040880" y="1920240"/>
            <a:ext cx="1188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Two policies</a:t>
            </a:r>
            <a:endParaRPr lang="en-US" sz="1250" dirty="0"/>
          </a:p>
        </p:txBody>
      </p:sp>
      <p:sp>
        <p:nvSpPr>
          <p:cNvPr id="12" name="Text 9"/>
          <p:cNvSpPr txBox="1"/>
          <p:nvPr/>
        </p:nvSpPr>
        <p:spPr>
          <a:xfrm>
            <a:off x="8183880" y="1920240"/>
            <a:ext cx="338328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priority and tags, both lookup-based on one CMDB export with wildcard keys</a:t>
            </a:r>
            <a:endParaRPr lang="en-US" sz="1100" dirty="0"/>
          </a:p>
        </p:txBody>
      </p:sp>
      <p:sp>
        <p:nvSpPr>
          <p:cNvPr id="13" name="Shape 10"/>
          <p:cNvSpPr/>
          <p:nvPr/>
        </p:nvSpPr>
        <p:spPr>
          <a:xfrm>
            <a:off x="6812280" y="2615184"/>
            <a:ext cx="128016" cy="128016"/>
          </a:xfrm>
          <a:prstGeom prst="ellipse">
            <a:avLst/>
          </a:prstGeom>
          <a:solidFill>
            <a:srgbClr val="3DBE7A"/>
          </a:solidFill>
          <a:ln w="12700">
            <a:solidFill>
              <a:srgbClr val="3DBE7A"/>
            </a:solidFill>
            <a:prstDash val="solid"/>
          </a:ln>
        </p:spPr>
      </p:sp>
      <p:sp>
        <p:nvSpPr>
          <p:cNvPr id="14" name="Text 11"/>
          <p:cNvSpPr txBox="1"/>
          <p:nvPr/>
        </p:nvSpPr>
        <p:spPr>
          <a:xfrm>
            <a:off x="7040880" y="2542032"/>
            <a:ext cx="1188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Simulated</a:t>
            </a:r>
            <a:endParaRPr lang="en-US" sz="1250" dirty="0"/>
          </a:p>
        </p:txBody>
      </p:sp>
      <p:sp>
        <p:nvSpPr>
          <p:cNvPr id="15" name="Text 12"/>
          <p:cNvSpPr txBox="1"/>
          <p:nvPr/>
        </p:nvSpPr>
        <p:spPr>
          <a:xfrm>
            <a:off x="8183880" y="2542032"/>
            <a:ext cx="338328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every entity matched, distribution checked before saving</a:t>
            </a:r>
            <a:endParaRPr lang="en-US" sz="1100" dirty="0"/>
          </a:p>
        </p:txBody>
      </p:sp>
      <p:sp>
        <p:nvSpPr>
          <p:cNvPr id="16" name="Shape 13"/>
          <p:cNvSpPr/>
          <p:nvPr/>
        </p:nvSpPr>
        <p:spPr>
          <a:xfrm>
            <a:off x="6812280" y="3236976"/>
            <a:ext cx="128016" cy="128016"/>
          </a:xfrm>
          <a:prstGeom prst="ellipse">
            <a:avLst/>
          </a:prstGeom>
          <a:solidFill>
            <a:srgbClr val="E0A040"/>
          </a:solidFill>
          <a:ln w="12700">
            <a:solidFill>
              <a:srgbClr val="E0A040"/>
            </a:solidFill>
            <a:prstDash val="solid"/>
          </a:ln>
        </p:spPr>
      </p:sp>
      <p:sp>
        <p:nvSpPr>
          <p:cNvPr id="17" name="Text 14"/>
          <p:cNvSpPr txBox="1"/>
          <p:nvPr/>
        </p:nvSpPr>
        <p:spPr>
          <a:xfrm>
            <a:off x="7040880" y="3163824"/>
            <a:ext cx="1188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Applied</a:t>
            </a:r>
            <a:endParaRPr lang="en-US" sz="1250" dirty="0"/>
          </a:p>
        </p:txBody>
      </p:sp>
      <p:sp>
        <p:nvSpPr>
          <p:cNvPr id="18" name="Text 15"/>
          <p:cNvSpPr txBox="1"/>
          <p:nvPr/>
        </p:nvSpPr>
        <p:spPr>
          <a:xfrm>
            <a:off x="8183880" y="3163824"/>
            <a:ext cx="338328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policy trackers run on demand: every entity updated, no failure</a:t>
            </a:r>
            <a:endParaRPr lang="en-US" sz="1100" dirty="0"/>
          </a:p>
        </p:txBody>
      </p:sp>
      <p:sp>
        <p:nvSpPr>
          <p:cNvPr id="19" name="Shape 16"/>
          <p:cNvSpPr/>
          <p:nvPr/>
        </p:nvSpPr>
        <p:spPr>
          <a:xfrm>
            <a:off x="6812280" y="3858768"/>
            <a:ext cx="128016" cy="128016"/>
          </a:xfrm>
          <a:prstGeom prst="ellipse">
            <a:avLst/>
          </a:prstGeom>
          <a:solidFill>
            <a:srgbClr val="9A78F5"/>
          </a:solidFill>
          <a:ln w="12700">
            <a:solidFill>
              <a:srgbClr val="9A78F5"/>
            </a:solidFill>
            <a:prstDash val="solid"/>
          </a:ln>
        </p:spPr>
      </p:sp>
      <p:sp>
        <p:nvSpPr>
          <p:cNvPr id="20" name="Text 17"/>
          <p:cNvSpPr txBox="1"/>
          <p:nvPr/>
        </p:nvSpPr>
        <p:spPr>
          <a:xfrm>
            <a:off x="7040880" y="3785616"/>
            <a:ext cx="1188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Read</a:t>
            </a:r>
            <a:endParaRPr lang="en-US" sz="1250" dirty="0"/>
          </a:p>
        </p:txBody>
      </p:sp>
      <p:sp>
        <p:nvSpPr>
          <p:cNvPr id="21" name="Text 18"/>
          <p:cNvSpPr txBox="1"/>
          <p:nvPr/>
        </p:nvSpPr>
        <p:spPr>
          <a:xfrm>
            <a:off x="8183880" y="3785616"/>
            <a:ext cx="338328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tenant by priority and by tag — on-call view, ownership view</a:t>
            </a:r>
            <a:endParaRPr lang="en-US" sz="1100" dirty="0"/>
          </a:p>
        </p:txBody>
      </p:sp>
      <p:sp>
        <p:nvSpPr>
          <p:cNvPr id="22" name="Text 19"/>
          <p:cNvSpPr txBox="1"/>
          <p:nvPr/>
        </p:nvSpPr>
        <p:spPr>
          <a:xfrm>
            <a:off x="548640" y="4754880"/>
            <a:ext cx="7315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3" name="Shape 20"/>
          <p:cNvSpPr/>
          <p:nvPr/>
        </p:nvSpPr>
        <p:spPr>
          <a:xfrm>
            <a:off x="548640" y="5074920"/>
            <a:ext cx="3593592" cy="1143000"/>
          </a:xfrm>
          <a:prstGeom prst="roundRect">
            <a:avLst>
              <a:gd name="adj" fmla="val 9600"/>
            </a:avLst>
          </a:prstGeom>
          <a:solidFill>
            <a:srgbClr val="3B1C1C"/>
          </a:solidFill>
          <a:ln w="9525">
            <a:solidFill>
              <a:srgbClr val="E05555"/>
            </a:solidFill>
            <a:prstDash val="solid"/>
          </a:ln>
        </p:spPr>
      </p:sp>
      <p:sp>
        <p:nvSpPr>
          <p:cNvPr id="24" name="Text 21"/>
          <p:cNvSpPr txBox="1"/>
          <p:nvPr/>
        </p:nvSpPr>
        <p:spPr>
          <a:xfrm>
            <a:off x="731520" y="5184648"/>
            <a:ext cx="3227832" cy="320040"/>
          </a:xfrm>
          <a:prstGeom prst="rect">
            <a:avLst/>
          </a:prstGeom>
          <a:noFill/>
          <a:ln/>
        </p:spPr>
        <p:txBody>
          <a:bodyPr wrap="square" lIns="0" tIns="0" rIns="0" bIns="0" rtlCol="0" anchor="t"/>
          <a:lstStyle/>
          <a:p>
            <a:pPr indent="0" marL="0">
              <a:buNone/>
            </a:pPr>
            <a:r>
              <a:rPr lang="en-US" sz="1250" b="1" dirty="0">
                <a:solidFill>
                  <a:srgbClr val="E05555"/>
                </a:solidFill>
                <a:latin typeface="Calibri" pitchFamily="34" charset="0"/>
                <a:ea typeface="Calibri" pitchFamily="34" charset="-122"/>
                <a:cs typeface="Calibri" pitchFamily="34" charset="-120"/>
              </a:rPr>
              <a:t>One source of truth</a:t>
            </a:r>
            <a:endParaRPr lang="en-US" sz="1250" dirty="0"/>
          </a:p>
        </p:txBody>
      </p:sp>
      <p:sp>
        <p:nvSpPr>
          <p:cNvPr id="25" name="Text 22"/>
          <p:cNvSpPr txBox="1"/>
          <p:nvPr/>
        </p:nvSpPr>
        <p:spPr>
          <a:xfrm>
            <a:off x="731520" y="5504688"/>
            <a:ext cx="3227832" cy="6858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a CMDB-style lookup drives both priority and tags — wildcard keys, one row per index family</a:t>
            </a:r>
            <a:endParaRPr lang="en-US" sz="1000" dirty="0"/>
          </a:p>
        </p:txBody>
      </p:sp>
      <p:sp>
        <p:nvSpPr>
          <p:cNvPr id="26" name="Shape 23"/>
          <p:cNvSpPr/>
          <p:nvPr/>
        </p:nvSpPr>
        <p:spPr>
          <a:xfrm>
            <a:off x="4297680" y="5074920"/>
            <a:ext cx="3593592" cy="1143000"/>
          </a:xfrm>
          <a:prstGeom prst="roundRect">
            <a:avLst>
              <a:gd name="adj" fmla="val 9600"/>
            </a:avLst>
          </a:prstGeom>
          <a:solidFill>
            <a:srgbClr val="1C2A48"/>
          </a:solidFill>
          <a:ln w="9525">
            <a:solidFill>
              <a:srgbClr val="5B8DEF"/>
            </a:solidFill>
            <a:prstDash val="solid"/>
          </a:ln>
        </p:spPr>
      </p:sp>
      <p:sp>
        <p:nvSpPr>
          <p:cNvPr id="27" name="Text 24"/>
          <p:cNvSpPr txBox="1"/>
          <p:nvPr/>
        </p:nvSpPr>
        <p:spPr>
          <a:xfrm>
            <a:off x="4480560" y="5184648"/>
            <a:ext cx="3227832" cy="320040"/>
          </a:xfrm>
          <a:prstGeom prst="rect">
            <a:avLst/>
          </a:prstGeom>
          <a:noFill/>
          <a:ln/>
        </p:spPr>
        <p:txBody>
          <a:bodyPr wrap="square" lIns="0" tIns="0" rIns="0" bIns="0" rtlCol="0" anchor="t"/>
          <a:lstStyle/>
          <a:p>
            <a:pPr indent="0" marL="0">
              <a:buNone/>
            </a:pPr>
            <a:r>
              <a:rPr lang="en-US" sz="1250" b="1" dirty="0">
                <a:solidFill>
                  <a:srgbClr val="5B8DEF"/>
                </a:solidFill>
                <a:latin typeface="Calibri" pitchFamily="34" charset="0"/>
                <a:ea typeface="Calibri" pitchFamily="34" charset="-122"/>
                <a:cs typeface="Calibri" pitchFamily="34" charset="-120"/>
              </a:rPr>
              <a:t>Simulate first</a:t>
            </a:r>
            <a:endParaRPr lang="en-US" sz="1250" dirty="0"/>
          </a:p>
        </p:txBody>
      </p:sp>
      <p:sp>
        <p:nvSpPr>
          <p:cNvPr id="28" name="Text 25"/>
          <p:cNvSpPr txBox="1"/>
          <p:nvPr/>
        </p:nvSpPr>
        <p:spPr>
          <a:xfrm>
            <a:off x="4480560" y="5504688"/>
            <a:ext cx="3227832" cy="6858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the priority distribution is checked before anything is written to an entity</a:t>
            </a:r>
            <a:endParaRPr lang="en-US" sz="1000" dirty="0"/>
          </a:p>
        </p:txBody>
      </p:sp>
      <p:sp>
        <p:nvSpPr>
          <p:cNvPr id="29" name="Shape 26"/>
          <p:cNvSpPr/>
          <p:nvPr/>
        </p:nvSpPr>
        <p:spPr>
          <a:xfrm>
            <a:off x="8046720" y="5074920"/>
            <a:ext cx="3593592" cy="1143000"/>
          </a:xfrm>
          <a:prstGeom prst="roundRect">
            <a:avLst>
              <a:gd name="adj" fmla="val 9600"/>
            </a:avLst>
          </a:prstGeom>
          <a:solidFill>
            <a:srgbClr val="2B2245"/>
          </a:solidFill>
          <a:ln w="9525">
            <a:solidFill>
              <a:srgbClr val="9A78F5"/>
            </a:solidFill>
            <a:prstDash val="solid"/>
          </a:ln>
        </p:spPr>
      </p:sp>
      <p:sp>
        <p:nvSpPr>
          <p:cNvPr id="30" name="Text 27"/>
          <p:cNvSpPr txBox="1"/>
          <p:nvPr/>
        </p:nvSpPr>
        <p:spPr>
          <a:xfrm>
            <a:off x="8229600" y="5184648"/>
            <a:ext cx="3227832" cy="320040"/>
          </a:xfrm>
          <a:prstGeom prst="rect">
            <a:avLst/>
          </a:prstGeom>
          <a:noFill/>
          <a:ln/>
        </p:spPr>
        <p:txBody>
          <a:bodyPr wrap="square" lIns="0" tIns="0" rIns="0" bIns="0" rtlCol="0" anchor="t"/>
          <a:lstStyle/>
          <a:p>
            <a:pPr indent="0" marL="0">
              <a:buNone/>
            </a:pPr>
            <a:r>
              <a:rPr lang="en-US" sz="1250" b="1" dirty="0">
                <a:solidFill>
                  <a:srgbClr val="9A78F5"/>
                </a:solidFill>
                <a:latin typeface="Calibri" pitchFamily="34" charset="0"/>
                <a:ea typeface="Calibri" pitchFamily="34" charset="-122"/>
                <a:cs typeface="Calibri" pitchFamily="34" charset="-120"/>
              </a:rPr>
              <a:t>Trackers apply, overrides win</a:t>
            </a:r>
            <a:endParaRPr lang="en-US" sz="1250" dirty="0"/>
          </a:p>
        </p:txBody>
      </p:sp>
      <p:sp>
        <p:nvSpPr>
          <p:cNvPr id="31" name="Text 28"/>
          <p:cNvSpPr txBox="1"/>
          <p:nvPr/>
        </p:nvSpPr>
        <p:spPr>
          <a:xfrm>
            <a:off x="8229600" y="5504688"/>
            <a:ext cx="3227832" cy="6858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policy trackers re-evaluate every cycle; a manual override always wins; removing a policy cleans up</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for Splunk — Classify with policies</dc:title>
  <dc:subject>PptxGenJS Presentation</dc:subject>
  <dc:creator>TrackMe Limited</dc:creator>
  <cp:lastModifiedBy>TrackMe Limited</cp:lastModifiedBy>
  <cp:revision>1</cp:revision>
  <dcterms:created xsi:type="dcterms:W3CDTF">2026-09-08T19:38:56Z</dcterms:created>
  <dcterms:modified xsi:type="dcterms:W3CDTF">2026-09-08T19:38:56Z</dcterms:modified>
</cp:coreProperties>
</file>