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0-1.jpg" ContentType="image/jpg"/>
  <Override PartName="/ppt/media/image-10-2.jpg" ContentType="image/jpg"/>
  <Override PartName="/ppt/media/image-10-3.jpg" ContentType="image/jpg"/>
  <Override PartName="/ppt/media/image-11-1.jpg" ContentType="image/jpg"/>
  <Override PartName="/ppt/media/image-11-2.jpg" ContentType="image/jpg"/>
  <Override PartName="/ppt/media/image-12-1.jpg" ContentType="image/jpg"/>
  <Override PartName="/ppt/media/image-14-1.jpg" ContentType="image/jpg"/>
  <Override PartName="/ppt/media/image-15-1.jpg" ContentType="image/jpg"/>
  <Override PartName="/ppt/media/image-16-1.jpg" ContentType="image/jpg"/>
  <Override PartName="/ppt/media/image-17-1.jpg" ContentType="image/jpg"/>
  <Override PartName="/ppt/media/image-19-1.jpg" ContentType="image/jpg"/>
  <Override PartName="/ppt/media/image-19-2.jpg" ContentType="image/jpg"/>
  <Override PartName="/ppt/media/image-20-1.jpg" ContentType="image/jpg"/>
  <Override PartName="/ppt/media/image-20-2.jpg" ContentType="image/jpg"/>
  <Override PartName="/ppt/media/image-21-1.jpg" ContentType="image/jpg"/>
  <Override PartName="/ppt/media/image-21-2.jpg" ContentType="image/jpg"/>
  <Override PartName="/ppt/media/image-23-1.jpg" ContentType="image/jpg"/>
  <Override PartName="/ppt/media/image-24-1.jpg" ContentType="image/jpg"/>
  <Override PartName="/ppt/media/image-25-1.jpg" ContentType="image/jpg"/>
  <Override PartName="/ppt/media/image-26-1.jpg" ContentType="image/jpg"/>
  <Override PartName="/ppt/media/image-26-2.jpg" ContentType="image/jpg"/>
  <Override PartName="/ppt/media/image-27-1.jpg" ContentType="image/jpg"/>
  <Override PartName="/ppt/media/image-27-2.jpg" ContentType="image/jpg"/>
  <Override PartName="/ppt/media/image-28-1.jpg" ContentType="image/jpg"/>
  <Override PartName="/ppt/media/image-3-1.jpg" ContentType="image/jpg"/>
  <Override PartName="/ppt/media/image-5-1.jpg" ContentType="image/jpg"/>
  <Override PartName="/ppt/media/image-5-2.jpg" ContentType="image/jpg"/>
  <Override PartName="/ppt/media/image-6-1.jpg" ContentType="image/jpg"/>
  <Override PartName="/ppt/media/image-7-1.jpg" ContentType="image/jpg"/>
  <Override PartName="/ppt/media/image-8-1.jpg" ContentType="image/jpg"/>
  <Override PartName="/ppt/media/image-9-1.jpg" ContentType="image/jpg"/>
  <Override PartName="/ppt/media/image-9-2.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Hands-on walkthrough of Volume Outliers (VOL), the seventh TrackMe component, new in 2.4.18. Everything in this deck was captured live on TrackMe 2.4.18, starting from a brand new tenant on a Splunk Enterprise deployment with 43 indexes in one license pool. We create the tenant, let it backfill a month of history, read the results, tune the detection, use the global license usage view, wire alerting, and let the AI Advisors review a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Availability monitoring answers "is the data arriving on time?". It does not answer "is the amount of data normal?". A broken forwarder, a lost syslog route, a parser change that drops half of the events: the feed still arrives, the freshness checks stay green, and the missing half only shows up in a detection that missed, a report that is off, or a license bill that surprises. VOL watches the volume itself, from the source Splunk uses to bill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model, and the wizard shows it on its first step. The license usage log is the contract: it is what Splunk meters, it exists on every deployment, and it is cheap to read incrementally. TrackMe keeps a 24-hour ring of 5-minute buckets per index, derives the rolling KPIs and the daily volume from it, writes them as metrics, and the standard outliers engine and decision maker do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Virtual Tenant covers the whole deployment. Part 1 creates it and lets the backfill fill a month of history. Part 2 reads what the tenant shows: the table, an index, its charts and its model. Part 3 tunes the detection: direction per index, inactivity policy, default KPIs. Part 4 covers the global license usage view, alerting, and the AI Advisor review of a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Virtual Tenants → Actions → Create a tracking tenant. The Volume card sits second in the chooser. The wizard has five steps: basics, volume, inactivity, indexes &amp; RBAC, review. The first step recalls the three arguments of the component — minimal compute cost, outliers that scale safely, signal not noise — and asks for the tenant identity. Twenty characters max for the id: volume-detection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Volume step is the whole configuration and its defaults are the recommended values. Target environment: this Splunk, or any remote account configured in TrackMe. Detect: the default direction of every new index — drops and spikes — changed per index later. Backfill history: 30 days replayed at creation, capped by the retention of the license usage log. Outliers scope: every priority by default, because volume outliers are the point of this component. Minimum history: 15 days before a model is trusted, and the notice confirms the backfill covers it. Default KPIs: one model per index on the rolling 24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Expand Advanced to see the two technical settings. The settle margin keeps the tracker behind the newest license events so that late ones are still counted in their bucket. The license search constraint is the base search the tracker builds on; the default reads the internal license usage log. Both can be changed later in the tenant configuration.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Inactivity is the second detection: after how long without licensed volume does an index turn red. The default policy is variable by day and hour: one day during working hours, Monday to Friday 08:00 to 19:59 in the server’s time zone, and seven days for nights and week-ends. The timezone notice shows the server and browser clocks side by side, because the slots are evaluated on the server. Quick templates cover the usual shapes; the editor lets you draw your own slots.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two steps are the ones every tenant shares. Indexes &amp; RBAC: the TrackMe summary, audit, metric and notable indexes, the Splunk owner of the created objects, and the admin, power and read-only roles. Review, then Done: the progress events show the tenant account, its reports and trackers being created, and the first collection runs straight away. If the tenant will run AI automation, own it with a service account rather than nobody.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creation runs the first collection: the tracker seeds the last 24 hours of the license usage log and one entity per index appears — 43 here — each with its rolling volume. The backfill job plans itself at its first hourly run; until then the Virtual Tenants card reads Backfill pending, so does the vignette in the Tenant Home header, and the table shows the 24-hour volume while the cost columns wait for the replayed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volume collection screen explains both jobs. Live collection: every five minutes, incrementally, behind the settle margin. Backfill: pending until the backfill job plans it at its next hourly run, then replayed day by day through the same code as the live collection, with historical timestamps — the rolling volumes the models train on, and the daily licensed volume of every license day. On this deployment the whole month completed at the first run; on a large one it spans a few hourly slots and the card shows the percentage. On completion every model is trained on the replayed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backfill has completed the Tenant Home is the finished product: two tabs — the Volume Outliers indexes and the global license usage — the usual counters and charts by priority and state, and the entities table grouped by license pool with every cost column filled from the replayed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2 reads the tenant: the VOL table, the entity screen of an index, and its outliers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VOL table is the component’s home: an operator reads the volume, the cost and the detection settings of every index in one place. Splunk Cloud has no license pool, so the rows are not grouped there. The Detect toggle and the Inactivity column are editable in place; everything else is computed by the collector every five minutes. The trend turns red when an index grows fast — cribl_signals and siem-firewall-apac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entity opens on Volume &amp; cost. Every tile has an Open in search. The daily chart shows the license days — a day rolls at the license manager’s midnight — and the projection follows the same rule as the table, so the chart and the tile always agree. The status reason on the right says it in words: licensed volume 24 hours and yesterday, complying with the monitoring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rolling 24-hour volume follows the daily pattern and is the proven default KPI; the shorter windows react faster and are noisier. The outliers chart shows the model of the index — here drops only, zero anomalies in the last 7 days — with its band. The hourly profile explains the band: business hours peak, nights and week-ends 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 rides TrackMe’s native outliers engine: the same models, simulation, false-positive handling and AI ML Advisor as every other component. Because the history was backfilled, the model reached normal confidence on day one — no four-week wait. The corrected counters show the engine’s guards at work: candidate outliers that were corrected rather than raised.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3 tunes the detection. The defaults are sensible; these are the settings operators actually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index deserves both directions. A security index is a drop concern: a spike is welcome data. A metrics or development index is a spike concern: a drop costs nothing. The Detect toggle switches one index in the table; the bulk edit category Volume Detection Direction applies a choice to a selection. The direction is stored on the index’s outliers model — lower bound for drops, upper bound for spikes — and takes effect immediately.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tenant policy applies live to every index without its own: variable by day and hour, 1 day in working hours, 7 days otherwise. Manage: Global inactivity threshold edits it on a day and hour grid; the slots are evaluated in the server’s time zone and the editor shows them in your browser’s. An index gets its own override from its menu, the bulk edit, or a click on the Inactivity column: business_data, fed by a monthly batch, gets a static 35-day threshold. 0 disables the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Manage: Outliers default KPIs sets the rolling KPIs every new index gets a model on — the 24-hour volume by default; the shorter windows react faster to a sudden drop or spike, at the cost of more models. An opt-in switch reconciles the existing indexes. Manage: ML Outliers tenant scope sets which indexes are trained and evaluated: VOL has its own scope — every priority by default — and an optional filter expression on object, priority, tags, labels and pool.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4: the global license usage view, alerting, and the AI Advisors.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 is the dashboard people otherwise build by hand. It reads what the tenant already collected — its own metrics and entity figures — so it costs nothing and works the same for a remote deployment. The insights say in words what stands out: the environment is stable at +1.9%, the largest increase and decrease of the week, and how concentrated the license is. On Splunk Cloud, where a pool has no quota, the quota figures are not shown and the view says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chart stacks the top consumers of the period; the slider brings more of them out of the rest. The second chart is the environment total with the same projection controls as the entity chart, and the quota line when the license is metered.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consumers table is where a license review starts. The movers card turns the week-over-week comparison into a short list — the first place to look after a jump in the environment total: here siem-firewall-apac rose by 45% and siem-osnix-amer fell by 24%. The pool cards give the capacity view: yesterday, average, peak, days over quota and headroom.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Volume Outliers alerts like any TrackMe component. The SPLK-VOL alert type generates the notable events and acknowledgments for red indexes — the outliers trigger stays on, the outliers being the state of this component, and the same alert covers an index turning red for inactivity. A TrackMe stateful alert sends the emails: opened, updated, closed, with the rolling volume charts, the outliers chart, the daily licensed volume and, optionally, an AI status report embedded.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Outliers tab of an index, the AI ML Advisor runs as an agent with read tools — the entity, its model rules, the outlier and score history, the training details. The operator states the intent in plain words: this security index is monitored for drops only; does the model fit the weekly business-hours pattern, and would the week-end lows raise false drops? Inspect mode changes nothing; act mode applies its recommendations after consent.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advisor answered the operator’s question with evidence from the model itself: it already segments by weekday and hour, every group is fitted, and its bounds track the weekday peaks and the week-end troughs. Nothing to change — and it says why, rather than rationalising a recovered metric. The reasoning trace at the bottom shows every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collection reads only what is new: one bounded search per tenant every five minutes. The metrics footprint is compact and shown before you confirm the backfill. The rolling values come from the buckets TrackMe holds, not from its own metrics, so a blocked metrics pipeline never reads as a drop. One model per index by default; the scope limits them where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one tenant watches the licensed volume of every index. The backfill makes it useful on day one; the table, the entity screen and the model explain every figure; four settings make the detection yours; the global license usage view, alerting and the AI Advisors take it into operations.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jp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jp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image" Target="../media/image-10-2.jpg"/><Relationship Id="rId3" Type="http://schemas.openxmlformats.org/officeDocument/2006/relationships/image" Target="../media/image-10-3.jp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jp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jp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image" Target="../media/image-20-2.jp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image" Target="../media/image-21-2.jp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image" Target="../media/image-26-2.jp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image" Target="../media/image-27-2.jpg"/><Relationship Id="rId3" Type="http://schemas.openxmlformats.org/officeDocument/2006/relationships/slideLayout" Target="../slideLayouts/slideLayout1.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218"/>
        </a:solidFill>
      </p:bgPr>
    </p:bg>
    <p:spTree>
      <p:nvGrpSpPr>
        <p:cNvPr id="1" name=""/>
        <p:cNvGrpSpPr/>
        <p:nvPr/>
      </p:nvGrpSpPr>
      <p:grpSpPr>
        <a:xfrm>
          <a:off x="0" y="0"/>
          <a:ext cx="0" cy="0"/>
          <a:chOff x="0" y="0"/>
          <a:chExt cx="0" cy="0"/>
        </a:xfrm>
      </p:grpSpPr>
      <p:pic>
        <p:nvPicPr>
          <p:cNvPr id="2" name="Image 0" descr="/private/tmp/claude-501/-Users-guilhem-DocsOffsync-trackme-limited-trackme-app--claude-worktrees-code-rabbit-findings-e947eb/ef30d9f9-b781-4e85-b4a8-74b95fe0032a/scratchpad/deck_vol/img/logo.png">    </p:cNvPr>
          <p:cNvPicPr>
            <a:picLocks noChangeAspect="1"/>
          </p:cNvPicPr>
          <p:nvPr/>
        </p:nvPicPr>
        <p:blipFill>
          <a:blip r:embed="rId1"/>
          <a:stretch>
            <a:fillRect/>
          </a:stretch>
        </p:blipFill>
        <p:spPr>
          <a:xfrm>
            <a:off x="685800" y="502920"/>
            <a:ext cx="2331720" cy="1404518"/>
          </a:xfrm>
          <a:prstGeom prst="rect">
            <a:avLst/>
          </a:prstGeom>
        </p:spPr>
      </p:pic>
      <p:sp>
        <p:nvSpPr>
          <p:cNvPr id="3" name="Text 0"/>
          <p:cNvSpPr txBox="1"/>
          <p:nvPr/>
        </p:nvSpPr>
        <p:spPr>
          <a:xfrm>
            <a:off x="822960" y="3246120"/>
            <a:ext cx="7315200" cy="274320"/>
          </a:xfrm>
          <a:prstGeom prst="rect">
            <a:avLst/>
          </a:prstGeom>
          <a:noFill/>
          <a:ln/>
        </p:spPr>
        <p:txBody>
          <a:bodyPr wrap="square" lIns="0" tIns="0" rIns="0" bIns="0" rtlCol="0" anchor="ctr"/>
          <a:lstStyle/>
          <a:p>
            <a:pPr indent="0" marL="0">
              <a:buNone/>
            </a:pPr>
            <a:r>
              <a:rPr lang="en-US" sz="1200" b="1" spc="300" kern="0" dirty="0">
                <a:solidFill>
                  <a:srgbClr val="8B6CF6"/>
                </a:solidFill>
                <a:latin typeface="Calibri" pitchFamily="34" charset="0"/>
                <a:ea typeface="Calibri" pitchFamily="34" charset="-122"/>
                <a:cs typeface="Calibri" pitchFamily="34" charset="-120"/>
              </a:rPr>
              <a:t>HANDS-ON WALKTHROUGH  ·  VOLUME OUTLIERS</a:t>
            </a:r>
            <a:endParaRPr lang="en-US" sz="1200" dirty="0"/>
          </a:p>
        </p:txBody>
      </p:sp>
      <p:sp>
        <p:nvSpPr>
          <p:cNvPr id="4" name="Text 1"/>
          <p:cNvSpPr txBox="1"/>
          <p:nvPr/>
        </p:nvSpPr>
        <p:spPr>
          <a:xfrm>
            <a:off x="822960" y="3566160"/>
            <a:ext cx="10058400" cy="822960"/>
          </a:xfrm>
          <a:prstGeom prst="rect">
            <a:avLst/>
          </a:prstGeom>
          <a:noFill/>
          <a:ln/>
        </p:spPr>
        <p:txBody>
          <a:bodyPr wrap="square" lIns="0" tIns="0" rIns="0" bIns="0" rtlCol="0" anchor="ctr"/>
          <a:lstStyle/>
          <a:p>
            <a:pPr indent="0" marL="0">
              <a:buNone/>
            </a:pPr>
            <a:r>
              <a:rPr lang="en-US" sz="4400" b="1" dirty="0">
                <a:solidFill>
                  <a:srgbClr val="F2F4F8"/>
                </a:solidFill>
                <a:latin typeface="Calibri" pitchFamily="34" charset="0"/>
                <a:ea typeface="Calibri" pitchFamily="34" charset="-122"/>
                <a:cs typeface="Calibri" pitchFamily="34" charset="-120"/>
              </a:rPr>
              <a:t>Volume outliers on the license usage</a:t>
            </a:r>
            <a:endParaRPr lang="en-US" sz="4400" dirty="0"/>
          </a:p>
        </p:txBody>
      </p:sp>
      <p:sp>
        <p:nvSpPr>
          <p:cNvPr id="5" name="Text 2"/>
          <p:cNvSpPr txBox="1"/>
          <p:nvPr/>
        </p:nvSpPr>
        <p:spPr>
          <a:xfrm>
            <a:off x="822960" y="4434840"/>
            <a:ext cx="9692640" cy="1005840"/>
          </a:xfrm>
          <a:prstGeom prst="rect">
            <a:avLst/>
          </a:prstGeom>
          <a:noFill/>
          <a:ln/>
        </p:spPr>
        <p:txBody>
          <a:bodyPr wrap="square" lIns="0" tIns="0" rIns="0" bIns="0" rtlCol="0" anchor="t"/>
          <a:lstStyle/>
          <a:p>
            <a:pPr indent="0" marL="0">
              <a:buNone/>
            </a:pPr>
            <a:r>
              <a:rPr lang="en-US" sz="1700" dirty="0">
                <a:solidFill>
                  <a:srgbClr val="9AA3B5"/>
                </a:solidFill>
                <a:latin typeface="Calibri" pitchFamily="34" charset="0"/>
                <a:ea typeface="Calibri" pitchFamily="34" charset="-122"/>
                <a:cs typeface="Calibri" pitchFamily="34" charset="-120"/>
              </a:rPr>
              <a:t>One tenant, a few clicks, and every index of the deployment is watched for abnormal drops, spikes and silence — with a month of history backfilled, a cost trend and a projection, and the whole environment’s license usage on one screen. From an empty tenant to 43 monitored indexes.</a:t>
            </a:r>
            <a:endParaRPr lang="en-US" sz="1700" dirty="0"/>
          </a:p>
        </p:txBody>
      </p:sp>
      <p:sp>
        <p:nvSpPr>
          <p:cNvPr id="6" name="Text 3"/>
          <p:cNvSpPr txBox="1"/>
          <p:nvPr/>
        </p:nvSpPr>
        <p:spPr>
          <a:xfrm>
            <a:off x="822960" y="5943600"/>
            <a:ext cx="7315200" cy="274320"/>
          </a:xfrm>
          <a:prstGeom prst="rect">
            <a:avLst/>
          </a:prstGeom>
          <a:noFill/>
          <a:ln/>
        </p:spPr>
        <p:txBody>
          <a:bodyPr wrap="square" lIns="0" tIns="0" rIns="0" bIns="0" rtlCol="0" anchor="ctr"/>
          <a:lstStyle/>
          <a:p>
            <a:pPr indent="0" marL="0">
              <a:buNone/>
            </a:pPr>
            <a:r>
              <a:rPr lang="en-US" sz="1100" dirty="0">
                <a:solidFill>
                  <a:srgbClr val="6B7386"/>
                </a:solidFill>
                <a:latin typeface="Calibri" pitchFamily="34" charset="0"/>
                <a:ea typeface="Calibri" pitchFamily="34" charset="-122"/>
                <a:cs typeface="Calibri" pitchFamily="34" charset="-120"/>
              </a:rPr>
              <a:t>Captured live on TrackMe 2.4.18  ·  tenant volume-detection</a:t>
            </a:r>
            <a:endParaRPr lang="en-US" sz="1100" dirty="0"/>
          </a:p>
        </p:txBody>
      </p:sp>
      <p:sp>
        <p:nvSpPr>
          <p:cNvPr id="7" name="Shape 4"/>
          <p:cNvSpPr/>
          <p:nvPr/>
        </p:nvSpPr>
        <p:spPr>
          <a:xfrm>
            <a:off x="10058400" y="5989320"/>
            <a:ext cx="201168" cy="201168"/>
          </a:xfrm>
          <a:prstGeom prst="ellipse">
            <a:avLst/>
          </a:prstGeom>
          <a:solidFill>
            <a:srgbClr val="3DBE7A"/>
          </a:solidFill>
          <a:ln w="12700">
            <a:solidFill>
              <a:srgbClr val="3DBE7A"/>
            </a:solidFill>
            <a:prstDash val="solid"/>
          </a:ln>
        </p:spPr>
      </p:sp>
      <p:sp>
        <p:nvSpPr>
          <p:cNvPr id="8" name="Shape 5"/>
          <p:cNvSpPr/>
          <p:nvPr/>
        </p:nvSpPr>
        <p:spPr>
          <a:xfrm>
            <a:off x="10442448" y="5989320"/>
            <a:ext cx="201168" cy="201168"/>
          </a:xfrm>
          <a:prstGeom prst="ellipse">
            <a:avLst/>
          </a:prstGeom>
          <a:solidFill>
            <a:srgbClr val="E0A040"/>
          </a:solidFill>
          <a:ln w="12700">
            <a:solidFill>
              <a:srgbClr val="E0A040"/>
            </a:solidFill>
            <a:prstDash val="solid"/>
          </a:ln>
        </p:spPr>
      </p:sp>
      <p:sp>
        <p:nvSpPr>
          <p:cNvPr id="9" name="Shape 6"/>
          <p:cNvSpPr/>
          <p:nvPr/>
        </p:nvSpPr>
        <p:spPr>
          <a:xfrm>
            <a:off x="10826496" y="5989320"/>
            <a:ext cx="201168" cy="201168"/>
          </a:xfrm>
          <a:prstGeom prst="ellipse">
            <a:avLst/>
          </a:prstGeom>
          <a:solidFill>
            <a:srgbClr val="E05555"/>
          </a:solidFill>
          <a:ln w="12700">
            <a:solidFill>
              <a:srgbClr val="E05555"/>
            </a:solidFill>
            <a:prstDash val="solid"/>
          </a:ln>
        </p:spPr>
      </p:sp>
      <p:sp>
        <p:nvSpPr>
          <p:cNvPr id="10" name="Shape 7"/>
          <p:cNvSpPr/>
          <p:nvPr/>
        </p:nvSpPr>
        <p:spPr>
          <a:xfrm>
            <a:off x="11210544" y="5989320"/>
            <a:ext cx="201168" cy="201168"/>
          </a:xfrm>
          <a:prstGeom prst="ellipse">
            <a:avLst/>
          </a:prstGeom>
          <a:solidFill>
            <a:srgbClr val="5B8DEF"/>
          </a:solidFill>
          <a:ln w="12700">
            <a:solidFill>
              <a:srgbClr val="5B8DE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PROBLEM</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feed is green — and half of its volume is gone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Text 4"/>
          <p:cNvSpPr txBox="1"/>
          <p:nvPr/>
        </p:nvSpPr>
        <p:spPr>
          <a:xfrm>
            <a:off x="548640" y="1371600"/>
            <a:ext cx="11064240" cy="54864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Data source monitoring sees freshness and latency. The volume of what arrives is a different signal — and the one the license bill, the detections and the capacity plan all depend on.</a:t>
            </a:r>
            <a:endParaRPr lang="en-US" sz="1350" dirty="0"/>
          </a:p>
        </p:txBody>
      </p:sp>
      <p:sp>
        <p:nvSpPr>
          <p:cNvPr id="8" name="Shape 5"/>
          <p:cNvSpPr/>
          <p:nvPr/>
        </p:nvSpPr>
        <p:spPr>
          <a:xfrm>
            <a:off x="548640" y="2148840"/>
            <a:ext cx="3593592" cy="1828800"/>
          </a:xfrm>
          <a:prstGeom prst="roundRect">
            <a:avLst>
              <a:gd name="adj" fmla="val 4000"/>
            </a:avLst>
          </a:prstGeom>
          <a:solidFill>
            <a:srgbClr val="3B1C1C"/>
          </a:solidFill>
          <a:ln w="12700">
            <a:solidFill>
              <a:srgbClr val="E05555"/>
            </a:solidFill>
            <a:prstDash val="solid"/>
          </a:ln>
        </p:spPr>
      </p:sp>
      <p:sp>
        <p:nvSpPr>
          <p:cNvPr id="9" name="Text 6"/>
          <p:cNvSpPr txBox="1"/>
          <p:nvPr/>
        </p:nvSpPr>
        <p:spPr>
          <a:xfrm>
            <a:off x="777240" y="2286000"/>
            <a:ext cx="3136392" cy="411480"/>
          </a:xfrm>
          <a:prstGeom prst="rect">
            <a:avLst/>
          </a:prstGeom>
          <a:noFill/>
          <a:ln/>
        </p:spPr>
        <p:txBody>
          <a:bodyPr wrap="square" lIns="0" tIns="0" rIns="0" bIns="0" rtlCol="0" anchor="ctr"/>
          <a:lstStyle/>
          <a:p>
            <a:pPr indent="0" marL="0">
              <a:buNone/>
            </a:pPr>
            <a:r>
              <a:rPr lang="en-US" sz="1500" b="1" dirty="0">
                <a:solidFill>
                  <a:srgbClr val="E05555"/>
                </a:solidFill>
                <a:latin typeface="Calibri" pitchFamily="34" charset="0"/>
                <a:ea typeface="Calibri" pitchFamily="34" charset="-122"/>
                <a:cs typeface="Calibri" pitchFamily="34" charset="-120"/>
              </a:rPr>
              <a:t>A drop — the pipeline is broken</a:t>
            </a:r>
            <a:endParaRPr lang="en-US" sz="1500" dirty="0"/>
          </a:p>
        </p:txBody>
      </p:sp>
      <p:sp>
        <p:nvSpPr>
          <p:cNvPr id="10" name="Text 7"/>
          <p:cNvSpPr txBox="1"/>
          <p:nvPr/>
        </p:nvSpPr>
        <p:spPr>
          <a:xfrm>
            <a:off x="777240" y="2743200"/>
            <a:ext cx="3136392" cy="11430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forwarder stops, a relay loses a route, a modular input silently dies, a parsing change discards events. The feed is still alive; half of it is missing.</a:t>
            </a:r>
            <a:endParaRPr lang="en-US" sz="1150" dirty="0"/>
          </a:p>
        </p:txBody>
      </p:sp>
      <p:sp>
        <p:nvSpPr>
          <p:cNvPr id="11" name="Shape 8"/>
          <p:cNvSpPr/>
          <p:nvPr/>
        </p:nvSpPr>
        <p:spPr>
          <a:xfrm>
            <a:off x="4297680" y="2148840"/>
            <a:ext cx="3593592" cy="1828800"/>
          </a:xfrm>
          <a:prstGeom prst="roundRect">
            <a:avLst>
              <a:gd name="adj" fmla="val 4000"/>
            </a:avLst>
          </a:prstGeom>
          <a:solidFill>
            <a:srgbClr val="3A2C16"/>
          </a:solidFill>
          <a:ln w="12700">
            <a:solidFill>
              <a:srgbClr val="E0A040"/>
            </a:solidFill>
            <a:prstDash val="solid"/>
          </a:ln>
        </p:spPr>
      </p:sp>
      <p:sp>
        <p:nvSpPr>
          <p:cNvPr id="12" name="Text 9"/>
          <p:cNvSpPr txBox="1"/>
          <p:nvPr/>
        </p:nvSpPr>
        <p:spPr>
          <a:xfrm>
            <a:off x="4526280" y="2286000"/>
            <a:ext cx="3136392" cy="411480"/>
          </a:xfrm>
          <a:prstGeom prst="rect">
            <a:avLst/>
          </a:prstGeom>
          <a:noFill/>
          <a:ln/>
        </p:spPr>
        <p:txBody>
          <a:bodyPr wrap="square" lIns="0" tIns="0" rIns="0" bIns="0" rtlCol="0" anchor="ctr"/>
          <a:lstStyle/>
          <a:p>
            <a:pPr indent="0" marL="0">
              <a:buNone/>
            </a:pPr>
            <a:r>
              <a:rPr lang="en-US" sz="1500" b="1" dirty="0">
                <a:solidFill>
                  <a:srgbClr val="E0A040"/>
                </a:solidFill>
                <a:latin typeface="Calibri" pitchFamily="34" charset="0"/>
                <a:ea typeface="Calibri" pitchFamily="34" charset="-122"/>
                <a:cs typeface="Calibri" pitchFamily="34" charset="-120"/>
              </a:rPr>
              <a:t>A spike — cost and noise</a:t>
            </a:r>
            <a:endParaRPr lang="en-US" sz="1500" dirty="0"/>
          </a:p>
        </p:txBody>
      </p:sp>
      <p:sp>
        <p:nvSpPr>
          <p:cNvPr id="13" name="Text 10"/>
          <p:cNvSpPr txBox="1"/>
          <p:nvPr/>
        </p:nvSpPr>
        <p:spPr>
          <a:xfrm>
            <a:off x="4526280" y="2743200"/>
            <a:ext cx="3136392" cy="11430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debug level left on, a runaway application, a duplicate forwarder, a new source pointed at the wrong index. Found at month end, it is an overage; found within the hour, a ticket.</a:t>
            </a:r>
            <a:endParaRPr lang="en-US" sz="1150" dirty="0"/>
          </a:p>
        </p:txBody>
      </p:sp>
      <p:sp>
        <p:nvSpPr>
          <p:cNvPr id="14" name="Shape 11"/>
          <p:cNvSpPr/>
          <p:nvPr/>
        </p:nvSpPr>
        <p:spPr>
          <a:xfrm>
            <a:off x="8046720" y="2148840"/>
            <a:ext cx="3593592" cy="1828800"/>
          </a:xfrm>
          <a:prstGeom prst="roundRect">
            <a:avLst>
              <a:gd name="adj" fmla="val 4000"/>
            </a:avLst>
          </a:prstGeom>
          <a:solidFill>
            <a:srgbClr val="2B2245"/>
          </a:solidFill>
          <a:ln w="12700">
            <a:solidFill>
              <a:srgbClr val="9A78F5"/>
            </a:solidFill>
            <a:prstDash val="solid"/>
          </a:ln>
        </p:spPr>
      </p:sp>
      <p:sp>
        <p:nvSpPr>
          <p:cNvPr id="15" name="Text 12"/>
          <p:cNvSpPr txBox="1"/>
          <p:nvPr/>
        </p:nvSpPr>
        <p:spPr>
          <a:xfrm>
            <a:off x="8275320" y="2286000"/>
            <a:ext cx="3136392" cy="411480"/>
          </a:xfrm>
          <a:prstGeom prst="rect">
            <a:avLst/>
          </a:prstGeom>
          <a:noFill/>
          <a:ln/>
        </p:spPr>
        <p:txBody>
          <a:bodyPr wrap="square" lIns="0" tIns="0" rIns="0" bIns="0" rtlCol="0" anchor="ctr"/>
          <a:lstStyle/>
          <a:p>
            <a:pPr indent="0" marL="0">
              <a:buNone/>
            </a:pPr>
            <a:r>
              <a:rPr lang="en-US" sz="1500" b="1" dirty="0">
                <a:solidFill>
                  <a:srgbClr val="9A78F5"/>
                </a:solidFill>
                <a:latin typeface="Calibri" pitchFamily="34" charset="0"/>
                <a:ea typeface="Calibri" pitchFamily="34" charset="-122"/>
                <a:cs typeface="Calibri" pitchFamily="34" charset="-120"/>
              </a:rPr>
              <a:t>A silent index — nobody correlates</a:t>
            </a:r>
            <a:endParaRPr lang="en-US" sz="1500" dirty="0"/>
          </a:p>
        </p:txBody>
      </p:sp>
      <p:sp>
        <p:nvSpPr>
          <p:cNvPr id="16" name="Text 13"/>
          <p:cNvSpPr txBox="1"/>
          <p:nvPr/>
        </p:nvSpPr>
        <p:spPr>
          <a:xfrm>
            <a:off x="8275320" y="2743200"/>
            <a:ext cx="3136392" cy="11430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The index still exists, dashboards still run over it. Its last event is a week old and no one noticed.</a:t>
            </a:r>
            <a:endParaRPr lang="en-US" sz="1150" dirty="0"/>
          </a:p>
        </p:txBody>
      </p:sp>
      <p:sp>
        <p:nvSpPr>
          <p:cNvPr id="17" name="Shape 14"/>
          <p:cNvSpPr/>
          <p:nvPr/>
        </p:nvSpPr>
        <p:spPr>
          <a:xfrm>
            <a:off x="548640" y="4251960"/>
            <a:ext cx="11091672" cy="1325880"/>
          </a:xfrm>
          <a:prstGeom prst="roundRect">
            <a:avLst>
              <a:gd name="adj" fmla="val 5517"/>
            </a:avLst>
          </a:prstGeom>
          <a:solidFill>
            <a:srgbClr val="1F242F"/>
          </a:solidFill>
          <a:ln w="9525">
            <a:solidFill>
              <a:srgbClr val="8B6CF6"/>
            </a:solidFill>
            <a:prstDash val="solid"/>
          </a:ln>
        </p:spPr>
      </p:sp>
      <p:sp>
        <p:nvSpPr>
          <p:cNvPr id="18" name="Text 15"/>
          <p:cNvSpPr txBox="1"/>
          <p:nvPr/>
        </p:nvSpPr>
        <p:spPr>
          <a:xfrm>
            <a:off x="731520" y="438912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What Volume Outliers does</a:t>
            </a:r>
            <a:endParaRPr lang="en-US" sz="1150" dirty="0"/>
          </a:p>
        </p:txBody>
      </p:sp>
      <p:sp>
        <p:nvSpPr>
          <p:cNvPr id="19" name="Text 16"/>
          <p:cNvSpPr txBox="1"/>
          <p:nvPr/>
        </p:nvSpPr>
        <p:spPr>
          <a:xfrm>
            <a:off x="731520" y="4709160"/>
            <a:ext cx="10725912" cy="75895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VOL reads the license usage log — the volume Splunk counts against your license, one source for every index of the deployment — incrementally, in 5-minute buckets. Every index becomes a TrackMe entity: an ML outliers model on its rolling volume (drops and / or spikes), an inactivity policy, the daily licensed volume, a 30-day trend and a month projection. State, score, history and alerting work exactly like a data source in DSM.</a:t>
            </a:r>
            <a:endParaRPr lang="en-US" sz="1050" dirty="0"/>
          </a:p>
        </p:txBody>
      </p:sp>
      <p:sp>
        <p:nvSpPr>
          <p:cNvPr id="20" name="Text 17"/>
          <p:cNvSpPr txBox="1"/>
          <p:nvPr/>
        </p:nvSpPr>
        <p:spPr>
          <a:xfrm>
            <a:off x="548640" y="5760720"/>
            <a:ext cx="1106424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Splunk Enterprise or Splunk Cloud, local or remote deployment — and part of the Foundation edition.</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MODEL</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One source, one tracker, one entity per index</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4827334"/>
          </a:xfrm>
          <a:prstGeom prst="roundRect">
            <a:avLst>
              <a:gd name="adj" fmla="val 947"/>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a02_basics_diagram.jpg">    </p:cNvPr>
          <p:cNvPicPr>
            <a:picLocks noChangeAspect="1"/>
          </p:cNvPicPr>
          <p:nvPr/>
        </p:nvPicPr>
        <p:blipFill>
          <a:blip r:embed="rId1"/>
          <a:stretch>
            <a:fillRect/>
          </a:stretch>
        </p:blipFill>
        <p:spPr>
          <a:xfrm>
            <a:off x="612648" y="1435608"/>
            <a:ext cx="7095744" cy="4699318"/>
          </a:xfrm>
          <a:prstGeom prst="rect">
            <a:avLst/>
          </a:prstGeom>
        </p:spPr>
      </p:pic>
      <p:sp>
        <p:nvSpPr>
          <p:cNvPr id="9" name="Shape 5"/>
          <p:cNvSpPr/>
          <p:nvPr/>
        </p:nvSpPr>
        <p:spPr>
          <a:xfrm>
            <a:off x="2142988" y="4235522"/>
            <a:ext cx="274320" cy="274320"/>
          </a:xfrm>
          <a:prstGeom prst="ellipse">
            <a:avLst/>
          </a:prstGeom>
          <a:solidFill>
            <a:srgbClr val="5B8DEF"/>
          </a:solidFill>
          <a:ln w="12700">
            <a:solidFill>
              <a:srgbClr val="FFFFFF"/>
            </a:solidFill>
            <a:prstDash val="solid"/>
          </a:ln>
        </p:spPr>
      </p:sp>
      <p:sp>
        <p:nvSpPr>
          <p:cNvPr id="10" name="Text 6"/>
          <p:cNvSpPr txBox="1"/>
          <p:nvPr/>
        </p:nvSpPr>
        <p:spPr>
          <a:xfrm>
            <a:off x="2142988" y="423552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384743" y="4235522"/>
            <a:ext cx="274320" cy="274320"/>
          </a:xfrm>
          <a:prstGeom prst="ellipse">
            <a:avLst/>
          </a:prstGeom>
          <a:solidFill>
            <a:srgbClr val="E0A040"/>
          </a:solidFill>
          <a:ln w="12700">
            <a:solidFill>
              <a:srgbClr val="FFFFFF"/>
            </a:solidFill>
            <a:prstDash val="solid"/>
          </a:ln>
        </p:spPr>
      </p:sp>
      <p:sp>
        <p:nvSpPr>
          <p:cNvPr id="12" name="Text 8"/>
          <p:cNvSpPr txBox="1"/>
          <p:nvPr/>
        </p:nvSpPr>
        <p:spPr>
          <a:xfrm>
            <a:off x="3384743" y="423552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626498" y="4235522"/>
            <a:ext cx="274320" cy="274320"/>
          </a:xfrm>
          <a:prstGeom prst="ellipse">
            <a:avLst/>
          </a:prstGeom>
          <a:solidFill>
            <a:srgbClr val="3DBE7A"/>
          </a:solidFill>
          <a:ln w="12700">
            <a:solidFill>
              <a:srgbClr val="FFFFFF"/>
            </a:solidFill>
            <a:prstDash val="solid"/>
          </a:ln>
        </p:spPr>
      </p:sp>
      <p:sp>
        <p:nvSpPr>
          <p:cNvPr id="14" name="Text 10"/>
          <p:cNvSpPr txBox="1"/>
          <p:nvPr/>
        </p:nvSpPr>
        <p:spPr>
          <a:xfrm>
            <a:off x="4626498" y="423552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5868253" y="4235522"/>
            <a:ext cx="274320" cy="274320"/>
          </a:xfrm>
          <a:prstGeom prst="ellipse">
            <a:avLst/>
          </a:prstGeom>
          <a:solidFill>
            <a:srgbClr val="9A78F5"/>
          </a:solidFill>
          <a:ln w="12700">
            <a:solidFill>
              <a:srgbClr val="FFFFFF"/>
            </a:solidFill>
            <a:prstDash val="solid"/>
          </a:ln>
        </p:spPr>
      </p:sp>
      <p:sp>
        <p:nvSpPr>
          <p:cNvPr id="16" name="Text 12"/>
          <p:cNvSpPr txBox="1"/>
          <p:nvPr/>
        </p:nvSpPr>
        <p:spPr>
          <a:xfrm>
            <a:off x="5868253" y="423552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7110009" y="4235522"/>
            <a:ext cx="274320" cy="274320"/>
          </a:xfrm>
          <a:prstGeom prst="ellipse">
            <a:avLst/>
          </a:prstGeom>
          <a:solidFill>
            <a:srgbClr val="E05555"/>
          </a:solidFill>
          <a:ln w="12700">
            <a:solidFill>
              <a:srgbClr val="FFFFFF"/>
            </a:solidFill>
            <a:prstDash val="solid"/>
          </a:ln>
        </p:spPr>
      </p:sp>
      <p:sp>
        <p:nvSpPr>
          <p:cNvPr id="18" name="Text 14"/>
          <p:cNvSpPr txBox="1"/>
          <p:nvPr/>
        </p:nvSpPr>
        <p:spPr>
          <a:xfrm>
            <a:off x="7110009" y="423552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Source — the license usage log</a:t>
            </a:r>
            <a:endParaRPr lang="en-US" sz="1250" dirty="0"/>
          </a:p>
        </p:txBody>
      </p:sp>
      <p:sp>
        <p:nvSpPr>
          <p:cNvPr id="22" name="Text 18"/>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Splunk bills: one log for every index of the deployment, on Enterprise and on Cloud.</a:t>
            </a:r>
            <a:endParaRPr lang="en-US" sz="1050" dirty="0"/>
          </a:p>
        </p:txBody>
      </p:sp>
      <p:sp>
        <p:nvSpPr>
          <p:cNvPr id="23" name="Shape 19"/>
          <p:cNvSpPr/>
          <p:nvPr/>
        </p:nvSpPr>
        <p:spPr>
          <a:xfrm>
            <a:off x="8092440" y="229514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Collect — one incremental tracker</a:t>
            </a:r>
            <a:endParaRPr lang="en-US" sz="1250" dirty="0"/>
          </a:p>
        </p:txBody>
      </p:sp>
      <p:sp>
        <p:nvSpPr>
          <p:cNvPr id="26" name="Text 22"/>
          <p:cNvSpPr txBox="1"/>
          <p:nvPr/>
        </p:nvSpPr>
        <p:spPr>
          <a:xfrm>
            <a:off x="8476488" y="25786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5 minutes, only the new events, into 5-minute buckets per index. Never a rescan.</a:t>
            </a:r>
            <a:endParaRPr lang="en-US" sz="1050" dirty="0"/>
          </a:p>
        </p:txBody>
      </p:sp>
      <p:sp>
        <p:nvSpPr>
          <p:cNvPr id="27" name="Shape 23"/>
          <p:cNvSpPr/>
          <p:nvPr/>
        </p:nvSpPr>
        <p:spPr>
          <a:xfrm>
            <a:off x="8092440" y="316382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31546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KPIs — per-index trends</a:t>
            </a:r>
            <a:endParaRPr lang="en-US" sz="1250" dirty="0"/>
          </a:p>
        </p:txBody>
      </p:sp>
      <p:sp>
        <p:nvSpPr>
          <p:cNvPr id="30" name="Text 26"/>
          <p:cNvSpPr txBox="1"/>
          <p:nvPr/>
        </p:nvSpPr>
        <p:spPr>
          <a:xfrm>
            <a:off x="8476488" y="344728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Rolling 60 min / 4 h / 12 h / 24 h volume and the daily licensed volume per license day, as trackme.splk.vol.* metrics.</a:t>
            </a:r>
            <a:endParaRPr lang="en-US" sz="1050" dirty="0"/>
          </a:p>
        </p:txBody>
      </p:sp>
      <p:sp>
        <p:nvSpPr>
          <p:cNvPr id="31" name="Shape 27"/>
          <p:cNvSpPr/>
          <p:nvPr/>
        </p:nvSpPr>
        <p:spPr>
          <a:xfrm>
            <a:off x="8092440" y="421538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42153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420624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Detect — outliers and inactivity</a:t>
            </a:r>
            <a:endParaRPr lang="en-US" sz="1250" dirty="0"/>
          </a:p>
        </p:txBody>
      </p:sp>
      <p:sp>
        <p:nvSpPr>
          <p:cNvPr id="34" name="Text 30"/>
          <p:cNvSpPr txBox="1"/>
          <p:nvPr/>
        </p:nvSpPr>
        <p:spPr>
          <a:xfrm>
            <a:off x="8476488" y="449884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ML model per index on the rolling volume, drops and / or spikes; a silent index turns red.</a:t>
            </a:r>
            <a:endParaRPr lang="en-US" sz="1050" dirty="0"/>
          </a:p>
        </p:txBody>
      </p:sp>
      <p:sp>
        <p:nvSpPr>
          <p:cNvPr id="35" name="Shape 31"/>
          <p:cNvSpPr/>
          <p:nvPr/>
        </p:nvSpPr>
        <p:spPr>
          <a:xfrm>
            <a:off x="8092440" y="526694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52578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Act — score, alert, cost</a:t>
            </a:r>
            <a:endParaRPr lang="en-US" sz="1250" dirty="0"/>
          </a:p>
        </p:txBody>
      </p:sp>
      <p:sp>
        <p:nvSpPr>
          <p:cNvPr id="38" name="Text 34"/>
          <p:cNvSpPr txBox="1"/>
          <p:nvPr/>
        </p:nvSpPr>
        <p:spPr>
          <a:xfrm>
            <a:off x="8476488" y="55504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Impact score to state, stateful alerts, the 30-day trend and the month projection.</a:t>
            </a:r>
            <a:endParaRPr lang="en-US" sz="1050" dirty="0"/>
          </a:p>
        </p:txBody>
      </p:sp>
      <p:sp>
        <p:nvSpPr>
          <p:cNvPr id="39" name="Text 35"/>
          <p:cNvSpPr txBox="1"/>
          <p:nvPr/>
        </p:nvSpPr>
        <p:spPr>
          <a:xfrm>
            <a:off x="548640" y="6272784"/>
            <a:ext cx="7223760" cy="365760"/>
          </a:xfrm>
          <a:prstGeom prst="rect">
            <a:avLst/>
          </a:prstGeom>
          <a:noFill/>
          <a:ln/>
        </p:spPr>
        <p:txBody>
          <a:bodyPr wrap="square" lIns="0" tIns="0" rIns="0" bIns="0" rtlCol="0" anchor="t"/>
          <a:lstStyle/>
          <a:p>
            <a:pPr indent="0" marL="0">
              <a:buNone/>
            </a:pPr>
            <a:r>
              <a:rPr lang="en-US" sz="1000" i="1" dirty="0">
                <a:solidFill>
                  <a:srgbClr val="9AA3B5"/>
                </a:solidFill>
                <a:latin typeface="Calibri" pitchFamily="34" charset="0"/>
                <a:ea typeface="Calibri" pitchFamily="34" charset="-122"/>
                <a:cs typeface="Calibri" pitchFamily="34" charset="-120"/>
              </a:rPr>
              <a:t>The diagram is built into the wizard — expand "How it works" on the first step.</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PLAN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What we are going to do — one tenant, four parts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2679192" cy="3977640"/>
          </a:xfrm>
          <a:prstGeom prst="roundRect">
            <a:avLst>
              <a:gd name="adj" fmla="val 2730"/>
            </a:avLst>
          </a:prstGeom>
          <a:solidFill>
            <a:srgbClr val="1C2A48"/>
          </a:solidFill>
          <a:ln w="12700">
            <a:solidFill>
              <a:srgbClr val="5B8DEF"/>
            </a:solidFill>
            <a:prstDash val="solid"/>
          </a:ln>
        </p:spPr>
      </p:sp>
      <p:sp>
        <p:nvSpPr>
          <p:cNvPr id="8" name="Text 5"/>
          <p:cNvSpPr txBox="1"/>
          <p:nvPr/>
        </p:nvSpPr>
        <p:spPr>
          <a:xfrm>
            <a:off x="749808" y="1572768"/>
            <a:ext cx="2377440" cy="274320"/>
          </a:xfrm>
          <a:prstGeom prst="rect">
            <a:avLst/>
          </a:prstGeom>
          <a:noFill/>
          <a:ln/>
        </p:spPr>
        <p:txBody>
          <a:bodyPr wrap="square" lIns="0" tIns="0" rIns="0" bIns="0" rtlCol="0" anchor="t"/>
          <a:lstStyle/>
          <a:p>
            <a:pPr indent="0" marL="0">
              <a:buNone/>
            </a:pPr>
            <a:r>
              <a:rPr lang="en-US" sz="1050" b="1" spc="200" kern="0" dirty="0">
                <a:solidFill>
                  <a:srgbClr val="5B8DEF"/>
                </a:solidFill>
                <a:latin typeface="Calibri" pitchFamily="34" charset="0"/>
                <a:ea typeface="Calibri" pitchFamily="34" charset="-122"/>
                <a:cs typeface="Calibri" pitchFamily="34" charset="-120"/>
              </a:rPr>
              <a:t>PART 1  ·  SETUP</a:t>
            </a:r>
            <a:endParaRPr lang="en-US" sz="1050" dirty="0"/>
          </a:p>
        </p:txBody>
      </p:sp>
      <p:sp>
        <p:nvSpPr>
          <p:cNvPr id="9" name="Text 6"/>
          <p:cNvSpPr txBox="1"/>
          <p:nvPr/>
        </p:nvSpPr>
        <p:spPr>
          <a:xfrm>
            <a:off x="749808" y="1874520"/>
            <a:ext cx="2377440" cy="731520"/>
          </a:xfrm>
          <a:prstGeom prst="rect">
            <a:avLst/>
          </a:prstGeom>
          <a:noFill/>
          <a:ln/>
        </p:spPr>
        <p:txBody>
          <a:bodyPr wrap="square" lIns="0" tIns="0" rIns="0" bIns="0" rtlCol="0" anchor="t"/>
          <a:lstStyle/>
          <a:p>
            <a:pPr indent="0" marL="0">
              <a:buNone/>
            </a:pPr>
            <a:r>
              <a:rPr lang="en-US" sz="1700" b="1" dirty="0">
                <a:solidFill>
                  <a:srgbClr val="F2F4F8"/>
                </a:solidFill>
                <a:latin typeface="Calibri" pitchFamily="34" charset="0"/>
                <a:ea typeface="Calibri" pitchFamily="34" charset="-122"/>
                <a:cs typeface="Calibri" pitchFamily="34" charset="-120"/>
              </a:rPr>
              <a:t>Create the tenant, let it backfill</a:t>
            </a:r>
            <a:endParaRPr lang="en-US" sz="1700" dirty="0"/>
          </a:p>
        </p:txBody>
      </p:sp>
      <p:sp>
        <p:nvSpPr>
          <p:cNvPr id="10" name="Shape 7"/>
          <p:cNvSpPr/>
          <p:nvPr/>
        </p:nvSpPr>
        <p:spPr>
          <a:xfrm>
            <a:off x="768096" y="2834640"/>
            <a:ext cx="109728" cy="109728"/>
          </a:xfrm>
          <a:prstGeom prst="ellipse">
            <a:avLst/>
          </a:prstGeom>
          <a:solidFill>
            <a:srgbClr val="5B8DEF"/>
          </a:solidFill>
          <a:ln w="12700">
            <a:solidFill>
              <a:srgbClr val="5B8DEF"/>
            </a:solidFill>
            <a:prstDash val="solid"/>
          </a:ln>
        </p:spPr>
      </p:sp>
      <p:sp>
        <p:nvSpPr>
          <p:cNvPr id="11" name="Text 8"/>
          <p:cNvSpPr txBox="1"/>
          <p:nvPr/>
        </p:nvSpPr>
        <p:spPr>
          <a:xfrm>
            <a:off x="969264" y="2724912"/>
            <a:ext cx="2148840" cy="6858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The wizard: basics, volume, inactivity, RBAC</a:t>
            </a:r>
            <a:endParaRPr lang="en-US" sz="1150" dirty="0"/>
          </a:p>
        </p:txBody>
      </p:sp>
      <p:sp>
        <p:nvSpPr>
          <p:cNvPr id="12" name="Shape 9"/>
          <p:cNvSpPr/>
          <p:nvPr/>
        </p:nvSpPr>
        <p:spPr>
          <a:xfrm>
            <a:off x="768096" y="3611880"/>
            <a:ext cx="109728" cy="109728"/>
          </a:xfrm>
          <a:prstGeom prst="ellipse">
            <a:avLst/>
          </a:prstGeom>
          <a:solidFill>
            <a:srgbClr val="5B8DEF"/>
          </a:solidFill>
          <a:ln w="12700">
            <a:solidFill>
              <a:srgbClr val="5B8DEF"/>
            </a:solidFill>
            <a:prstDash val="solid"/>
          </a:ln>
        </p:spPr>
      </p:sp>
      <p:sp>
        <p:nvSpPr>
          <p:cNvPr id="13" name="Text 10"/>
          <p:cNvSpPr txBox="1"/>
          <p:nvPr/>
        </p:nvSpPr>
        <p:spPr>
          <a:xfrm>
            <a:off x="969264" y="3502152"/>
            <a:ext cx="2148840" cy="6858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30 days of history replayed at creation</a:t>
            </a:r>
            <a:endParaRPr lang="en-US" sz="1150" dirty="0"/>
          </a:p>
        </p:txBody>
      </p:sp>
      <p:sp>
        <p:nvSpPr>
          <p:cNvPr id="14" name="Shape 11"/>
          <p:cNvSpPr/>
          <p:nvPr/>
        </p:nvSpPr>
        <p:spPr>
          <a:xfrm>
            <a:off x="768096" y="4389120"/>
            <a:ext cx="109728" cy="109728"/>
          </a:xfrm>
          <a:prstGeom prst="ellipse">
            <a:avLst/>
          </a:prstGeom>
          <a:solidFill>
            <a:srgbClr val="5B8DEF"/>
          </a:solidFill>
          <a:ln w="12700">
            <a:solidFill>
              <a:srgbClr val="5B8DEF"/>
            </a:solidFill>
            <a:prstDash val="solid"/>
          </a:ln>
        </p:spPr>
      </p:sp>
      <p:sp>
        <p:nvSpPr>
          <p:cNvPr id="15" name="Text 12"/>
          <p:cNvSpPr txBox="1"/>
          <p:nvPr/>
        </p:nvSpPr>
        <p:spPr>
          <a:xfrm>
            <a:off x="969264" y="4279392"/>
            <a:ext cx="2148840" cy="6858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Day one: pending → complete, models trained</a:t>
            </a:r>
            <a:endParaRPr lang="en-US" sz="1150" dirty="0"/>
          </a:p>
        </p:txBody>
      </p:sp>
      <p:sp>
        <p:nvSpPr>
          <p:cNvPr id="16" name="Shape 13"/>
          <p:cNvSpPr/>
          <p:nvPr/>
        </p:nvSpPr>
        <p:spPr>
          <a:xfrm>
            <a:off x="3364992" y="1417320"/>
            <a:ext cx="2679192" cy="3977640"/>
          </a:xfrm>
          <a:prstGeom prst="roundRect">
            <a:avLst>
              <a:gd name="adj" fmla="val 2730"/>
            </a:avLst>
          </a:prstGeom>
          <a:solidFill>
            <a:srgbClr val="16302A"/>
          </a:solidFill>
          <a:ln w="12700">
            <a:solidFill>
              <a:srgbClr val="3DBE7A"/>
            </a:solidFill>
            <a:prstDash val="solid"/>
          </a:ln>
        </p:spPr>
      </p:sp>
      <p:sp>
        <p:nvSpPr>
          <p:cNvPr id="17" name="Text 14"/>
          <p:cNvSpPr txBox="1"/>
          <p:nvPr/>
        </p:nvSpPr>
        <p:spPr>
          <a:xfrm>
            <a:off x="3566160" y="1572768"/>
            <a:ext cx="2377440" cy="274320"/>
          </a:xfrm>
          <a:prstGeom prst="rect">
            <a:avLst/>
          </a:prstGeom>
          <a:noFill/>
          <a:ln/>
        </p:spPr>
        <p:txBody>
          <a:bodyPr wrap="square" lIns="0" tIns="0" rIns="0" bIns="0" rtlCol="0" anchor="t"/>
          <a:lstStyle/>
          <a:p>
            <a:pPr indent="0" marL="0">
              <a:buNone/>
            </a:pPr>
            <a:r>
              <a:rPr lang="en-US" sz="1050" b="1" spc="200" kern="0" dirty="0">
                <a:solidFill>
                  <a:srgbClr val="3DBE7A"/>
                </a:solidFill>
                <a:latin typeface="Calibri" pitchFamily="34" charset="0"/>
                <a:ea typeface="Calibri" pitchFamily="34" charset="-122"/>
                <a:cs typeface="Calibri" pitchFamily="34" charset="-120"/>
              </a:rPr>
              <a:t>PART 2  ·  READ</a:t>
            </a:r>
            <a:endParaRPr lang="en-US" sz="1050" dirty="0"/>
          </a:p>
        </p:txBody>
      </p:sp>
      <p:sp>
        <p:nvSpPr>
          <p:cNvPr id="18" name="Text 15"/>
          <p:cNvSpPr txBox="1"/>
          <p:nvPr/>
        </p:nvSpPr>
        <p:spPr>
          <a:xfrm>
            <a:off x="3566160" y="1874520"/>
            <a:ext cx="2377440" cy="731520"/>
          </a:xfrm>
          <a:prstGeom prst="rect">
            <a:avLst/>
          </a:prstGeom>
          <a:noFill/>
          <a:ln/>
        </p:spPr>
        <p:txBody>
          <a:bodyPr wrap="square" lIns="0" tIns="0" rIns="0" bIns="0" rtlCol="0" anchor="t"/>
          <a:lstStyle/>
          <a:p>
            <a:pPr indent="0" marL="0">
              <a:buNone/>
            </a:pPr>
            <a:r>
              <a:rPr lang="en-US" sz="1700" b="1" dirty="0">
                <a:solidFill>
                  <a:srgbClr val="F2F4F8"/>
                </a:solidFill>
                <a:latin typeface="Calibri" pitchFamily="34" charset="0"/>
                <a:ea typeface="Calibri" pitchFamily="34" charset="-122"/>
                <a:cs typeface="Calibri" pitchFamily="34" charset="-120"/>
              </a:rPr>
              <a:t>What the tenant tells you</a:t>
            </a:r>
            <a:endParaRPr lang="en-US" sz="1700" dirty="0"/>
          </a:p>
        </p:txBody>
      </p:sp>
      <p:sp>
        <p:nvSpPr>
          <p:cNvPr id="19" name="Shape 16"/>
          <p:cNvSpPr/>
          <p:nvPr/>
        </p:nvSpPr>
        <p:spPr>
          <a:xfrm>
            <a:off x="3584448" y="2834640"/>
            <a:ext cx="109728" cy="109728"/>
          </a:xfrm>
          <a:prstGeom prst="ellipse">
            <a:avLst/>
          </a:prstGeom>
          <a:solidFill>
            <a:srgbClr val="3DBE7A"/>
          </a:solidFill>
          <a:ln w="12700">
            <a:solidFill>
              <a:srgbClr val="3DBE7A"/>
            </a:solidFill>
            <a:prstDash val="solid"/>
          </a:ln>
        </p:spPr>
      </p:sp>
      <p:sp>
        <p:nvSpPr>
          <p:cNvPr id="20" name="Text 17"/>
          <p:cNvSpPr txBox="1"/>
          <p:nvPr/>
        </p:nvSpPr>
        <p:spPr>
          <a:xfrm>
            <a:off x="3785616" y="2724912"/>
            <a:ext cx="2148840" cy="6858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The VOL table: volume, yesterday, trend, projection</a:t>
            </a:r>
            <a:endParaRPr lang="en-US" sz="1150" dirty="0"/>
          </a:p>
        </p:txBody>
      </p:sp>
      <p:sp>
        <p:nvSpPr>
          <p:cNvPr id="21" name="Shape 18"/>
          <p:cNvSpPr/>
          <p:nvPr/>
        </p:nvSpPr>
        <p:spPr>
          <a:xfrm>
            <a:off x="3584448" y="3611880"/>
            <a:ext cx="109728" cy="109728"/>
          </a:xfrm>
          <a:prstGeom prst="ellipse">
            <a:avLst/>
          </a:prstGeom>
          <a:solidFill>
            <a:srgbClr val="3DBE7A"/>
          </a:solidFill>
          <a:ln w="12700">
            <a:solidFill>
              <a:srgbClr val="3DBE7A"/>
            </a:solidFill>
            <a:prstDash val="solid"/>
          </a:ln>
        </p:spPr>
      </p:sp>
      <p:sp>
        <p:nvSpPr>
          <p:cNvPr id="22" name="Text 19"/>
          <p:cNvSpPr txBox="1"/>
          <p:nvPr/>
        </p:nvSpPr>
        <p:spPr>
          <a:xfrm>
            <a:off x="3785616" y="3502152"/>
            <a:ext cx="2148840" cy="6858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An index: Volume &amp; cost, rolling volume, hourly profile</a:t>
            </a:r>
            <a:endParaRPr lang="en-US" sz="1150" dirty="0"/>
          </a:p>
        </p:txBody>
      </p:sp>
      <p:sp>
        <p:nvSpPr>
          <p:cNvPr id="23" name="Shape 20"/>
          <p:cNvSpPr/>
          <p:nvPr/>
        </p:nvSpPr>
        <p:spPr>
          <a:xfrm>
            <a:off x="3584448" y="4389120"/>
            <a:ext cx="109728" cy="109728"/>
          </a:xfrm>
          <a:prstGeom prst="ellipse">
            <a:avLst/>
          </a:prstGeom>
          <a:solidFill>
            <a:srgbClr val="3DBE7A"/>
          </a:solidFill>
          <a:ln w="12700">
            <a:solidFill>
              <a:srgbClr val="3DBE7A"/>
            </a:solidFill>
            <a:prstDash val="solid"/>
          </a:ln>
        </p:spPr>
      </p:sp>
      <p:sp>
        <p:nvSpPr>
          <p:cNvPr id="24" name="Text 21"/>
          <p:cNvSpPr txBox="1"/>
          <p:nvPr/>
        </p:nvSpPr>
        <p:spPr>
          <a:xfrm>
            <a:off x="3785616" y="4279392"/>
            <a:ext cx="2148840" cy="6858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The outliers model and its bounds</a:t>
            </a:r>
            <a:endParaRPr lang="en-US" sz="1150" dirty="0"/>
          </a:p>
        </p:txBody>
      </p:sp>
      <p:sp>
        <p:nvSpPr>
          <p:cNvPr id="25" name="Shape 22"/>
          <p:cNvSpPr/>
          <p:nvPr/>
        </p:nvSpPr>
        <p:spPr>
          <a:xfrm>
            <a:off x="6181344" y="1417320"/>
            <a:ext cx="2679192" cy="3977640"/>
          </a:xfrm>
          <a:prstGeom prst="roundRect">
            <a:avLst>
              <a:gd name="adj" fmla="val 2730"/>
            </a:avLst>
          </a:prstGeom>
          <a:solidFill>
            <a:srgbClr val="3A2C16"/>
          </a:solidFill>
          <a:ln w="12700">
            <a:solidFill>
              <a:srgbClr val="E0A040"/>
            </a:solidFill>
            <a:prstDash val="solid"/>
          </a:ln>
        </p:spPr>
      </p:sp>
      <p:sp>
        <p:nvSpPr>
          <p:cNvPr id="26" name="Text 23"/>
          <p:cNvSpPr txBox="1"/>
          <p:nvPr/>
        </p:nvSpPr>
        <p:spPr>
          <a:xfrm>
            <a:off x="6382512" y="1572768"/>
            <a:ext cx="2377440" cy="274320"/>
          </a:xfrm>
          <a:prstGeom prst="rect">
            <a:avLst/>
          </a:prstGeom>
          <a:noFill/>
          <a:ln/>
        </p:spPr>
        <p:txBody>
          <a:bodyPr wrap="square" lIns="0" tIns="0" rIns="0" bIns="0" rtlCol="0" anchor="t"/>
          <a:lstStyle/>
          <a:p>
            <a:pPr indent="0" marL="0">
              <a:buNone/>
            </a:pPr>
            <a:r>
              <a:rPr lang="en-US" sz="1050" b="1" spc="200" kern="0" dirty="0">
                <a:solidFill>
                  <a:srgbClr val="E0A040"/>
                </a:solidFill>
                <a:latin typeface="Calibri" pitchFamily="34" charset="0"/>
                <a:ea typeface="Calibri" pitchFamily="34" charset="-122"/>
                <a:cs typeface="Calibri" pitchFamily="34" charset="-120"/>
              </a:rPr>
              <a:t>PART 3  ·  TUNE</a:t>
            </a:r>
            <a:endParaRPr lang="en-US" sz="1050" dirty="0"/>
          </a:p>
        </p:txBody>
      </p:sp>
      <p:sp>
        <p:nvSpPr>
          <p:cNvPr id="27" name="Text 24"/>
          <p:cNvSpPr txBox="1"/>
          <p:nvPr/>
        </p:nvSpPr>
        <p:spPr>
          <a:xfrm>
            <a:off x="6382512" y="1874520"/>
            <a:ext cx="2377440" cy="731520"/>
          </a:xfrm>
          <a:prstGeom prst="rect">
            <a:avLst/>
          </a:prstGeom>
          <a:noFill/>
          <a:ln/>
        </p:spPr>
        <p:txBody>
          <a:bodyPr wrap="square" lIns="0" tIns="0" rIns="0" bIns="0" rtlCol="0" anchor="t"/>
          <a:lstStyle/>
          <a:p>
            <a:pPr indent="0" marL="0">
              <a:buNone/>
            </a:pPr>
            <a:r>
              <a:rPr lang="en-US" sz="1700" b="1" dirty="0">
                <a:solidFill>
                  <a:srgbClr val="F2F4F8"/>
                </a:solidFill>
                <a:latin typeface="Calibri" pitchFamily="34" charset="0"/>
                <a:ea typeface="Calibri" pitchFamily="34" charset="-122"/>
                <a:cs typeface="Calibri" pitchFamily="34" charset="-120"/>
              </a:rPr>
              <a:t>Make the detection yours</a:t>
            </a:r>
            <a:endParaRPr lang="en-US" sz="1700" dirty="0"/>
          </a:p>
        </p:txBody>
      </p:sp>
      <p:sp>
        <p:nvSpPr>
          <p:cNvPr id="28" name="Shape 25"/>
          <p:cNvSpPr/>
          <p:nvPr/>
        </p:nvSpPr>
        <p:spPr>
          <a:xfrm>
            <a:off x="6400800" y="2834640"/>
            <a:ext cx="109728" cy="109728"/>
          </a:xfrm>
          <a:prstGeom prst="ellipse">
            <a:avLst/>
          </a:prstGeom>
          <a:solidFill>
            <a:srgbClr val="E0A040"/>
          </a:solidFill>
          <a:ln w="12700">
            <a:solidFill>
              <a:srgbClr val="E0A040"/>
            </a:solidFill>
            <a:prstDash val="solid"/>
          </a:ln>
        </p:spPr>
      </p:sp>
      <p:sp>
        <p:nvSpPr>
          <p:cNvPr id="29" name="Text 26"/>
          <p:cNvSpPr txBox="1"/>
          <p:nvPr/>
        </p:nvSpPr>
        <p:spPr>
          <a:xfrm>
            <a:off x="6601968" y="2724912"/>
            <a:ext cx="2148840" cy="6858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Drops, spikes or both — per index, in bulk</a:t>
            </a:r>
            <a:endParaRPr lang="en-US" sz="1150" dirty="0"/>
          </a:p>
        </p:txBody>
      </p:sp>
      <p:sp>
        <p:nvSpPr>
          <p:cNvPr id="30" name="Shape 27"/>
          <p:cNvSpPr/>
          <p:nvPr/>
        </p:nvSpPr>
        <p:spPr>
          <a:xfrm>
            <a:off x="6400800" y="3611880"/>
            <a:ext cx="109728" cy="109728"/>
          </a:xfrm>
          <a:prstGeom prst="ellipse">
            <a:avLst/>
          </a:prstGeom>
          <a:solidFill>
            <a:srgbClr val="E0A040"/>
          </a:solidFill>
          <a:ln w="12700">
            <a:solidFill>
              <a:srgbClr val="E0A040"/>
            </a:solidFill>
            <a:prstDash val="solid"/>
          </a:ln>
        </p:spPr>
      </p:sp>
      <p:sp>
        <p:nvSpPr>
          <p:cNvPr id="31" name="Text 28"/>
          <p:cNvSpPr txBox="1"/>
          <p:nvPr/>
        </p:nvSpPr>
        <p:spPr>
          <a:xfrm>
            <a:off x="6601968" y="3502152"/>
            <a:ext cx="2148840" cy="6858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Inactivity: business hours vs nights, per index</a:t>
            </a:r>
            <a:endParaRPr lang="en-US" sz="1150" dirty="0"/>
          </a:p>
        </p:txBody>
      </p:sp>
      <p:sp>
        <p:nvSpPr>
          <p:cNvPr id="32" name="Shape 29"/>
          <p:cNvSpPr/>
          <p:nvPr/>
        </p:nvSpPr>
        <p:spPr>
          <a:xfrm>
            <a:off x="6400800" y="4389120"/>
            <a:ext cx="109728" cy="109728"/>
          </a:xfrm>
          <a:prstGeom prst="ellipse">
            <a:avLst/>
          </a:prstGeom>
          <a:solidFill>
            <a:srgbClr val="E0A040"/>
          </a:solidFill>
          <a:ln w="12700">
            <a:solidFill>
              <a:srgbClr val="E0A040"/>
            </a:solidFill>
            <a:prstDash val="solid"/>
          </a:ln>
        </p:spPr>
      </p:sp>
      <p:sp>
        <p:nvSpPr>
          <p:cNvPr id="33" name="Text 30"/>
          <p:cNvSpPr txBox="1"/>
          <p:nvPr/>
        </p:nvSpPr>
        <p:spPr>
          <a:xfrm>
            <a:off x="6601968" y="4279392"/>
            <a:ext cx="2148840" cy="6858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Default KPIs and the outliers scope</a:t>
            </a:r>
            <a:endParaRPr lang="en-US" sz="1150" dirty="0"/>
          </a:p>
        </p:txBody>
      </p:sp>
      <p:sp>
        <p:nvSpPr>
          <p:cNvPr id="34" name="Shape 31"/>
          <p:cNvSpPr/>
          <p:nvPr/>
        </p:nvSpPr>
        <p:spPr>
          <a:xfrm>
            <a:off x="8997696" y="1417320"/>
            <a:ext cx="2679192" cy="3977640"/>
          </a:xfrm>
          <a:prstGeom prst="roundRect">
            <a:avLst>
              <a:gd name="adj" fmla="val 2730"/>
            </a:avLst>
          </a:prstGeom>
          <a:solidFill>
            <a:srgbClr val="2B2245"/>
          </a:solidFill>
          <a:ln w="12700">
            <a:solidFill>
              <a:srgbClr val="9A78F5"/>
            </a:solidFill>
            <a:prstDash val="solid"/>
          </a:ln>
        </p:spPr>
      </p:sp>
      <p:sp>
        <p:nvSpPr>
          <p:cNvPr id="35" name="Text 32"/>
          <p:cNvSpPr txBox="1"/>
          <p:nvPr/>
        </p:nvSpPr>
        <p:spPr>
          <a:xfrm>
            <a:off x="9198864" y="1572768"/>
            <a:ext cx="2377440" cy="274320"/>
          </a:xfrm>
          <a:prstGeom prst="rect">
            <a:avLst/>
          </a:prstGeom>
          <a:noFill/>
          <a:ln/>
        </p:spPr>
        <p:txBody>
          <a:bodyPr wrap="square" lIns="0" tIns="0" rIns="0" bIns="0" rtlCol="0" anchor="t"/>
          <a:lstStyle/>
          <a:p>
            <a:pPr indent="0" marL="0">
              <a:buNone/>
            </a:pPr>
            <a:r>
              <a:rPr lang="en-US" sz="1050" b="1" spc="200" kern="0" dirty="0">
                <a:solidFill>
                  <a:srgbClr val="9A78F5"/>
                </a:solidFill>
                <a:latin typeface="Calibri" pitchFamily="34" charset="0"/>
                <a:ea typeface="Calibri" pitchFamily="34" charset="-122"/>
                <a:cs typeface="Calibri" pitchFamily="34" charset="-120"/>
              </a:rPr>
              <a:t>PART 4  ·  OPERATE</a:t>
            </a:r>
            <a:endParaRPr lang="en-US" sz="1050" dirty="0"/>
          </a:p>
        </p:txBody>
      </p:sp>
      <p:sp>
        <p:nvSpPr>
          <p:cNvPr id="36" name="Text 33"/>
          <p:cNvSpPr txBox="1"/>
          <p:nvPr/>
        </p:nvSpPr>
        <p:spPr>
          <a:xfrm>
            <a:off x="9198864" y="1874520"/>
            <a:ext cx="2377440" cy="731520"/>
          </a:xfrm>
          <a:prstGeom prst="rect">
            <a:avLst/>
          </a:prstGeom>
          <a:noFill/>
          <a:ln/>
        </p:spPr>
        <p:txBody>
          <a:bodyPr wrap="square" lIns="0" tIns="0" rIns="0" bIns="0" rtlCol="0" anchor="t"/>
          <a:lstStyle/>
          <a:p>
            <a:pPr indent="0" marL="0">
              <a:buNone/>
            </a:pPr>
            <a:r>
              <a:rPr lang="en-US" sz="1700" b="1" dirty="0">
                <a:solidFill>
                  <a:srgbClr val="F2F4F8"/>
                </a:solidFill>
                <a:latin typeface="Calibri" pitchFamily="34" charset="0"/>
                <a:ea typeface="Calibri" pitchFamily="34" charset="-122"/>
                <a:cs typeface="Calibri" pitchFamily="34" charset="-120"/>
              </a:rPr>
              <a:t>Analytics, alerting, AI</a:t>
            </a:r>
            <a:endParaRPr lang="en-US" sz="1700" dirty="0"/>
          </a:p>
        </p:txBody>
      </p:sp>
      <p:sp>
        <p:nvSpPr>
          <p:cNvPr id="37" name="Shape 34"/>
          <p:cNvSpPr/>
          <p:nvPr/>
        </p:nvSpPr>
        <p:spPr>
          <a:xfrm>
            <a:off x="9217152" y="2834640"/>
            <a:ext cx="109728" cy="109728"/>
          </a:xfrm>
          <a:prstGeom prst="ellipse">
            <a:avLst/>
          </a:prstGeom>
          <a:solidFill>
            <a:srgbClr val="9A78F5"/>
          </a:solidFill>
          <a:ln w="12700">
            <a:solidFill>
              <a:srgbClr val="9A78F5"/>
            </a:solidFill>
            <a:prstDash val="solid"/>
          </a:ln>
        </p:spPr>
      </p:sp>
      <p:sp>
        <p:nvSpPr>
          <p:cNvPr id="38" name="Text 35"/>
          <p:cNvSpPr txBox="1"/>
          <p:nvPr/>
        </p:nvSpPr>
        <p:spPr>
          <a:xfrm>
            <a:off x="9418320" y="2724912"/>
            <a:ext cx="2148840" cy="6858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Global license usage: figures, insights, pools</a:t>
            </a:r>
            <a:endParaRPr lang="en-US" sz="1150" dirty="0"/>
          </a:p>
        </p:txBody>
      </p:sp>
      <p:sp>
        <p:nvSpPr>
          <p:cNvPr id="39" name="Shape 36"/>
          <p:cNvSpPr/>
          <p:nvPr/>
        </p:nvSpPr>
        <p:spPr>
          <a:xfrm>
            <a:off x="9217152" y="3611880"/>
            <a:ext cx="109728" cy="109728"/>
          </a:xfrm>
          <a:prstGeom prst="ellipse">
            <a:avLst/>
          </a:prstGeom>
          <a:solidFill>
            <a:srgbClr val="9A78F5"/>
          </a:solidFill>
          <a:ln w="12700">
            <a:solidFill>
              <a:srgbClr val="9A78F5"/>
            </a:solidFill>
            <a:prstDash val="solid"/>
          </a:ln>
        </p:spPr>
      </p:sp>
      <p:sp>
        <p:nvSpPr>
          <p:cNvPr id="40" name="Text 37"/>
          <p:cNvSpPr txBox="1"/>
          <p:nvPr/>
        </p:nvSpPr>
        <p:spPr>
          <a:xfrm>
            <a:off x="9418320" y="3502152"/>
            <a:ext cx="2148840" cy="6858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SPLK-VOL alerts and stateful emails</a:t>
            </a:r>
            <a:endParaRPr lang="en-US" sz="1150" dirty="0"/>
          </a:p>
        </p:txBody>
      </p:sp>
      <p:sp>
        <p:nvSpPr>
          <p:cNvPr id="41" name="Shape 38"/>
          <p:cNvSpPr/>
          <p:nvPr/>
        </p:nvSpPr>
        <p:spPr>
          <a:xfrm>
            <a:off x="9217152" y="4389120"/>
            <a:ext cx="109728" cy="109728"/>
          </a:xfrm>
          <a:prstGeom prst="ellipse">
            <a:avLst/>
          </a:prstGeom>
          <a:solidFill>
            <a:srgbClr val="9A78F5"/>
          </a:solidFill>
          <a:ln w="12700">
            <a:solidFill>
              <a:srgbClr val="9A78F5"/>
            </a:solidFill>
            <a:prstDash val="solid"/>
          </a:ln>
        </p:spPr>
      </p:sp>
      <p:sp>
        <p:nvSpPr>
          <p:cNvPr id="42" name="Text 39"/>
          <p:cNvSpPr txBox="1"/>
          <p:nvPr/>
        </p:nvSpPr>
        <p:spPr>
          <a:xfrm>
            <a:off x="9418320" y="4279392"/>
            <a:ext cx="2148840" cy="6858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The AI ML Advisor reviews a volume model</a:t>
            </a:r>
            <a:endParaRPr lang="en-US" sz="1150" dirty="0"/>
          </a:p>
        </p:txBody>
      </p:sp>
      <p:sp>
        <p:nvSpPr>
          <p:cNvPr id="43" name="Text 40"/>
          <p:cNvSpPr txBox="1"/>
          <p:nvPr/>
        </p:nvSpPr>
        <p:spPr>
          <a:xfrm>
            <a:off x="548640" y="5623560"/>
            <a:ext cx="11064240" cy="54864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Everything runs in one tenant created for the occasion: 43 indexes, one license pool, Splunk Enterprise. The same walkthrough applies to Splunk Cloud and to remote deployments.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dedicated tenant — pick Splunk Volume (Outliers)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86400" cy="3011801"/>
          </a:xfrm>
          <a:prstGeom prst="roundRect">
            <a:avLst>
              <a:gd name="adj" fmla="val 1518"/>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a01_choose_component.jpg">    </p:cNvPr>
          <p:cNvPicPr>
            <a:picLocks noChangeAspect="1"/>
          </p:cNvPicPr>
          <p:nvPr/>
        </p:nvPicPr>
        <p:blipFill>
          <a:blip r:embed="rId1"/>
          <a:stretch>
            <a:fillRect/>
          </a:stretch>
        </p:blipFill>
        <p:spPr>
          <a:xfrm>
            <a:off x="612648" y="1435608"/>
            <a:ext cx="5358384" cy="2883785"/>
          </a:xfrm>
          <a:prstGeom prst="rect">
            <a:avLst/>
          </a:prstGeom>
        </p:spPr>
      </p:pic>
      <p:sp>
        <p:nvSpPr>
          <p:cNvPr id="9" name="Shape 5"/>
          <p:cNvSpPr/>
          <p:nvPr/>
        </p:nvSpPr>
        <p:spPr>
          <a:xfrm>
            <a:off x="3556559" y="1918462"/>
            <a:ext cx="274320" cy="274320"/>
          </a:xfrm>
          <a:prstGeom prst="ellipse">
            <a:avLst/>
          </a:prstGeom>
          <a:solidFill>
            <a:srgbClr val="5B8DEF"/>
          </a:solidFill>
          <a:ln w="12700">
            <a:solidFill>
              <a:srgbClr val="FFFFFF"/>
            </a:solidFill>
            <a:prstDash val="solid"/>
          </a:ln>
        </p:spPr>
      </p:sp>
      <p:sp>
        <p:nvSpPr>
          <p:cNvPr id="10" name="Text 6"/>
          <p:cNvSpPr txBox="1"/>
          <p:nvPr/>
        </p:nvSpPr>
        <p:spPr>
          <a:xfrm>
            <a:off x="3556559" y="191846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6172200" y="1371600"/>
            <a:ext cx="4698133" cy="3154680"/>
          </a:xfrm>
          <a:prstGeom prst="roundRect">
            <a:avLst>
              <a:gd name="adj" fmla="val 1449"/>
            </a:avLst>
          </a:prstGeom>
          <a:solidFill>
            <a:srgbClr val="1F242F"/>
          </a:solidFill>
          <a:ln w="9525">
            <a:solidFill>
              <a:srgbClr val="2A3140"/>
            </a:solidFill>
            <a:prstDash val="solid"/>
          </a:ln>
        </p:spPr>
      </p:sp>
      <p:pic>
        <p:nvPicPr>
          <p:cNvPr id="12" name="Image 1" descr="/private/tmp/claude-501/-Users-guilhem-DocsOffsync-trackme-limited-trackme-app--claude-worktrees-code-rabbit-findings-e947eb/ef30d9f9-b781-4e85-b4a8-74b95fe0032a/scratchpad/deck_vol/img/a03_basics_fields.jpg">    </p:cNvPr>
          <p:cNvPicPr>
            <a:picLocks noChangeAspect="1"/>
          </p:cNvPicPr>
          <p:nvPr/>
        </p:nvPicPr>
        <p:blipFill>
          <a:blip r:embed="rId2"/>
          <a:stretch>
            <a:fillRect/>
          </a:stretch>
        </p:blipFill>
        <p:spPr>
          <a:xfrm>
            <a:off x="6236208" y="1435608"/>
            <a:ext cx="4570117" cy="3026664"/>
          </a:xfrm>
          <a:prstGeom prst="rect">
            <a:avLst/>
          </a:prstGeom>
        </p:spPr>
      </p:pic>
      <p:sp>
        <p:nvSpPr>
          <p:cNvPr id="13" name="Shape 8"/>
          <p:cNvSpPr/>
          <p:nvPr/>
        </p:nvSpPr>
        <p:spPr>
          <a:xfrm>
            <a:off x="6236152" y="2297247"/>
            <a:ext cx="274320" cy="274320"/>
          </a:xfrm>
          <a:prstGeom prst="ellipse">
            <a:avLst/>
          </a:prstGeom>
          <a:solidFill>
            <a:srgbClr val="E0A040"/>
          </a:solidFill>
          <a:ln w="12700">
            <a:solidFill>
              <a:srgbClr val="FFFFFF"/>
            </a:solidFill>
            <a:prstDash val="solid"/>
          </a:ln>
        </p:spPr>
      </p:sp>
      <p:sp>
        <p:nvSpPr>
          <p:cNvPr id="14" name="Text 9"/>
          <p:cNvSpPr txBox="1"/>
          <p:nvPr/>
        </p:nvSpPr>
        <p:spPr>
          <a:xfrm>
            <a:off x="6236152" y="229724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Shape 10"/>
          <p:cNvSpPr/>
          <p:nvPr/>
        </p:nvSpPr>
        <p:spPr>
          <a:xfrm>
            <a:off x="8521210" y="3053913"/>
            <a:ext cx="274320" cy="274320"/>
          </a:xfrm>
          <a:prstGeom prst="ellipse">
            <a:avLst/>
          </a:prstGeom>
          <a:solidFill>
            <a:srgbClr val="3DBE7A"/>
          </a:solidFill>
          <a:ln w="12700">
            <a:solidFill>
              <a:srgbClr val="FFFFFF"/>
            </a:solidFill>
            <a:prstDash val="solid"/>
          </a:ln>
        </p:spPr>
      </p:sp>
      <p:sp>
        <p:nvSpPr>
          <p:cNvPr id="16" name="Text 11"/>
          <p:cNvSpPr txBox="1"/>
          <p:nvPr/>
        </p:nvSpPr>
        <p:spPr>
          <a:xfrm>
            <a:off x="8521210" y="305391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8361256" y="3613846"/>
            <a:ext cx="274320" cy="274320"/>
          </a:xfrm>
          <a:prstGeom prst="ellipse">
            <a:avLst/>
          </a:prstGeom>
          <a:solidFill>
            <a:srgbClr val="9A78F5"/>
          </a:solidFill>
          <a:ln w="12700">
            <a:solidFill>
              <a:srgbClr val="FFFFFF"/>
            </a:solidFill>
            <a:prstDash val="solid"/>
          </a:ln>
        </p:spPr>
      </p:sp>
      <p:sp>
        <p:nvSpPr>
          <p:cNvPr id="18" name="Text 13"/>
          <p:cNvSpPr txBox="1"/>
          <p:nvPr/>
        </p:nvSpPr>
        <p:spPr>
          <a:xfrm>
            <a:off x="8361256" y="361384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548640" y="4718304"/>
            <a:ext cx="274320" cy="274320"/>
          </a:xfrm>
          <a:prstGeom prst="ellipse">
            <a:avLst/>
          </a:prstGeom>
          <a:solidFill>
            <a:srgbClr val="5B8DEF"/>
          </a:solidFill>
          <a:ln w="12700">
            <a:solidFill>
              <a:srgbClr val="FFFFFF"/>
            </a:solidFill>
            <a:prstDash val="solid"/>
          </a:ln>
        </p:spPr>
      </p:sp>
      <p:sp>
        <p:nvSpPr>
          <p:cNvPr id="20" name="Text 15"/>
          <p:cNvSpPr txBox="1"/>
          <p:nvPr/>
        </p:nvSpPr>
        <p:spPr>
          <a:xfrm>
            <a:off x="548640" y="4718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6"/>
          <p:cNvSpPr txBox="1"/>
          <p:nvPr/>
        </p:nvSpPr>
        <p:spPr>
          <a:xfrm>
            <a:off x="932688" y="4709160"/>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Splunk Volume (Outliers)</a:t>
            </a:r>
            <a:endParaRPr lang="en-US" sz="1250" dirty="0"/>
          </a:p>
        </p:txBody>
      </p:sp>
      <p:sp>
        <p:nvSpPr>
          <p:cNvPr id="22" name="Text 17"/>
          <p:cNvSpPr txBox="1"/>
          <p:nvPr/>
        </p:nvSpPr>
        <p:spPr>
          <a:xfrm>
            <a:off x="932688" y="5001768"/>
            <a:ext cx="51023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Outliers on the licensed volume of every index, daily volume and month projection, local or remote, history backfilled on day one.</a:t>
            </a:r>
            <a:endParaRPr lang="en-US" sz="1050" dirty="0"/>
          </a:p>
        </p:txBody>
      </p:sp>
      <p:sp>
        <p:nvSpPr>
          <p:cNvPr id="23" name="Shape 18"/>
          <p:cNvSpPr/>
          <p:nvPr/>
        </p:nvSpPr>
        <p:spPr>
          <a:xfrm>
            <a:off x="6172200" y="4718304"/>
            <a:ext cx="274320" cy="274320"/>
          </a:xfrm>
          <a:prstGeom prst="ellipse">
            <a:avLst/>
          </a:prstGeom>
          <a:solidFill>
            <a:srgbClr val="E0A040"/>
          </a:solidFill>
          <a:ln w="12700">
            <a:solidFill>
              <a:srgbClr val="FFFFFF"/>
            </a:solidFill>
            <a:prstDash val="solid"/>
          </a:ln>
        </p:spPr>
      </p:sp>
      <p:sp>
        <p:nvSpPr>
          <p:cNvPr id="24" name="Text 19"/>
          <p:cNvSpPr txBox="1"/>
          <p:nvPr/>
        </p:nvSpPr>
        <p:spPr>
          <a:xfrm>
            <a:off x="6172200" y="4718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0"/>
          <p:cNvSpPr txBox="1"/>
          <p:nvPr/>
        </p:nvSpPr>
        <p:spPr>
          <a:xfrm>
            <a:off x="6556248" y="4709160"/>
            <a:ext cx="23591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Why VOL, in three lines</a:t>
            </a:r>
            <a:endParaRPr lang="en-US" sz="1250" dirty="0"/>
          </a:p>
        </p:txBody>
      </p:sp>
      <p:sp>
        <p:nvSpPr>
          <p:cNvPr id="26" name="Text 21"/>
          <p:cNvSpPr txBox="1"/>
          <p:nvPr/>
        </p:nvSpPr>
        <p:spPr>
          <a:xfrm>
            <a:off x="6556248" y="5001768"/>
            <a:ext cx="2359152"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Minimal compute cost · outliers that scale safely · signal, not noise.</a:t>
            </a:r>
            <a:endParaRPr lang="en-US" sz="1050" dirty="0"/>
          </a:p>
        </p:txBody>
      </p:sp>
      <p:sp>
        <p:nvSpPr>
          <p:cNvPr id="27" name="Shape 22"/>
          <p:cNvSpPr/>
          <p:nvPr/>
        </p:nvSpPr>
        <p:spPr>
          <a:xfrm>
            <a:off x="6172200" y="5678424"/>
            <a:ext cx="274320" cy="274320"/>
          </a:xfrm>
          <a:prstGeom prst="ellipse">
            <a:avLst/>
          </a:prstGeom>
          <a:solidFill>
            <a:srgbClr val="3DBE7A"/>
          </a:solidFill>
          <a:ln w="12700">
            <a:solidFill>
              <a:srgbClr val="FFFFFF"/>
            </a:solidFill>
            <a:prstDash val="solid"/>
          </a:ln>
        </p:spPr>
      </p:sp>
      <p:sp>
        <p:nvSpPr>
          <p:cNvPr id="28" name="Text 23"/>
          <p:cNvSpPr txBox="1"/>
          <p:nvPr/>
        </p:nvSpPr>
        <p:spPr>
          <a:xfrm>
            <a:off x="6172200" y="56784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4"/>
          <p:cNvSpPr txBox="1"/>
          <p:nvPr/>
        </p:nvSpPr>
        <p:spPr>
          <a:xfrm>
            <a:off x="6556248" y="5669280"/>
            <a:ext cx="23591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Tenant id — volume-detection</a:t>
            </a:r>
            <a:endParaRPr lang="en-US" sz="1250" dirty="0"/>
          </a:p>
        </p:txBody>
      </p:sp>
      <p:sp>
        <p:nvSpPr>
          <p:cNvPr id="30" name="Text 25"/>
          <p:cNvSpPr txBox="1"/>
          <p:nvPr/>
        </p:nvSpPr>
        <p:spPr>
          <a:xfrm>
            <a:off x="6556248" y="5961888"/>
            <a:ext cx="23591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Immutable, checked for availability as you type.</a:t>
            </a:r>
            <a:endParaRPr lang="en-US" sz="1050" dirty="0"/>
          </a:p>
        </p:txBody>
      </p:sp>
      <p:sp>
        <p:nvSpPr>
          <p:cNvPr id="31" name="Shape 26"/>
          <p:cNvSpPr/>
          <p:nvPr/>
        </p:nvSpPr>
        <p:spPr>
          <a:xfrm>
            <a:off x="9006840" y="4718304"/>
            <a:ext cx="274320" cy="274320"/>
          </a:xfrm>
          <a:prstGeom prst="ellipse">
            <a:avLst/>
          </a:prstGeom>
          <a:solidFill>
            <a:srgbClr val="9A78F5"/>
          </a:solidFill>
          <a:ln w="12700">
            <a:solidFill>
              <a:srgbClr val="FFFFFF"/>
            </a:solidFill>
            <a:prstDash val="solid"/>
          </a:ln>
        </p:spPr>
      </p:sp>
      <p:sp>
        <p:nvSpPr>
          <p:cNvPr id="32" name="Text 27"/>
          <p:cNvSpPr txBox="1"/>
          <p:nvPr/>
        </p:nvSpPr>
        <p:spPr>
          <a:xfrm>
            <a:off x="9006840" y="4718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8"/>
          <p:cNvSpPr txBox="1"/>
          <p:nvPr/>
        </p:nvSpPr>
        <p:spPr>
          <a:xfrm>
            <a:off x="9390888" y="4709160"/>
            <a:ext cx="226771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Alias and description</a:t>
            </a:r>
            <a:endParaRPr lang="en-US" sz="1250" dirty="0"/>
          </a:p>
        </p:txBody>
      </p:sp>
      <p:sp>
        <p:nvSpPr>
          <p:cNvPr id="34" name="Text 29"/>
          <p:cNvSpPr txBox="1"/>
          <p:nvPr/>
        </p:nvSpPr>
        <p:spPr>
          <a:xfrm>
            <a:off x="9390888" y="5001768"/>
            <a:ext cx="226771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people see on the Virtual Tenants card.</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Step 2 — Volume: where to collect, what to detect, how far back</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4537053"/>
          </a:xfrm>
          <a:prstGeom prst="roundRect">
            <a:avLst>
              <a:gd name="adj" fmla="val 1008"/>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a04_volume_defaults.jpg">    </p:cNvPr>
          <p:cNvPicPr>
            <a:picLocks noChangeAspect="1"/>
          </p:cNvPicPr>
          <p:nvPr/>
        </p:nvPicPr>
        <p:blipFill>
          <a:blip r:embed="rId1"/>
          <a:stretch>
            <a:fillRect/>
          </a:stretch>
        </p:blipFill>
        <p:spPr>
          <a:xfrm>
            <a:off x="612648" y="1435608"/>
            <a:ext cx="7095744" cy="4409037"/>
          </a:xfrm>
          <a:prstGeom prst="rect">
            <a:avLst/>
          </a:prstGeom>
        </p:spPr>
      </p:pic>
      <p:sp>
        <p:nvSpPr>
          <p:cNvPr id="9" name="Shape 5"/>
          <p:cNvSpPr/>
          <p:nvPr/>
        </p:nvSpPr>
        <p:spPr>
          <a:xfrm>
            <a:off x="1575328" y="2775475"/>
            <a:ext cx="274320" cy="274320"/>
          </a:xfrm>
          <a:prstGeom prst="ellipse">
            <a:avLst/>
          </a:prstGeom>
          <a:solidFill>
            <a:srgbClr val="5B8DEF"/>
          </a:solidFill>
          <a:ln w="12700">
            <a:solidFill>
              <a:srgbClr val="FFFFFF"/>
            </a:solidFill>
            <a:prstDash val="solid"/>
          </a:ln>
        </p:spPr>
      </p:sp>
      <p:sp>
        <p:nvSpPr>
          <p:cNvPr id="10" name="Text 6"/>
          <p:cNvSpPr txBox="1"/>
          <p:nvPr/>
        </p:nvSpPr>
        <p:spPr>
          <a:xfrm>
            <a:off x="1575328" y="277547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520062" y="2775475"/>
            <a:ext cx="274320" cy="274320"/>
          </a:xfrm>
          <a:prstGeom prst="ellipse">
            <a:avLst/>
          </a:prstGeom>
          <a:solidFill>
            <a:srgbClr val="E0A040"/>
          </a:solidFill>
          <a:ln w="12700">
            <a:solidFill>
              <a:srgbClr val="FFFFFF"/>
            </a:solidFill>
            <a:prstDash val="solid"/>
          </a:ln>
        </p:spPr>
      </p:sp>
      <p:sp>
        <p:nvSpPr>
          <p:cNvPr id="12" name="Text 8"/>
          <p:cNvSpPr txBox="1"/>
          <p:nvPr/>
        </p:nvSpPr>
        <p:spPr>
          <a:xfrm>
            <a:off x="4520062" y="277547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610807" y="3379514"/>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610807" y="337951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5194158" y="3379514"/>
            <a:ext cx="274320" cy="274320"/>
          </a:xfrm>
          <a:prstGeom prst="ellipse">
            <a:avLst/>
          </a:prstGeom>
          <a:solidFill>
            <a:srgbClr val="9A78F5"/>
          </a:solidFill>
          <a:ln w="12700">
            <a:solidFill>
              <a:srgbClr val="FFFFFF"/>
            </a:solidFill>
            <a:prstDash val="solid"/>
          </a:ln>
        </p:spPr>
      </p:sp>
      <p:sp>
        <p:nvSpPr>
          <p:cNvPr id="16" name="Text 12"/>
          <p:cNvSpPr txBox="1"/>
          <p:nvPr/>
        </p:nvSpPr>
        <p:spPr>
          <a:xfrm>
            <a:off x="5194158" y="337951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2001073" y="4067323"/>
            <a:ext cx="274320" cy="274320"/>
          </a:xfrm>
          <a:prstGeom prst="ellipse">
            <a:avLst/>
          </a:prstGeom>
          <a:solidFill>
            <a:srgbClr val="E05555"/>
          </a:solidFill>
          <a:ln w="12700">
            <a:solidFill>
              <a:srgbClr val="FFFFFF"/>
            </a:solidFill>
            <a:prstDash val="solid"/>
          </a:ln>
        </p:spPr>
      </p:sp>
      <p:sp>
        <p:nvSpPr>
          <p:cNvPr id="18" name="Text 14"/>
          <p:cNvSpPr txBox="1"/>
          <p:nvPr/>
        </p:nvSpPr>
        <p:spPr>
          <a:xfrm>
            <a:off x="2001073" y="406732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4839371" y="4067323"/>
            <a:ext cx="274320" cy="274320"/>
          </a:xfrm>
          <a:prstGeom prst="ellipse">
            <a:avLst/>
          </a:prstGeom>
          <a:solidFill>
            <a:srgbClr val="2FB8B0"/>
          </a:solidFill>
          <a:ln w="12700">
            <a:solidFill>
              <a:srgbClr val="FFFFFF"/>
            </a:solidFill>
            <a:prstDash val="solid"/>
          </a:ln>
        </p:spPr>
      </p:sp>
      <p:sp>
        <p:nvSpPr>
          <p:cNvPr id="20" name="Text 16"/>
          <p:cNvSpPr txBox="1"/>
          <p:nvPr/>
        </p:nvSpPr>
        <p:spPr>
          <a:xfrm>
            <a:off x="4839371" y="406732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1" name="Shape 17"/>
          <p:cNvSpPr/>
          <p:nvPr/>
        </p:nvSpPr>
        <p:spPr>
          <a:xfrm>
            <a:off x="4094317" y="4891813"/>
            <a:ext cx="274320" cy="274320"/>
          </a:xfrm>
          <a:prstGeom prst="ellipse">
            <a:avLst/>
          </a:prstGeom>
          <a:solidFill>
            <a:srgbClr val="5B8DEF"/>
          </a:solidFill>
          <a:ln w="12700">
            <a:solidFill>
              <a:srgbClr val="FFFFFF"/>
            </a:solidFill>
            <a:prstDash val="solid"/>
          </a:ln>
        </p:spPr>
      </p:sp>
      <p:sp>
        <p:nvSpPr>
          <p:cNvPr id="22" name="Text 18"/>
          <p:cNvSpPr txBox="1"/>
          <p:nvPr/>
        </p:nvSpPr>
        <p:spPr>
          <a:xfrm>
            <a:off x="4094317" y="489181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7</a:t>
            </a:r>
            <a:endParaRPr lang="en-US" sz="1000" dirty="0"/>
          </a:p>
        </p:txBody>
      </p:sp>
      <p:sp>
        <p:nvSpPr>
          <p:cNvPr id="23" name="Shape 19"/>
          <p:cNvSpPr/>
          <p:nvPr/>
        </p:nvSpPr>
        <p:spPr>
          <a:xfrm>
            <a:off x="8092440" y="1426464"/>
            <a:ext cx="274320" cy="274320"/>
          </a:xfrm>
          <a:prstGeom prst="ellipse">
            <a:avLst/>
          </a:prstGeom>
          <a:solidFill>
            <a:srgbClr val="5B8DEF"/>
          </a:solidFill>
          <a:ln w="12700">
            <a:solidFill>
              <a:srgbClr val="FFFFFF"/>
            </a:solidFill>
            <a:prstDash val="solid"/>
          </a:ln>
        </p:spPr>
      </p:sp>
      <p:sp>
        <p:nvSpPr>
          <p:cNvPr id="24" name="Text 20"/>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1"/>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Target environment — local</a:t>
            </a:r>
            <a:endParaRPr lang="en-US" sz="1250" dirty="0"/>
          </a:p>
        </p:txBody>
      </p:sp>
      <p:sp>
        <p:nvSpPr>
          <p:cNvPr id="26" name="Text 22"/>
          <p:cNvSpPr txBox="1"/>
          <p:nvPr/>
        </p:nvSpPr>
        <p:spPr>
          <a:xfrm>
            <a:off x="8476488" y="170992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This Splunk, or any remote account.</a:t>
            </a:r>
            <a:endParaRPr lang="en-US" sz="1050" dirty="0"/>
          </a:p>
        </p:txBody>
      </p:sp>
      <p:sp>
        <p:nvSpPr>
          <p:cNvPr id="27" name="Shape 23"/>
          <p:cNvSpPr/>
          <p:nvPr/>
        </p:nvSpPr>
        <p:spPr>
          <a:xfrm>
            <a:off x="8092440" y="2039112"/>
            <a:ext cx="274320" cy="274320"/>
          </a:xfrm>
          <a:prstGeom prst="ellipse">
            <a:avLst/>
          </a:prstGeom>
          <a:solidFill>
            <a:srgbClr val="E0A040"/>
          </a:solidFill>
          <a:ln w="12700">
            <a:solidFill>
              <a:srgbClr val="FFFFFF"/>
            </a:solidFill>
            <a:prstDash val="solid"/>
          </a:ln>
        </p:spPr>
      </p:sp>
      <p:sp>
        <p:nvSpPr>
          <p:cNvPr id="28" name="Text 24"/>
          <p:cNvSpPr txBox="1"/>
          <p:nvPr/>
        </p:nvSpPr>
        <p:spPr>
          <a:xfrm>
            <a:off x="8092440" y="20391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5"/>
          <p:cNvSpPr txBox="1"/>
          <p:nvPr/>
        </p:nvSpPr>
        <p:spPr>
          <a:xfrm>
            <a:off x="8476488" y="2029968"/>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Detect — drops and spikes</a:t>
            </a:r>
            <a:endParaRPr lang="en-US" sz="1250" dirty="0"/>
          </a:p>
        </p:txBody>
      </p:sp>
      <p:sp>
        <p:nvSpPr>
          <p:cNvPr id="30" name="Text 26"/>
          <p:cNvSpPr txBox="1"/>
          <p:nvPr/>
        </p:nvSpPr>
        <p:spPr>
          <a:xfrm>
            <a:off x="8476488" y="2322576"/>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default direction of every new index.</a:t>
            </a:r>
            <a:endParaRPr lang="en-US" sz="1050" dirty="0"/>
          </a:p>
        </p:txBody>
      </p:sp>
      <p:sp>
        <p:nvSpPr>
          <p:cNvPr id="31" name="Shape 27"/>
          <p:cNvSpPr/>
          <p:nvPr/>
        </p:nvSpPr>
        <p:spPr>
          <a:xfrm>
            <a:off x="8092440" y="2651760"/>
            <a:ext cx="274320" cy="274320"/>
          </a:xfrm>
          <a:prstGeom prst="ellipse">
            <a:avLst/>
          </a:prstGeom>
          <a:solidFill>
            <a:srgbClr val="3DBE7A"/>
          </a:solidFill>
          <a:ln w="12700">
            <a:solidFill>
              <a:srgbClr val="FFFFFF"/>
            </a:solidFill>
            <a:prstDash val="solid"/>
          </a:ln>
        </p:spPr>
      </p:sp>
      <p:sp>
        <p:nvSpPr>
          <p:cNvPr id="32" name="Text 28"/>
          <p:cNvSpPr txBox="1"/>
          <p:nvPr/>
        </p:nvSpPr>
        <p:spPr>
          <a:xfrm>
            <a:off x="8092440" y="26517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9"/>
          <p:cNvSpPr txBox="1"/>
          <p:nvPr/>
        </p:nvSpPr>
        <p:spPr>
          <a:xfrm>
            <a:off x="8476488" y="2642616"/>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Backfill history — 30 days</a:t>
            </a:r>
            <a:endParaRPr lang="en-US" sz="1250" dirty="0"/>
          </a:p>
        </p:txBody>
      </p:sp>
      <p:sp>
        <p:nvSpPr>
          <p:cNvPr id="34" name="Text 30"/>
          <p:cNvSpPr txBox="1"/>
          <p:nvPr/>
        </p:nvSpPr>
        <p:spPr>
          <a:xfrm>
            <a:off x="8476488" y="2935224"/>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Replayed at creation, capped by retention.</a:t>
            </a:r>
            <a:endParaRPr lang="en-US" sz="1050" dirty="0"/>
          </a:p>
        </p:txBody>
      </p:sp>
      <p:sp>
        <p:nvSpPr>
          <p:cNvPr id="35" name="Shape 31"/>
          <p:cNvSpPr/>
          <p:nvPr/>
        </p:nvSpPr>
        <p:spPr>
          <a:xfrm>
            <a:off x="8092440" y="3264408"/>
            <a:ext cx="274320" cy="274320"/>
          </a:xfrm>
          <a:prstGeom prst="ellipse">
            <a:avLst/>
          </a:prstGeom>
          <a:solidFill>
            <a:srgbClr val="9A78F5"/>
          </a:solidFill>
          <a:ln w="12700">
            <a:solidFill>
              <a:srgbClr val="FFFFFF"/>
            </a:solidFill>
            <a:prstDash val="solid"/>
          </a:ln>
        </p:spPr>
      </p:sp>
      <p:sp>
        <p:nvSpPr>
          <p:cNvPr id="36" name="Text 32"/>
          <p:cNvSpPr txBox="1"/>
          <p:nvPr/>
        </p:nvSpPr>
        <p:spPr>
          <a:xfrm>
            <a:off x="8092440" y="32644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3"/>
          <p:cNvSpPr txBox="1"/>
          <p:nvPr/>
        </p:nvSpPr>
        <p:spPr>
          <a:xfrm>
            <a:off x="8476488" y="3255264"/>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Outliers on every priority</a:t>
            </a:r>
            <a:endParaRPr lang="en-US" sz="1250" dirty="0"/>
          </a:p>
        </p:txBody>
      </p:sp>
      <p:sp>
        <p:nvSpPr>
          <p:cNvPr id="38" name="Text 34"/>
          <p:cNvSpPr txBox="1"/>
          <p:nvPr/>
        </p:nvSpPr>
        <p:spPr>
          <a:xfrm>
            <a:off x="8476488" y="3547872"/>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VOL scope: all priorities by default.</a:t>
            </a:r>
            <a:endParaRPr lang="en-US" sz="1050" dirty="0"/>
          </a:p>
        </p:txBody>
      </p:sp>
      <p:sp>
        <p:nvSpPr>
          <p:cNvPr id="39" name="Shape 35"/>
          <p:cNvSpPr/>
          <p:nvPr/>
        </p:nvSpPr>
        <p:spPr>
          <a:xfrm>
            <a:off x="8092440" y="3877056"/>
            <a:ext cx="274320" cy="274320"/>
          </a:xfrm>
          <a:prstGeom prst="ellipse">
            <a:avLst/>
          </a:prstGeom>
          <a:solidFill>
            <a:srgbClr val="E05555"/>
          </a:solidFill>
          <a:ln w="12700">
            <a:solidFill>
              <a:srgbClr val="FFFFFF"/>
            </a:solidFill>
            <a:prstDash val="solid"/>
          </a:ln>
        </p:spPr>
      </p:sp>
      <p:sp>
        <p:nvSpPr>
          <p:cNvPr id="40" name="Text 36"/>
          <p:cNvSpPr txBox="1"/>
          <p:nvPr/>
        </p:nvSpPr>
        <p:spPr>
          <a:xfrm>
            <a:off x="8092440" y="38770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7"/>
          <p:cNvSpPr txBox="1"/>
          <p:nvPr/>
        </p:nvSpPr>
        <p:spPr>
          <a:xfrm>
            <a:off x="8476488" y="3867912"/>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Minimum history — 15 days</a:t>
            </a:r>
            <a:endParaRPr lang="en-US" sz="1250" dirty="0"/>
          </a:p>
        </p:txBody>
      </p:sp>
      <p:sp>
        <p:nvSpPr>
          <p:cNvPr id="42" name="Text 38"/>
          <p:cNvSpPr txBox="1"/>
          <p:nvPr/>
        </p:nvSpPr>
        <p:spPr>
          <a:xfrm>
            <a:off x="8476488" y="4160520"/>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Before a model reaches normal confidence.</a:t>
            </a:r>
            <a:endParaRPr lang="en-US" sz="1050" dirty="0"/>
          </a:p>
        </p:txBody>
      </p:sp>
      <p:sp>
        <p:nvSpPr>
          <p:cNvPr id="43" name="Shape 39"/>
          <p:cNvSpPr/>
          <p:nvPr/>
        </p:nvSpPr>
        <p:spPr>
          <a:xfrm>
            <a:off x="8092440" y="4489704"/>
            <a:ext cx="274320" cy="274320"/>
          </a:xfrm>
          <a:prstGeom prst="ellipse">
            <a:avLst/>
          </a:prstGeom>
          <a:solidFill>
            <a:srgbClr val="2FB8B0"/>
          </a:solidFill>
          <a:ln w="12700">
            <a:solidFill>
              <a:srgbClr val="FFFFFF"/>
            </a:solidFill>
            <a:prstDash val="solid"/>
          </a:ln>
        </p:spPr>
      </p:sp>
      <p:sp>
        <p:nvSpPr>
          <p:cNvPr id="44" name="Text 40"/>
          <p:cNvSpPr txBox="1"/>
          <p:nvPr/>
        </p:nvSpPr>
        <p:spPr>
          <a:xfrm>
            <a:off x="8092440" y="4489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1"/>
          <p:cNvSpPr txBox="1"/>
          <p:nvPr/>
        </p:nvSpPr>
        <p:spPr>
          <a:xfrm>
            <a:off x="8476488" y="44805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Outliers KPIs — rolling 24h</a:t>
            </a:r>
            <a:endParaRPr lang="en-US" sz="1250" dirty="0"/>
          </a:p>
        </p:txBody>
      </p:sp>
      <p:sp>
        <p:nvSpPr>
          <p:cNvPr id="46" name="Text 42"/>
          <p:cNvSpPr txBox="1"/>
          <p:nvPr/>
        </p:nvSpPr>
        <p:spPr>
          <a:xfrm>
            <a:off x="8476488" y="477316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model per index, on the daily pattern.</a:t>
            </a:r>
            <a:endParaRPr lang="en-US" sz="1050" dirty="0"/>
          </a:p>
        </p:txBody>
      </p:sp>
      <p:sp>
        <p:nvSpPr>
          <p:cNvPr id="47" name="Shape 43"/>
          <p:cNvSpPr/>
          <p:nvPr/>
        </p:nvSpPr>
        <p:spPr>
          <a:xfrm>
            <a:off x="8092440" y="5102352"/>
            <a:ext cx="274320" cy="274320"/>
          </a:xfrm>
          <a:prstGeom prst="ellipse">
            <a:avLst/>
          </a:prstGeom>
          <a:solidFill>
            <a:srgbClr val="5B8DEF"/>
          </a:solidFill>
          <a:ln w="12700">
            <a:solidFill>
              <a:srgbClr val="FFFFFF"/>
            </a:solidFill>
            <a:prstDash val="solid"/>
          </a:ln>
        </p:spPr>
      </p:sp>
      <p:sp>
        <p:nvSpPr>
          <p:cNvPr id="48" name="Text 44"/>
          <p:cNvSpPr txBox="1"/>
          <p:nvPr/>
        </p:nvSpPr>
        <p:spPr>
          <a:xfrm>
            <a:off x="8092440" y="51023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7</a:t>
            </a:r>
            <a:endParaRPr lang="en-US" sz="1000" dirty="0"/>
          </a:p>
        </p:txBody>
      </p:sp>
      <p:sp>
        <p:nvSpPr>
          <p:cNvPr id="49" name="Text 45"/>
          <p:cNvSpPr txBox="1"/>
          <p:nvPr/>
        </p:nvSpPr>
        <p:spPr>
          <a:xfrm>
            <a:off x="8476488" y="5093208"/>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Covered on day one</a:t>
            </a:r>
            <a:endParaRPr lang="en-US" sz="1250" dirty="0"/>
          </a:p>
        </p:txBody>
      </p:sp>
      <p:sp>
        <p:nvSpPr>
          <p:cNvPr id="50" name="Text 46"/>
          <p:cNvSpPr txBox="1"/>
          <p:nvPr/>
        </p:nvSpPr>
        <p:spPr>
          <a:xfrm>
            <a:off x="8476488" y="5385816"/>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backfill exceeds the minimum history.</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Advanced — two settings you normally never change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4827334"/>
          </a:xfrm>
          <a:prstGeom prst="roundRect">
            <a:avLst>
              <a:gd name="adj" fmla="val 947"/>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a05_volume_advanced.jpg">    </p:cNvPr>
          <p:cNvPicPr>
            <a:picLocks noChangeAspect="1"/>
          </p:cNvPicPr>
          <p:nvPr/>
        </p:nvPicPr>
        <p:blipFill>
          <a:blip r:embed="rId1"/>
          <a:stretch>
            <a:fillRect/>
          </a:stretch>
        </p:blipFill>
        <p:spPr>
          <a:xfrm>
            <a:off x="612648" y="1435608"/>
            <a:ext cx="7095744" cy="4699318"/>
          </a:xfrm>
          <a:prstGeom prst="rect">
            <a:avLst/>
          </a:prstGeom>
        </p:spPr>
      </p:pic>
      <p:sp>
        <p:nvSpPr>
          <p:cNvPr id="9" name="Shape 5"/>
          <p:cNvSpPr/>
          <p:nvPr/>
        </p:nvSpPr>
        <p:spPr>
          <a:xfrm>
            <a:off x="1646286" y="3953563"/>
            <a:ext cx="274320" cy="274320"/>
          </a:xfrm>
          <a:prstGeom prst="ellipse">
            <a:avLst/>
          </a:prstGeom>
          <a:solidFill>
            <a:srgbClr val="5B8DEF"/>
          </a:solidFill>
          <a:ln w="12700">
            <a:solidFill>
              <a:srgbClr val="FFFFFF"/>
            </a:solidFill>
            <a:prstDash val="solid"/>
          </a:ln>
        </p:spPr>
      </p:sp>
      <p:sp>
        <p:nvSpPr>
          <p:cNvPr id="10" name="Text 6"/>
          <p:cNvSpPr txBox="1"/>
          <p:nvPr/>
        </p:nvSpPr>
        <p:spPr>
          <a:xfrm>
            <a:off x="1646286" y="395356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752722" y="4611467"/>
            <a:ext cx="274320" cy="274320"/>
          </a:xfrm>
          <a:prstGeom prst="ellipse">
            <a:avLst/>
          </a:prstGeom>
          <a:solidFill>
            <a:srgbClr val="E0A040"/>
          </a:solidFill>
          <a:ln w="12700">
            <a:solidFill>
              <a:srgbClr val="FFFFFF"/>
            </a:solidFill>
            <a:prstDash val="solid"/>
          </a:ln>
        </p:spPr>
      </p:sp>
      <p:sp>
        <p:nvSpPr>
          <p:cNvPr id="12" name="Text 8"/>
          <p:cNvSpPr txBox="1"/>
          <p:nvPr/>
        </p:nvSpPr>
        <p:spPr>
          <a:xfrm>
            <a:off x="1752722" y="461146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2213945" y="541035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2213945" y="541035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8092440" y="1426464"/>
            <a:ext cx="274320" cy="274320"/>
          </a:xfrm>
          <a:prstGeom prst="ellipse">
            <a:avLst/>
          </a:prstGeom>
          <a:solidFill>
            <a:srgbClr val="5B8DEF"/>
          </a:solidFill>
          <a:ln w="12700">
            <a:solidFill>
              <a:srgbClr val="FFFFFF"/>
            </a:solidFill>
            <a:prstDash val="solid"/>
          </a:ln>
        </p:spPr>
      </p:sp>
      <p:sp>
        <p:nvSpPr>
          <p:cNvPr id="16" name="Text 12"/>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7" name="Text 13"/>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Settle margin — 300 s</a:t>
            </a:r>
            <a:endParaRPr lang="en-US" sz="1250" dirty="0"/>
          </a:p>
        </p:txBody>
      </p:sp>
      <p:sp>
        <p:nvSpPr>
          <p:cNvPr id="18" name="Text 14"/>
          <p:cNvSpPr txBox="1"/>
          <p:nvPr/>
        </p:nvSpPr>
        <p:spPr>
          <a:xfrm>
            <a:off x="8476488" y="1709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Events newer than now minus the margin wait for the next run, so late license events are counted. 60 to 3600.</a:t>
            </a:r>
            <a:endParaRPr lang="en-US" sz="1050" dirty="0"/>
          </a:p>
        </p:txBody>
      </p:sp>
      <p:sp>
        <p:nvSpPr>
          <p:cNvPr id="19" name="Shape 15"/>
          <p:cNvSpPr/>
          <p:nvPr/>
        </p:nvSpPr>
        <p:spPr>
          <a:xfrm>
            <a:off x="8092440" y="2441448"/>
            <a:ext cx="274320" cy="274320"/>
          </a:xfrm>
          <a:prstGeom prst="ellipse">
            <a:avLst/>
          </a:prstGeom>
          <a:solidFill>
            <a:srgbClr val="E0A040"/>
          </a:solidFill>
          <a:ln w="12700">
            <a:solidFill>
              <a:srgbClr val="FFFFFF"/>
            </a:solidFill>
            <a:prstDash val="solid"/>
          </a:ln>
        </p:spPr>
      </p:sp>
      <p:sp>
        <p:nvSpPr>
          <p:cNvPr id="20" name="Text 16"/>
          <p:cNvSpPr txBox="1"/>
          <p:nvPr/>
        </p:nvSpPr>
        <p:spPr>
          <a:xfrm>
            <a:off x="8092440" y="24414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1" name="Text 17"/>
          <p:cNvSpPr txBox="1"/>
          <p:nvPr/>
        </p:nvSpPr>
        <p:spPr>
          <a:xfrm>
            <a:off x="8476488" y="2432304"/>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License search constraint</a:t>
            </a:r>
            <a:endParaRPr lang="en-US" sz="1250" dirty="0"/>
          </a:p>
        </p:txBody>
      </p:sp>
      <p:sp>
        <p:nvSpPr>
          <p:cNvPr id="22" name="Text 18"/>
          <p:cNvSpPr txBox="1"/>
          <p:nvPr/>
        </p:nvSpPr>
        <p:spPr>
          <a:xfrm>
            <a:off x="8476488" y="2724912"/>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base search every license search of the tracker is built from — indexed fields only.</a:t>
            </a:r>
            <a:endParaRPr lang="en-US" sz="1050" dirty="0"/>
          </a:p>
        </p:txBody>
      </p:sp>
      <p:sp>
        <p:nvSpPr>
          <p:cNvPr id="23" name="Shape 19"/>
          <p:cNvSpPr/>
          <p:nvPr/>
        </p:nvSpPr>
        <p:spPr>
          <a:xfrm>
            <a:off x="8092440" y="3273552"/>
            <a:ext cx="274320" cy="274320"/>
          </a:xfrm>
          <a:prstGeom prst="ellipse">
            <a:avLst/>
          </a:prstGeom>
          <a:solidFill>
            <a:srgbClr val="3DBE7A"/>
          </a:solidFill>
          <a:ln w="12700">
            <a:solidFill>
              <a:srgbClr val="FFFFFF"/>
            </a:solidFill>
            <a:prstDash val="solid"/>
          </a:ln>
        </p:spPr>
      </p:sp>
      <p:sp>
        <p:nvSpPr>
          <p:cNvPr id="24" name="Text 20"/>
          <p:cNvSpPr txBox="1"/>
          <p:nvPr/>
        </p:nvSpPr>
        <p:spPr>
          <a:xfrm>
            <a:off x="8092440" y="32735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5" name="Text 21"/>
          <p:cNvSpPr txBox="1"/>
          <p:nvPr/>
        </p:nvSpPr>
        <p:spPr>
          <a:xfrm>
            <a:off x="8476488" y="3264408"/>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default</a:t>
            </a:r>
            <a:endParaRPr lang="en-US" sz="1250" dirty="0"/>
          </a:p>
        </p:txBody>
      </p:sp>
      <p:sp>
        <p:nvSpPr>
          <p:cNvPr id="26" name="Text 22"/>
          <p:cNvSpPr txBox="1"/>
          <p:nvPr/>
        </p:nvSpPr>
        <p:spPr>
          <a:xfrm>
            <a:off x="8476488" y="3557016"/>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index=_internal source="*/license_usage.log". Change it only to read a copy of the license usage events.</a:t>
            </a:r>
            <a:endParaRPr lang="en-US" sz="1050" dirty="0"/>
          </a:p>
        </p:txBody>
      </p:sp>
      <p:sp>
        <p:nvSpPr>
          <p:cNvPr id="27" name="Shape 23"/>
          <p:cNvSpPr/>
          <p:nvPr/>
        </p:nvSpPr>
        <p:spPr>
          <a:xfrm>
            <a:off x="8092440" y="4663440"/>
            <a:ext cx="3547872" cy="1600200"/>
          </a:xfrm>
          <a:prstGeom prst="roundRect">
            <a:avLst>
              <a:gd name="adj" fmla="val 4571"/>
            </a:avLst>
          </a:prstGeom>
          <a:solidFill>
            <a:srgbClr val="1F242F"/>
          </a:solidFill>
          <a:ln w="9525">
            <a:solidFill>
              <a:srgbClr val="8B6CF6"/>
            </a:solidFill>
            <a:prstDash val="solid"/>
          </a:ln>
        </p:spPr>
      </p:sp>
      <p:sp>
        <p:nvSpPr>
          <p:cNvPr id="28" name="Text 24"/>
          <p:cNvSpPr txBox="1"/>
          <p:nvPr/>
        </p:nvSpPr>
        <p:spPr>
          <a:xfrm>
            <a:off x="8275320" y="480060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Leave the defaults</a:t>
            </a:r>
            <a:endParaRPr lang="en-US" sz="1150" dirty="0"/>
          </a:p>
        </p:txBody>
      </p:sp>
      <p:sp>
        <p:nvSpPr>
          <p:cNvPr id="29" name="Text 25"/>
          <p:cNvSpPr txBox="1"/>
          <p:nvPr/>
        </p:nvSpPr>
        <p:spPr>
          <a:xfrm>
            <a:off x="8275320" y="5120640"/>
            <a:ext cx="3182112" cy="103327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Both settings exist for the rare deployment that forwards its license usage events elsewhere, or delivers them late. Everything else in VOL is tuned per index after creation.</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Step 3 — Inactivity: when a silent index turns red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4827334"/>
          </a:xfrm>
          <a:prstGeom prst="roundRect">
            <a:avLst>
              <a:gd name="adj" fmla="val 947"/>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a06_inactivity.jpg">    </p:cNvPr>
          <p:cNvPicPr>
            <a:picLocks noChangeAspect="1"/>
          </p:cNvPicPr>
          <p:nvPr/>
        </p:nvPicPr>
        <p:blipFill>
          <a:blip r:embed="rId1"/>
          <a:stretch>
            <a:fillRect/>
          </a:stretch>
        </p:blipFill>
        <p:spPr>
          <a:xfrm>
            <a:off x="612648" y="1435608"/>
            <a:ext cx="7095744" cy="4699318"/>
          </a:xfrm>
          <a:prstGeom prst="rect">
            <a:avLst/>
          </a:prstGeom>
        </p:spPr>
      </p:pic>
      <p:sp>
        <p:nvSpPr>
          <p:cNvPr id="9" name="Shape 5"/>
          <p:cNvSpPr/>
          <p:nvPr/>
        </p:nvSpPr>
        <p:spPr>
          <a:xfrm>
            <a:off x="2604211" y="2191318"/>
            <a:ext cx="274320" cy="274320"/>
          </a:xfrm>
          <a:prstGeom prst="ellipse">
            <a:avLst/>
          </a:prstGeom>
          <a:solidFill>
            <a:srgbClr val="5B8DEF"/>
          </a:solidFill>
          <a:ln w="12700">
            <a:solidFill>
              <a:srgbClr val="FFFFFF"/>
            </a:solidFill>
            <a:prstDash val="solid"/>
          </a:ln>
        </p:spPr>
      </p:sp>
      <p:sp>
        <p:nvSpPr>
          <p:cNvPr id="10" name="Text 6"/>
          <p:cNvSpPr txBox="1"/>
          <p:nvPr/>
        </p:nvSpPr>
        <p:spPr>
          <a:xfrm>
            <a:off x="2604211" y="219131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610807" y="2543767"/>
            <a:ext cx="274320" cy="274320"/>
          </a:xfrm>
          <a:prstGeom prst="ellipse">
            <a:avLst/>
          </a:prstGeom>
          <a:solidFill>
            <a:srgbClr val="E0A040"/>
          </a:solidFill>
          <a:ln w="12700">
            <a:solidFill>
              <a:srgbClr val="FFFFFF"/>
            </a:solidFill>
            <a:prstDash val="solid"/>
          </a:ln>
        </p:spPr>
      </p:sp>
      <p:sp>
        <p:nvSpPr>
          <p:cNvPr id="12" name="Text 8"/>
          <p:cNvSpPr txBox="1"/>
          <p:nvPr/>
        </p:nvSpPr>
        <p:spPr>
          <a:xfrm>
            <a:off x="1610807" y="254376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291499" y="3333253"/>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291499" y="333325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710647" y="4376501"/>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710647" y="437650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2284903" y="5386854"/>
            <a:ext cx="274320" cy="274320"/>
          </a:xfrm>
          <a:prstGeom prst="ellipse">
            <a:avLst/>
          </a:prstGeom>
          <a:solidFill>
            <a:srgbClr val="E05555"/>
          </a:solidFill>
          <a:ln w="12700">
            <a:solidFill>
              <a:srgbClr val="FFFFFF"/>
            </a:solidFill>
            <a:prstDash val="solid"/>
          </a:ln>
        </p:spPr>
      </p:sp>
      <p:sp>
        <p:nvSpPr>
          <p:cNvPr id="18" name="Text 14"/>
          <p:cNvSpPr txBox="1"/>
          <p:nvPr/>
        </p:nvSpPr>
        <p:spPr>
          <a:xfrm>
            <a:off x="2284903" y="538685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Variable (per day and hour)</a:t>
            </a:r>
            <a:endParaRPr lang="en-US" sz="1250" dirty="0"/>
          </a:p>
        </p:txBody>
      </p:sp>
      <p:sp>
        <p:nvSpPr>
          <p:cNvPr id="22" name="Text 18"/>
          <p:cNvSpPr txBox="1"/>
          <p:nvPr/>
        </p:nvSpPr>
        <p:spPr>
          <a:xfrm>
            <a:off x="8476488" y="170992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Or static: one threshold at all times.</a:t>
            </a:r>
            <a:endParaRPr lang="en-US" sz="1050" dirty="0"/>
          </a:p>
        </p:txBody>
      </p:sp>
      <p:sp>
        <p:nvSpPr>
          <p:cNvPr id="23" name="Shape 19"/>
          <p:cNvSpPr/>
          <p:nvPr/>
        </p:nvSpPr>
        <p:spPr>
          <a:xfrm>
            <a:off x="8092440" y="2039112"/>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0391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029968"/>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Timezone notice</a:t>
            </a:r>
            <a:endParaRPr lang="en-US" sz="1250" dirty="0"/>
          </a:p>
        </p:txBody>
      </p:sp>
      <p:sp>
        <p:nvSpPr>
          <p:cNvPr id="26" name="Text 22"/>
          <p:cNvSpPr txBox="1"/>
          <p:nvPr/>
        </p:nvSpPr>
        <p:spPr>
          <a:xfrm>
            <a:off x="8476488" y="2322576"/>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Slots run in the server’s time; the editor converts your browser hours on save.</a:t>
            </a:r>
            <a:endParaRPr lang="en-US" sz="1050" dirty="0"/>
          </a:p>
        </p:txBody>
      </p:sp>
      <p:sp>
        <p:nvSpPr>
          <p:cNvPr id="27" name="Shape 23"/>
          <p:cNvSpPr/>
          <p:nvPr/>
        </p:nvSpPr>
        <p:spPr>
          <a:xfrm>
            <a:off x="8092440" y="2834640"/>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283464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2825496"/>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Quick templates</a:t>
            </a:r>
            <a:endParaRPr lang="en-US" sz="1250" dirty="0"/>
          </a:p>
        </p:txBody>
      </p:sp>
      <p:sp>
        <p:nvSpPr>
          <p:cNvPr id="30" name="Text 26"/>
          <p:cNvSpPr txBox="1"/>
          <p:nvPr/>
        </p:nvSpPr>
        <p:spPr>
          <a:xfrm>
            <a:off x="8476488" y="3118104"/>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Working vs off-hours, weekdays vs week-ends, three tiers.</a:t>
            </a:r>
            <a:endParaRPr lang="en-US" sz="1050" dirty="0"/>
          </a:p>
        </p:txBody>
      </p:sp>
      <p:sp>
        <p:nvSpPr>
          <p:cNvPr id="31" name="Shape 27"/>
          <p:cNvSpPr/>
          <p:nvPr/>
        </p:nvSpPr>
        <p:spPr>
          <a:xfrm>
            <a:off x="8092440" y="3630168"/>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36301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3621024"/>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working_hours — 1d</a:t>
            </a:r>
            <a:endParaRPr lang="en-US" sz="1250" dirty="0"/>
          </a:p>
        </p:txBody>
      </p:sp>
      <p:sp>
        <p:nvSpPr>
          <p:cNvPr id="34" name="Text 30"/>
          <p:cNvSpPr txBox="1"/>
          <p:nvPr/>
        </p:nvSpPr>
        <p:spPr>
          <a:xfrm>
            <a:off x="8476488" y="3913632"/>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Mon–Fri 08:00–19:59 server time: a silent index is red the next day.</a:t>
            </a:r>
            <a:endParaRPr lang="en-US" sz="1050" dirty="0"/>
          </a:p>
        </p:txBody>
      </p:sp>
      <p:sp>
        <p:nvSpPr>
          <p:cNvPr id="35" name="Shape 31"/>
          <p:cNvSpPr/>
          <p:nvPr/>
        </p:nvSpPr>
        <p:spPr>
          <a:xfrm>
            <a:off x="8092440" y="4425696"/>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44256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4416552"/>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Outside the slots — 7d</a:t>
            </a:r>
            <a:endParaRPr lang="en-US" sz="1250" dirty="0"/>
          </a:p>
        </p:txBody>
      </p:sp>
      <p:sp>
        <p:nvSpPr>
          <p:cNvPr id="38" name="Text 34"/>
          <p:cNvSpPr txBox="1"/>
          <p:nvPr/>
        </p:nvSpPr>
        <p:spPr>
          <a:xfrm>
            <a:off x="8476488" y="4709160"/>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Nights and week-ends wait longer.</a:t>
            </a:r>
            <a:endParaRPr lang="en-US" sz="1050" dirty="0"/>
          </a:p>
        </p:txBody>
      </p:sp>
      <p:sp>
        <p:nvSpPr>
          <p:cNvPr id="39" name="Shape 35"/>
          <p:cNvSpPr/>
          <p:nvPr/>
        </p:nvSpPr>
        <p:spPr>
          <a:xfrm>
            <a:off x="8092440" y="5074920"/>
            <a:ext cx="3547872" cy="1188720"/>
          </a:xfrm>
          <a:prstGeom prst="roundRect">
            <a:avLst>
              <a:gd name="adj" fmla="val 6154"/>
            </a:avLst>
          </a:prstGeom>
          <a:solidFill>
            <a:srgbClr val="1F242F"/>
          </a:solidFill>
          <a:ln w="9525">
            <a:solidFill>
              <a:srgbClr val="8B6CF6"/>
            </a:solidFill>
            <a:prstDash val="solid"/>
          </a:ln>
        </p:spPr>
      </p:sp>
      <p:sp>
        <p:nvSpPr>
          <p:cNvPr id="40" name="Text 36"/>
          <p:cNvSpPr txBox="1"/>
          <p:nvPr/>
        </p:nvSpPr>
        <p:spPr>
          <a:xfrm>
            <a:off x="8275320" y="521208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Tenant-wide, overridable</a:t>
            </a:r>
            <a:endParaRPr lang="en-US" sz="1150" dirty="0"/>
          </a:p>
        </p:txBody>
      </p:sp>
      <p:sp>
        <p:nvSpPr>
          <p:cNvPr id="41" name="Text 37"/>
          <p:cNvSpPr txBox="1"/>
          <p:nvPr/>
        </p:nvSpPr>
        <p:spPr>
          <a:xfrm>
            <a:off x="8275320" y="5532120"/>
            <a:ext cx="3182112" cy="62179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policy applies live to every index without its own threshold. Any index can override it later — from its menu, the bulk edit, or a click in the table.</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Steps 4–5 — Indexes and RBAC, review, created in seconds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86400" cy="3099483"/>
          </a:xfrm>
          <a:prstGeom prst="roundRect">
            <a:avLst>
              <a:gd name="adj" fmla="val 1475"/>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a07_indexes_rbac.jpg">    </p:cNvPr>
          <p:cNvPicPr>
            <a:picLocks noChangeAspect="1"/>
          </p:cNvPicPr>
          <p:nvPr/>
        </p:nvPicPr>
        <p:blipFill>
          <a:blip r:embed="rId1"/>
          <a:stretch>
            <a:fillRect/>
          </a:stretch>
        </p:blipFill>
        <p:spPr>
          <a:xfrm>
            <a:off x="612648" y="1435608"/>
            <a:ext cx="5358384" cy="2971467"/>
          </a:xfrm>
          <a:prstGeom prst="rect">
            <a:avLst/>
          </a:prstGeom>
        </p:spPr>
      </p:pic>
      <p:sp>
        <p:nvSpPr>
          <p:cNvPr id="9" name="Shape 5"/>
          <p:cNvSpPr/>
          <p:nvPr/>
        </p:nvSpPr>
        <p:spPr>
          <a:xfrm>
            <a:off x="1547165" y="2249318"/>
            <a:ext cx="274320" cy="274320"/>
          </a:xfrm>
          <a:prstGeom prst="ellipse">
            <a:avLst/>
          </a:prstGeom>
          <a:solidFill>
            <a:srgbClr val="5B8DEF"/>
          </a:solidFill>
          <a:ln w="12700">
            <a:solidFill>
              <a:srgbClr val="FFFFFF"/>
            </a:solidFill>
            <a:prstDash val="solid"/>
          </a:ln>
        </p:spPr>
      </p:sp>
      <p:sp>
        <p:nvSpPr>
          <p:cNvPr id="10" name="Text 6"/>
          <p:cNvSpPr txBox="1"/>
          <p:nvPr/>
        </p:nvSpPr>
        <p:spPr>
          <a:xfrm>
            <a:off x="1547165" y="224931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627541" y="3007042"/>
            <a:ext cx="274320" cy="274320"/>
          </a:xfrm>
          <a:prstGeom prst="ellipse">
            <a:avLst/>
          </a:prstGeom>
          <a:solidFill>
            <a:srgbClr val="E0A040"/>
          </a:solidFill>
          <a:ln w="12700">
            <a:solidFill>
              <a:srgbClr val="FFFFFF"/>
            </a:solidFill>
            <a:prstDash val="solid"/>
          </a:ln>
        </p:spPr>
      </p:sp>
      <p:sp>
        <p:nvSpPr>
          <p:cNvPr id="12" name="Text 8"/>
          <p:cNvSpPr txBox="1"/>
          <p:nvPr/>
        </p:nvSpPr>
        <p:spPr>
          <a:xfrm>
            <a:off x="1627541" y="300704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172078" y="3363618"/>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172078" y="336361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172200" y="1371600"/>
            <a:ext cx="4905238" cy="3291840"/>
          </a:xfrm>
          <a:prstGeom prst="roundRect">
            <a:avLst>
              <a:gd name="adj" fmla="val 1389"/>
            </a:avLst>
          </a:prstGeom>
          <a:solidFill>
            <a:srgbClr val="1F242F"/>
          </a:solidFill>
          <a:ln w="9525">
            <a:solidFill>
              <a:srgbClr val="2A3140"/>
            </a:solidFill>
            <a:prstDash val="solid"/>
          </a:ln>
        </p:spPr>
      </p:sp>
      <p:pic>
        <p:nvPicPr>
          <p:cNvPr id="16" name="Image 1" descr="/private/tmp/claude-501/-Users-guilhem-DocsOffsync-trackme-limited-trackme-app--claude-worktrees-code-rabbit-findings-e947eb/ef30d9f9-b781-4e85-b4a8-74b95fe0032a/scratchpad/deck_vol/img/a09_created.jpg">    </p:cNvPr>
          <p:cNvPicPr>
            <a:picLocks noChangeAspect="1"/>
          </p:cNvPicPr>
          <p:nvPr/>
        </p:nvPicPr>
        <p:blipFill>
          <a:blip r:embed="rId2"/>
          <a:stretch>
            <a:fillRect/>
          </a:stretch>
        </p:blipFill>
        <p:spPr>
          <a:xfrm>
            <a:off x="6236208" y="1435608"/>
            <a:ext cx="4777222" cy="3163824"/>
          </a:xfrm>
          <a:prstGeom prst="rect">
            <a:avLst/>
          </a:prstGeom>
        </p:spPr>
      </p:pic>
      <p:sp>
        <p:nvSpPr>
          <p:cNvPr id="17" name="Shape 12"/>
          <p:cNvSpPr/>
          <p:nvPr/>
        </p:nvSpPr>
        <p:spPr>
          <a:xfrm>
            <a:off x="7341126" y="2896179"/>
            <a:ext cx="274320" cy="274320"/>
          </a:xfrm>
          <a:prstGeom prst="ellipse">
            <a:avLst/>
          </a:prstGeom>
          <a:solidFill>
            <a:srgbClr val="9A78F5"/>
          </a:solidFill>
          <a:ln w="12700">
            <a:solidFill>
              <a:srgbClr val="FFFFFF"/>
            </a:solidFill>
            <a:prstDash val="solid"/>
          </a:ln>
        </p:spPr>
      </p:sp>
      <p:sp>
        <p:nvSpPr>
          <p:cNvPr id="18" name="Text 13"/>
          <p:cNvSpPr txBox="1"/>
          <p:nvPr/>
        </p:nvSpPr>
        <p:spPr>
          <a:xfrm>
            <a:off x="7341126" y="289617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6242365" y="3244200"/>
            <a:ext cx="274320" cy="274320"/>
          </a:xfrm>
          <a:prstGeom prst="ellipse">
            <a:avLst/>
          </a:prstGeom>
          <a:solidFill>
            <a:srgbClr val="E05555"/>
          </a:solidFill>
          <a:ln w="12700">
            <a:solidFill>
              <a:srgbClr val="FFFFFF"/>
            </a:solidFill>
            <a:prstDash val="solid"/>
          </a:ln>
        </p:spPr>
      </p:sp>
      <p:sp>
        <p:nvSpPr>
          <p:cNvPr id="20" name="Text 15"/>
          <p:cNvSpPr txBox="1"/>
          <p:nvPr/>
        </p:nvSpPr>
        <p:spPr>
          <a:xfrm>
            <a:off x="6242365" y="32442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548640" y="4581144"/>
            <a:ext cx="274320" cy="274320"/>
          </a:xfrm>
          <a:prstGeom prst="ellipse">
            <a:avLst/>
          </a:prstGeom>
          <a:solidFill>
            <a:srgbClr val="5B8DEF"/>
          </a:solidFill>
          <a:ln w="12700">
            <a:solidFill>
              <a:srgbClr val="FFFFFF"/>
            </a:solidFill>
            <a:prstDash val="solid"/>
          </a:ln>
        </p:spPr>
      </p:sp>
      <p:sp>
        <p:nvSpPr>
          <p:cNvPr id="22" name="Text 17"/>
          <p:cNvSpPr txBox="1"/>
          <p:nvPr/>
        </p:nvSpPr>
        <p:spPr>
          <a:xfrm>
            <a:off x="548640"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8"/>
          <p:cNvSpPr txBox="1"/>
          <p:nvPr/>
        </p:nvSpPr>
        <p:spPr>
          <a:xfrm>
            <a:off x="932688" y="4572000"/>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TrackMe indexes</a:t>
            </a:r>
            <a:endParaRPr lang="en-US" sz="1250" dirty="0"/>
          </a:p>
        </p:txBody>
      </p:sp>
      <p:sp>
        <p:nvSpPr>
          <p:cNvPr id="24" name="Text 19"/>
          <p:cNvSpPr txBox="1"/>
          <p:nvPr/>
        </p:nvSpPr>
        <p:spPr>
          <a:xfrm>
            <a:off x="932688" y="4864608"/>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Summary, audit, metric and notable — the defaults are fine.</a:t>
            </a:r>
            <a:endParaRPr lang="en-US" sz="1050" dirty="0"/>
          </a:p>
        </p:txBody>
      </p:sp>
      <p:sp>
        <p:nvSpPr>
          <p:cNvPr id="25" name="Shape 20"/>
          <p:cNvSpPr/>
          <p:nvPr/>
        </p:nvSpPr>
        <p:spPr>
          <a:xfrm>
            <a:off x="548640" y="5120640"/>
            <a:ext cx="274320" cy="274320"/>
          </a:xfrm>
          <a:prstGeom prst="ellipse">
            <a:avLst/>
          </a:prstGeom>
          <a:solidFill>
            <a:srgbClr val="E0A040"/>
          </a:solidFill>
          <a:ln w="12700">
            <a:solidFill>
              <a:srgbClr val="FFFFFF"/>
            </a:solidFill>
            <a:prstDash val="solid"/>
          </a:ln>
        </p:spPr>
      </p:sp>
      <p:sp>
        <p:nvSpPr>
          <p:cNvPr id="26" name="Text 21"/>
          <p:cNvSpPr txBox="1"/>
          <p:nvPr/>
        </p:nvSpPr>
        <p:spPr>
          <a:xfrm>
            <a:off x="548640" y="512064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2"/>
          <p:cNvSpPr txBox="1"/>
          <p:nvPr/>
        </p:nvSpPr>
        <p:spPr>
          <a:xfrm>
            <a:off x="932688" y="5111496"/>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Splunk owner — nobody</a:t>
            </a:r>
            <a:endParaRPr lang="en-US" sz="1250" dirty="0"/>
          </a:p>
        </p:txBody>
      </p:sp>
      <p:sp>
        <p:nvSpPr>
          <p:cNvPr id="28" name="Text 23"/>
          <p:cNvSpPr txBox="1"/>
          <p:nvPr/>
        </p:nvSpPr>
        <p:spPr>
          <a:xfrm>
            <a:off x="932688" y="5404104"/>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service account instead if the tenant will run AI automation.</a:t>
            </a:r>
            <a:endParaRPr lang="en-US" sz="1050" dirty="0"/>
          </a:p>
        </p:txBody>
      </p:sp>
      <p:sp>
        <p:nvSpPr>
          <p:cNvPr id="29" name="Shape 24"/>
          <p:cNvSpPr/>
          <p:nvPr/>
        </p:nvSpPr>
        <p:spPr>
          <a:xfrm>
            <a:off x="548640" y="5660136"/>
            <a:ext cx="274320" cy="274320"/>
          </a:xfrm>
          <a:prstGeom prst="ellipse">
            <a:avLst/>
          </a:prstGeom>
          <a:solidFill>
            <a:srgbClr val="3DBE7A"/>
          </a:solidFill>
          <a:ln w="12700">
            <a:solidFill>
              <a:srgbClr val="FFFFFF"/>
            </a:solidFill>
            <a:prstDash val="solid"/>
          </a:ln>
        </p:spPr>
      </p:sp>
      <p:sp>
        <p:nvSpPr>
          <p:cNvPr id="30" name="Text 25"/>
          <p:cNvSpPr txBox="1"/>
          <p:nvPr/>
        </p:nvSpPr>
        <p:spPr>
          <a:xfrm>
            <a:off x="548640" y="56601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6"/>
          <p:cNvSpPr txBox="1"/>
          <p:nvPr/>
        </p:nvSpPr>
        <p:spPr>
          <a:xfrm>
            <a:off x="932688" y="5650992"/>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Roles</a:t>
            </a:r>
            <a:endParaRPr lang="en-US" sz="1250" dirty="0"/>
          </a:p>
        </p:txBody>
      </p:sp>
      <p:sp>
        <p:nvSpPr>
          <p:cNvPr id="32" name="Text 27"/>
          <p:cNvSpPr txBox="1"/>
          <p:nvPr/>
        </p:nvSpPr>
        <p:spPr>
          <a:xfrm>
            <a:off x="932688" y="5943600"/>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trackme_admin, trackme_power, trackme_user — or your own roles.</a:t>
            </a:r>
            <a:endParaRPr lang="en-US" sz="1050" dirty="0"/>
          </a:p>
        </p:txBody>
      </p:sp>
      <p:sp>
        <p:nvSpPr>
          <p:cNvPr id="33" name="Shape 28"/>
          <p:cNvSpPr/>
          <p:nvPr/>
        </p:nvSpPr>
        <p:spPr>
          <a:xfrm>
            <a:off x="6172200" y="4581144"/>
            <a:ext cx="274320" cy="274320"/>
          </a:xfrm>
          <a:prstGeom prst="ellipse">
            <a:avLst/>
          </a:prstGeom>
          <a:solidFill>
            <a:srgbClr val="9A78F5"/>
          </a:solidFill>
          <a:ln w="12700">
            <a:solidFill>
              <a:srgbClr val="FFFFFF"/>
            </a:solidFill>
            <a:prstDash val="solid"/>
          </a:ln>
        </p:spPr>
      </p:sp>
      <p:sp>
        <p:nvSpPr>
          <p:cNvPr id="34" name="Text 29"/>
          <p:cNvSpPr txBox="1"/>
          <p:nvPr/>
        </p:nvSpPr>
        <p:spPr>
          <a:xfrm>
            <a:off x="6172200"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0"/>
          <p:cNvSpPr txBox="1"/>
          <p:nvPr/>
        </p:nvSpPr>
        <p:spPr>
          <a:xfrm>
            <a:off x="6556248" y="4572000"/>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Action progress events</a:t>
            </a:r>
            <a:endParaRPr lang="en-US" sz="1250" dirty="0"/>
          </a:p>
        </p:txBody>
      </p:sp>
      <p:sp>
        <p:nvSpPr>
          <p:cNvPr id="36" name="Text 31"/>
          <p:cNvSpPr txBox="1"/>
          <p:nvPr/>
        </p:nvSpPr>
        <p:spPr>
          <a:xfrm>
            <a:off x="6556248" y="4864608"/>
            <a:ext cx="5084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creation, live, as it happens.</a:t>
            </a:r>
            <a:endParaRPr lang="en-US" sz="1050" dirty="0"/>
          </a:p>
        </p:txBody>
      </p:sp>
      <p:sp>
        <p:nvSpPr>
          <p:cNvPr id="37" name="Shape 32"/>
          <p:cNvSpPr/>
          <p:nvPr/>
        </p:nvSpPr>
        <p:spPr>
          <a:xfrm>
            <a:off x="6172200" y="5120640"/>
            <a:ext cx="274320" cy="274320"/>
          </a:xfrm>
          <a:prstGeom prst="ellipse">
            <a:avLst/>
          </a:prstGeom>
          <a:solidFill>
            <a:srgbClr val="E05555"/>
          </a:solidFill>
          <a:ln w="12700">
            <a:solidFill>
              <a:srgbClr val="FFFFFF"/>
            </a:solidFill>
            <a:prstDash val="solid"/>
          </a:ln>
        </p:spPr>
      </p:sp>
      <p:sp>
        <p:nvSpPr>
          <p:cNvPr id="38" name="Text 33"/>
          <p:cNvSpPr txBox="1"/>
          <p:nvPr/>
        </p:nvSpPr>
        <p:spPr>
          <a:xfrm>
            <a:off x="6172200" y="512064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9" name="Text 34"/>
          <p:cNvSpPr txBox="1"/>
          <p:nvPr/>
        </p:nvSpPr>
        <p:spPr>
          <a:xfrm>
            <a:off x="6556248" y="5111496"/>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Tenant created</a:t>
            </a:r>
            <a:endParaRPr lang="en-US" sz="1250" dirty="0"/>
          </a:p>
        </p:txBody>
      </p:sp>
      <p:sp>
        <p:nvSpPr>
          <p:cNvPr id="40" name="Text 35"/>
          <p:cNvSpPr txBox="1"/>
          <p:nvPr/>
        </p:nvSpPr>
        <p:spPr>
          <a:xfrm>
            <a:off x="6556248" y="5404104"/>
            <a:ext cx="5084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account, its reports and trackers — in seconds.</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DAY ONE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Created — 43 indexes collected at once, the backfill pending</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852160" cy="1829059"/>
          </a:xfrm>
          <a:prstGeom prst="roundRect">
            <a:avLst>
              <a:gd name="adj" fmla="val 2500"/>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b01_card_pending.jpg">    </p:cNvPr>
          <p:cNvPicPr>
            <a:picLocks noChangeAspect="1"/>
          </p:cNvPicPr>
          <p:nvPr/>
        </p:nvPicPr>
        <p:blipFill>
          <a:blip r:embed="rId1"/>
          <a:stretch>
            <a:fillRect/>
          </a:stretch>
        </p:blipFill>
        <p:spPr>
          <a:xfrm>
            <a:off x="612648" y="1435608"/>
            <a:ext cx="5724144" cy="1701043"/>
          </a:xfrm>
          <a:prstGeom prst="rect">
            <a:avLst/>
          </a:prstGeom>
        </p:spPr>
      </p:pic>
      <p:sp>
        <p:nvSpPr>
          <p:cNvPr id="9" name="Shape 5"/>
          <p:cNvSpPr/>
          <p:nvPr/>
        </p:nvSpPr>
        <p:spPr>
          <a:xfrm>
            <a:off x="5884804" y="2370105"/>
            <a:ext cx="274320" cy="274320"/>
          </a:xfrm>
          <a:prstGeom prst="ellipse">
            <a:avLst/>
          </a:prstGeom>
          <a:solidFill>
            <a:srgbClr val="5B8DEF"/>
          </a:solidFill>
          <a:ln w="12700">
            <a:solidFill>
              <a:srgbClr val="FFFFFF"/>
            </a:solidFill>
            <a:prstDash val="solid"/>
          </a:ln>
        </p:spPr>
      </p:sp>
      <p:sp>
        <p:nvSpPr>
          <p:cNvPr id="10" name="Text 6"/>
          <p:cNvSpPr txBox="1"/>
          <p:nvPr/>
        </p:nvSpPr>
        <p:spPr>
          <a:xfrm>
            <a:off x="5884804" y="237010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5112045" y="2523199"/>
            <a:ext cx="274320" cy="274320"/>
          </a:xfrm>
          <a:prstGeom prst="ellipse">
            <a:avLst/>
          </a:prstGeom>
          <a:solidFill>
            <a:srgbClr val="E0A040"/>
          </a:solidFill>
          <a:ln w="12700">
            <a:solidFill>
              <a:srgbClr val="FFFFFF"/>
            </a:solidFill>
            <a:prstDash val="solid"/>
          </a:ln>
        </p:spPr>
      </p:sp>
      <p:sp>
        <p:nvSpPr>
          <p:cNvPr id="12" name="Text 8"/>
          <p:cNvSpPr txBox="1"/>
          <p:nvPr/>
        </p:nvSpPr>
        <p:spPr>
          <a:xfrm>
            <a:off x="5112045" y="252319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548640" y="3346704"/>
            <a:ext cx="5852160" cy="885623"/>
          </a:xfrm>
          <a:prstGeom prst="roundRect">
            <a:avLst>
              <a:gd name="adj" fmla="val 5162"/>
            </a:avLst>
          </a:prstGeom>
          <a:solidFill>
            <a:srgbClr val="1F242F"/>
          </a:solidFill>
          <a:ln w="9525">
            <a:solidFill>
              <a:srgbClr val="2A3140"/>
            </a:solidFill>
            <a:prstDash val="solid"/>
          </a:ln>
        </p:spPr>
      </p:sp>
      <p:pic>
        <p:nvPicPr>
          <p:cNvPr id="14" name="Image 1" descr="/private/tmp/claude-501/-Users-guilhem-DocsOffsync-trackme-limited-trackme-app--claude-worktrees-code-rabbit-findings-e947eb/ef30d9f9-b781-4e85-b4a8-74b95fe0032a/scratchpad/deck_vol/img/b02_vignette_pending.jpg">    </p:cNvPr>
          <p:cNvPicPr>
            <a:picLocks noChangeAspect="1"/>
          </p:cNvPicPr>
          <p:nvPr/>
        </p:nvPicPr>
        <p:blipFill>
          <a:blip r:embed="rId2"/>
          <a:stretch>
            <a:fillRect/>
          </a:stretch>
        </p:blipFill>
        <p:spPr>
          <a:xfrm>
            <a:off x="612648" y="3410712"/>
            <a:ext cx="5724144" cy="757607"/>
          </a:xfrm>
          <a:prstGeom prst="rect">
            <a:avLst/>
          </a:prstGeom>
        </p:spPr>
      </p:pic>
      <p:sp>
        <p:nvSpPr>
          <p:cNvPr id="15" name="Shape 10"/>
          <p:cNvSpPr/>
          <p:nvPr/>
        </p:nvSpPr>
        <p:spPr>
          <a:xfrm>
            <a:off x="1706179" y="3538715"/>
            <a:ext cx="274320" cy="274320"/>
          </a:xfrm>
          <a:prstGeom prst="ellipse">
            <a:avLst/>
          </a:prstGeom>
          <a:solidFill>
            <a:srgbClr val="3DBE7A"/>
          </a:solidFill>
          <a:ln w="12700">
            <a:solidFill>
              <a:srgbClr val="FFFFFF"/>
            </a:solidFill>
            <a:prstDash val="solid"/>
          </a:ln>
        </p:spPr>
      </p:sp>
      <p:sp>
        <p:nvSpPr>
          <p:cNvPr id="16" name="Text 11"/>
          <p:cNvSpPr txBox="1"/>
          <p:nvPr/>
        </p:nvSpPr>
        <p:spPr>
          <a:xfrm>
            <a:off x="1706179" y="353871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4167561" y="3614475"/>
            <a:ext cx="274320" cy="274320"/>
          </a:xfrm>
          <a:prstGeom prst="ellipse">
            <a:avLst/>
          </a:prstGeom>
          <a:solidFill>
            <a:srgbClr val="9A78F5"/>
          </a:solidFill>
          <a:ln w="12700">
            <a:solidFill>
              <a:srgbClr val="FFFFFF"/>
            </a:solidFill>
            <a:prstDash val="solid"/>
          </a:ln>
        </p:spPr>
      </p:sp>
      <p:sp>
        <p:nvSpPr>
          <p:cNvPr id="18" name="Text 13"/>
          <p:cNvSpPr txBox="1"/>
          <p:nvPr/>
        </p:nvSpPr>
        <p:spPr>
          <a:xfrm>
            <a:off x="4167561" y="361447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548640" y="4343400"/>
            <a:ext cx="5852160" cy="1257444"/>
          </a:xfrm>
          <a:prstGeom prst="roundRect">
            <a:avLst>
              <a:gd name="adj" fmla="val 3636"/>
            </a:avLst>
          </a:prstGeom>
          <a:solidFill>
            <a:srgbClr val="1F242F"/>
          </a:solidFill>
          <a:ln w="9525">
            <a:solidFill>
              <a:srgbClr val="2A3140"/>
            </a:solidFill>
            <a:prstDash val="solid"/>
          </a:ln>
        </p:spPr>
      </p:sp>
      <p:pic>
        <p:nvPicPr>
          <p:cNvPr id="20" name="Image 2" descr="/private/tmp/claude-501/-Users-guilhem-DocsOffsync-trackme-limited-trackme-app--claude-worktrees-code-rabbit-findings-e947eb/ef30d9f9-b781-4e85-b4a8-74b95fe0032a/scratchpad/deck_vol/img/b02b_table_pending.jpg">    </p:cNvPr>
          <p:cNvPicPr>
            <a:picLocks noChangeAspect="1"/>
          </p:cNvPicPr>
          <p:nvPr/>
        </p:nvPicPr>
        <p:blipFill>
          <a:blip r:embed="rId3"/>
          <a:stretch>
            <a:fillRect/>
          </a:stretch>
        </p:blipFill>
        <p:spPr>
          <a:xfrm>
            <a:off x="612648" y="4407408"/>
            <a:ext cx="5724144" cy="1129428"/>
          </a:xfrm>
          <a:prstGeom prst="rect">
            <a:avLst/>
          </a:prstGeom>
        </p:spPr>
      </p:pic>
      <p:sp>
        <p:nvSpPr>
          <p:cNvPr id="21" name="Shape 15"/>
          <p:cNvSpPr/>
          <p:nvPr/>
        </p:nvSpPr>
        <p:spPr>
          <a:xfrm>
            <a:off x="2078248" y="4609076"/>
            <a:ext cx="274320" cy="274320"/>
          </a:xfrm>
          <a:prstGeom prst="ellipse">
            <a:avLst/>
          </a:prstGeom>
          <a:solidFill>
            <a:srgbClr val="E05555"/>
          </a:solidFill>
          <a:ln w="12700">
            <a:solidFill>
              <a:srgbClr val="FFFFFF"/>
            </a:solidFill>
            <a:prstDash val="solid"/>
          </a:ln>
        </p:spPr>
      </p:sp>
      <p:sp>
        <p:nvSpPr>
          <p:cNvPr id="22" name="Text 16"/>
          <p:cNvSpPr txBox="1"/>
          <p:nvPr/>
        </p:nvSpPr>
        <p:spPr>
          <a:xfrm>
            <a:off x="2078248" y="46090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3" name="Shape 17"/>
          <p:cNvSpPr/>
          <p:nvPr/>
        </p:nvSpPr>
        <p:spPr>
          <a:xfrm>
            <a:off x="3909974" y="4609076"/>
            <a:ext cx="274320" cy="274320"/>
          </a:xfrm>
          <a:prstGeom prst="ellipse">
            <a:avLst/>
          </a:prstGeom>
          <a:solidFill>
            <a:srgbClr val="2FB8B0"/>
          </a:solidFill>
          <a:ln w="12700">
            <a:solidFill>
              <a:srgbClr val="FFFFFF"/>
            </a:solidFill>
            <a:prstDash val="solid"/>
          </a:ln>
        </p:spPr>
      </p:sp>
      <p:sp>
        <p:nvSpPr>
          <p:cNvPr id="24" name="Text 18"/>
          <p:cNvSpPr txBox="1"/>
          <p:nvPr/>
        </p:nvSpPr>
        <p:spPr>
          <a:xfrm>
            <a:off x="3909974" y="46090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5" name="Shape 19"/>
          <p:cNvSpPr/>
          <p:nvPr/>
        </p:nvSpPr>
        <p:spPr>
          <a:xfrm>
            <a:off x="6675120" y="1426464"/>
            <a:ext cx="274320" cy="274320"/>
          </a:xfrm>
          <a:prstGeom prst="ellipse">
            <a:avLst/>
          </a:prstGeom>
          <a:solidFill>
            <a:srgbClr val="5B8DEF"/>
          </a:solidFill>
          <a:ln w="12700">
            <a:solidFill>
              <a:srgbClr val="FFFFFF"/>
            </a:solidFill>
            <a:prstDash val="solid"/>
          </a:ln>
        </p:spPr>
      </p:sp>
      <p:sp>
        <p:nvSpPr>
          <p:cNvPr id="26" name="Text 20"/>
          <p:cNvSpPr txBox="1"/>
          <p:nvPr/>
        </p:nvSpPr>
        <p:spPr>
          <a:xfrm>
            <a:off x="667512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7" name="Text 21"/>
          <p:cNvSpPr txBox="1"/>
          <p:nvPr/>
        </p:nvSpPr>
        <p:spPr>
          <a:xfrm>
            <a:off x="7059168" y="1417320"/>
            <a:ext cx="4581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43 enabled entities</a:t>
            </a:r>
            <a:endParaRPr lang="en-US" sz="1250" dirty="0"/>
          </a:p>
        </p:txBody>
      </p:sp>
      <p:sp>
        <p:nvSpPr>
          <p:cNvPr id="28" name="Text 22"/>
          <p:cNvSpPr txBox="1"/>
          <p:nvPr/>
        </p:nvSpPr>
        <p:spPr>
          <a:xfrm>
            <a:off x="7059168" y="1709928"/>
            <a:ext cx="45811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per index, from the first collection at creation.</a:t>
            </a:r>
            <a:endParaRPr lang="en-US" sz="1050" dirty="0"/>
          </a:p>
        </p:txBody>
      </p:sp>
      <p:sp>
        <p:nvSpPr>
          <p:cNvPr id="29" name="Shape 23"/>
          <p:cNvSpPr/>
          <p:nvPr/>
        </p:nvSpPr>
        <p:spPr>
          <a:xfrm>
            <a:off x="6675120" y="2039112"/>
            <a:ext cx="274320" cy="274320"/>
          </a:xfrm>
          <a:prstGeom prst="ellipse">
            <a:avLst/>
          </a:prstGeom>
          <a:solidFill>
            <a:srgbClr val="E0A040"/>
          </a:solidFill>
          <a:ln w="12700">
            <a:solidFill>
              <a:srgbClr val="FFFFFF"/>
            </a:solidFill>
            <a:prstDash val="solid"/>
          </a:ln>
        </p:spPr>
      </p:sp>
      <p:sp>
        <p:nvSpPr>
          <p:cNvPr id="30" name="Text 24"/>
          <p:cNvSpPr txBox="1"/>
          <p:nvPr/>
        </p:nvSpPr>
        <p:spPr>
          <a:xfrm>
            <a:off x="6675120" y="20391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31" name="Text 25"/>
          <p:cNvSpPr txBox="1"/>
          <p:nvPr/>
        </p:nvSpPr>
        <p:spPr>
          <a:xfrm>
            <a:off x="7059168" y="2029968"/>
            <a:ext cx="4581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Backfill pending</a:t>
            </a:r>
            <a:endParaRPr lang="en-US" sz="1250" dirty="0"/>
          </a:p>
        </p:txBody>
      </p:sp>
      <p:sp>
        <p:nvSpPr>
          <p:cNvPr id="32" name="Text 26"/>
          <p:cNvSpPr txBox="1"/>
          <p:nvPr/>
        </p:nvSpPr>
        <p:spPr>
          <a:xfrm>
            <a:off x="7059168" y="2322576"/>
            <a:ext cx="45811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card follows the backfill until it completes.</a:t>
            </a:r>
            <a:endParaRPr lang="en-US" sz="1050" dirty="0"/>
          </a:p>
        </p:txBody>
      </p:sp>
      <p:sp>
        <p:nvSpPr>
          <p:cNvPr id="33" name="Shape 27"/>
          <p:cNvSpPr/>
          <p:nvPr/>
        </p:nvSpPr>
        <p:spPr>
          <a:xfrm>
            <a:off x="6675120" y="2651760"/>
            <a:ext cx="274320" cy="274320"/>
          </a:xfrm>
          <a:prstGeom prst="ellipse">
            <a:avLst/>
          </a:prstGeom>
          <a:solidFill>
            <a:srgbClr val="3DBE7A"/>
          </a:solidFill>
          <a:ln w="12700">
            <a:solidFill>
              <a:srgbClr val="FFFFFF"/>
            </a:solidFill>
            <a:prstDash val="solid"/>
          </a:ln>
        </p:spPr>
      </p:sp>
      <p:sp>
        <p:nvSpPr>
          <p:cNvPr id="34" name="Text 28"/>
          <p:cNvSpPr txBox="1"/>
          <p:nvPr/>
        </p:nvSpPr>
        <p:spPr>
          <a:xfrm>
            <a:off x="6675120" y="26517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5" name="Text 29"/>
          <p:cNvSpPr txBox="1"/>
          <p:nvPr/>
        </p:nvSpPr>
        <p:spPr>
          <a:xfrm>
            <a:off x="7059168" y="2642616"/>
            <a:ext cx="4581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Tenant Home vignette</a:t>
            </a:r>
            <a:endParaRPr lang="en-US" sz="1250" dirty="0"/>
          </a:p>
        </p:txBody>
      </p:sp>
      <p:sp>
        <p:nvSpPr>
          <p:cNvPr id="36" name="Text 30"/>
          <p:cNvSpPr txBox="1"/>
          <p:nvPr/>
        </p:nvSpPr>
        <p:spPr>
          <a:xfrm>
            <a:off x="7059168" y="2935224"/>
            <a:ext cx="45811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Pending, then the percentage — a click opens the volume collection screen.</a:t>
            </a:r>
            <a:endParaRPr lang="en-US" sz="1050" dirty="0"/>
          </a:p>
        </p:txBody>
      </p:sp>
      <p:sp>
        <p:nvSpPr>
          <p:cNvPr id="37" name="Shape 31"/>
          <p:cNvSpPr/>
          <p:nvPr/>
        </p:nvSpPr>
        <p:spPr>
          <a:xfrm>
            <a:off x="6675120" y="3447288"/>
            <a:ext cx="274320" cy="274320"/>
          </a:xfrm>
          <a:prstGeom prst="ellipse">
            <a:avLst/>
          </a:prstGeom>
          <a:solidFill>
            <a:srgbClr val="9A78F5"/>
          </a:solidFill>
          <a:ln w="12700">
            <a:solidFill>
              <a:srgbClr val="FFFFFF"/>
            </a:solidFill>
            <a:prstDash val="solid"/>
          </a:ln>
        </p:spPr>
      </p:sp>
      <p:sp>
        <p:nvSpPr>
          <p:cNvPr id="38" name="Text 32"/>
          <p:cNvSpPr txBox="1"/>
          <p:nvPr/>
        </p:nvSpPr>
        <p:spPr>
          <a:xfrm>
            <a:off x="6675120" y="34472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9" name="Text 33"/>
          <p:cNvSpPr txBox="1"/>
          <p:nvPr/>
        </p:nvSpPr>
        <p:spPr>
          <a:xfrm>
            <a:off x="7059168" y="3438144"/>
            <a:ext cx="4581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All green from the start</a:t>
            </a:r>
            <a:endParaRPr lang="en-US" sz="1250" dirty="0"/>
          </a:p>
        </p:txBody>
      </p:sp>
      <p:sp>
        <p:nvSpPr>
          <p:cNvPr id="40" name="Text 34"/>
          <p:cNvSpPr txBox="1"/>
          <p:nvPr/>
        </p:nvSpPr>
        <p:spPr>
          <a:xfrm>
            <a:off x="7059168" y="3730752"/>
            <a:ext cx="45811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index had licensed volume in the last 24 hours.</a:t>
            </a:r>
            <a:endParaRPr lang="en-US" sz="1050" dirty="0"/>
          </a:p>
        </p:txBody>
      </p:sp>
      <p:sp>
        <p:nvSpPr>
          <p:cNvPr id="41" name="Shape 35"/>
          <p:cNvSpPr/>
          <p:nvPr/>
        </p:nvSpPr>
        <p:spPr>
          <a:xfrm>
            <a:off x="6675120" y="4059936"/>
            <a:ext cx="274320" cy="274320"/>
          </a:xfrm>
          <a:prstGeom prst="ellipse">
            <a:avLst/>
          </a:prstGeom>
          <a:solidFill>
            <a:srgbClr val="E05555"/>
          </a:solidFill>
          <a:ln w="12700">
            <a:solidFill>
              <a:srgbClr val="FFFFFF"/>
            </a:solidFill>
            <a:prstDash val="solid"/>
          </a:ln>
        </p:spPr>
      </p:sp>
      <p:sp>
        <p:nvSpPr>
          <p:cNvPr id="42" name="Text 36"/>
          <p:cNvSpPr txBox="1"/>
          <p:nvPr/>
        </p:nvSpPr>
        <p:spPr>
          <a:xfrm>
            <a:off x="6675120" y="40599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3" name="Text 37"/>
          <p:cNvSpPr txBox="1"/>
          <p:nvPr/>
        </p:nvSpPr>
        <p:spPr>
          <a:xfrm>
            <a:off x="7059168" y="4050792"/>
            <a:ext cx="4581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Volume 24h — already live</a:t>
            </a:r>
            <a:endParaRPr lang="en-US" sz="1250" dirty="0"/>
          </a:p>
        </p:txBody>
      </p:sp>
      <p:sp>
        <p:nvSpPr>
          <p:cNvPr id="44" name="Text 38"/>
          <p:cNvSpPr txBox="1"/>
          <p:nvPr/>
        </p:nvSpPr>
        <p:spPr>
          <a:xfrm>
            <a:off x="7059168" y="4343400"/>
            <a:ext cx="45811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seed reads the last 24 hours of the license usage log.</a:t>
            </a:r>
            <a:endParaRPr lang="en-US" sz="1050" dirty="0"/>
          </a:p>
        </p:txBody>
      </p:sp>
      <p:sp>
        <p:nvSpPr>
          <p:cNvPr id="45" name="Shape 39"/>
          <p:cNvSpPr/>
          <p:nvPr/>
        </p:nvSpPr>
        <p:spPr>
          <a:xfrm>
            <a:off x="6675120" y="4672584"/>
            <a:ext cx="274320" cy="274320"/>
          </a:xfrm>
          <a:prstGeom prst="ellipse">
            <a:avLst/>
          </a:prstGeom>
          <a:solidFill>
            <a:srgbClr val="2FB8B0"/>
          </a:solidFill>
          <a:ln w="12700">
            <a:solidFill>
              <a:srgbClr val="FFFFFF"/>
            </a:solidFill>
            <a:prstDash val="solid"/>
          </a:ln>
        </p:spPr>
      </p:sp>
      <p:sp>
        <p:nvSpPr>
          <p:cNvPr id="46" name="Text 40"/>
          <p:cNvSpPr txBox="1"/>
          <p:nvPr/>
        </p:nvSpPr>
        <p:spPr>
          <a:xfrm>
            <a:off x="6675120"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7" name="Text 41"/>
          <p:cNvSpPr txBox="1"/>
          <p:nvPr/>
        </p:nvSpPr>
        <p:spPr>
          <a:xfrm>
            <a:off x="7059168" y="4663440"/>
            <a:ext cx="4581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cost columns wait</a:t>
            </a:r>
            <a:endParaRPr lang="en-US" sz="1250" dirty="0"/>
          </a:p>
        </p:txBody>
      </p:sp>
      <p:sp>
        <p:nvSpPr>
          <p:cNvPr id="48" name="Text 42"/>
          <p:cNvSpPr txBox="1"/>
          <p:nvPr/>
        </p:nvSpPr>
        <p:spPr>
          <a:xfrm>
            <a:off x="7059168" y="4956048"/>
            <a:ext cx="45811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Licensed yesterday, average, trend and projection need the replayed history.</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DAY ONE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month of history, replayed at the first hourly run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583174" cy="3611880"/>
          </a:xfrm>
          <a:prstGeom prst="roundRect">
            <a:avLst>
              <a:gd name="adj" fmla="val 1266"/>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b03_collection_pending.jpg">    </p:cNvPr>
          <p:cNvPicPr>
            <a:picLocks noChangeAspect="1"/>
          </p:cNvPicPr>
          <p:nvPr/>
        </p:nvPicPr>
        <p:blipFill>
          <a:blip r:embed="rId1"/>
          <a:stretch>
            <a:fillRect/>
          </a:stretch>
        </p:blipFill>
        <p:spPr>
          <a:xfrm>
            <a:off x="612648" y="1435608"/>
            <a:ext cx="4455158" cy="3483864"/>
          </a:xfrm>
          <a:prstGeom prst="rect">
            <a:avLst/>
          </a:prstGeom>
        </p:spPr>
      </p:pic>
      <p:sp>
        <p:nvSpPr>
          <p:cNvPr id="9" name="Shape 5"/>
          <p:cNvSpPr/>
          <p:nvPr/>
        </p:nvSpPr>
        <p:spPr>
          <a:xfrm>
            <a:off x="1232865" y="1751350"/>
            <a:ext cx="274320" cy="274320"/>
          </a:xfrm>
          <a:prstGeom prst="ellipse">
            <a:avLst/>
          </a:prstGeom>
          <a:solidFill>
            <a:srgbClr val="5B8DEF"/>
          </a:solidFill>
          <a:ln w="12700">
            <a:solidFill>
              <a:srgbClr val="FFFFFF"/>
            </a:solidFill>
            <a:prstDash val="solid"/>
          </a:ln>
        </p:spPr>
      </p:sp>
      <p:sp>
        <p:nvSpPr>
          <p:cNvPr id="10" name="Text 6"/>
          <p:cNvSpPr txBox="1"/>
          <p:nvPr/>
        </p:nvSpPr>
        <p:spPr>
          <a:xfrm>
            <a:off x="1232865" y="175135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411071" y="3144896"/>
            <a:ext cx="274320" cy="274320"/>
          </a:xfrm>
          <a:prstGeom prst="ellipse">
            <a:avLst/>
          </a:prstGeom>
          <a:solidFill>
            <a:srgbClr val="E0A040"/>
          </a:solidFill>
          <a:ln w="12700">
            <a:solidFill>
              <a:srgbClr val="FFFFFF"/>
            </a:solidFill>
            <a:prstDash val="solid"/>
          </a:ln>
        </p:spPr>
      </p:sp>
      <p:sp>
        <p:nvSpPr>
          <p:cNvPr id="12" name="Text 8"/>
          <p:cNvSpPr txBox="1"/>
          <p:nvPr/>
        </p:nvSpPr>
        <p:spPr>
          <a:xfrm>
            <a:off x="1411071" y="31448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675970" y="403328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675970" y="403328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5303520" y="1371600"/>
            <a:ext cx="3783687" cy="3611880"/>
          </a:xfrm>
          <a:prstGeom prst="roundRect">
            <a:avLst>
              <a:gd name="adj" fmla="val 1266"/>
            </a:avLst>
          </a:prstGeom>
          <a:solidFill>
            <a:srgbClr val="1F242F"/>
          </a:solidFill>
          <a:ln w="9525">
            <a:solidFill>
              <a:srgbClr val="2A3140"/>
            </a:solidFill>
            <a:prstDash val="solid"/>
          </a:ln>
        </p:spPr>
      </p:sp>
      <p:pic>
        <p:nvPicPr>
          <p:cNvPr id="16" name="Image 1" descr="/private/tmp/claude-501/-Users-guilhem-DocsOffsync-trackme-limited-trackme-app--claude-worktrees-code-rabbit-findings-e947eb/ef30d9f9-b781-4e85-b4a8-74b95fe0032a/scratchpad/deck_vol/img/b04_collection_complete.jpg">    </p:cNvPr>
          <p:cNvPicPr>
            <a:picLocks noChangeAspect="1"/>
          </p:cNvPicPr>
          <p:nvPr/>
        </p:nvPicPr>
        <p:blipFill>
          <a:blip r:embed="rId2"/>
          <a:stretch>
            <a:fillRect/>
          </a:stretch>
        </p:blipFill>
        <p:spPr>
          <a:xfrm>
            <a:off x="5367528" y="1435608"/>
            <a:ext cx="3655671" cy="3483864"/>
          </a:xfrm>
          <a:prstGeom prst="rect">
            <a:avLst/>
          </a:prstGeom>
        </p:spPr>
      </p:pic>
      <p:sp>
        <p:nvSpPr>
          <p:cNvPr id="17" name="Shape 12"/>
          <p:cNvSpPr/>
          <p:nvPr/>
        </p:nvSpPr>
        <p:spPr>
          <a:xfrm>
            <a:off x="5833554" y="3458444"/>
            <a:ext cx="274320" cy="274320"/>
          </a:xfrm>
          <a:prstGeom prst="ellipse">
            <a:avLst/>
          </a:prstGeom>
          <a:solidFill>
            <a:srgbClr val="9A78F5"/>
          </a:solidFill>
          <a:ln w="12700">
            <a:solidFill>
              <a:srgbClr val="FFFFFF"/>
            </a:solidFill>
            <a:prstDash val="solid"/>
          </a:ln>
        </p:spPr>
      </p:sp>
      <p:sp>
        <p:nvSpPr>
          <p:cNvPr id="18" name="Text 13"/>
          <p:cNvSpPr txBox="1"/>
          <p:nvPr/>
        </p:nvSpPr>
        <p:spPr>
          <a:xfrm>
            <a:off x="5833554" y="34584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5888389" y="3632637"/>
            <a:ext cx="274320" cy="274320"/>
          </a:xfrm>
          <a:prstGeom prst="ellipse">
            <a:avLst/>
          </a:prstGeom>
          <a:solidFill>
            <a:srgbClr val="E05555"/>
          </a:solidFill>
          <a:ln w="12700">
            <a:solidFill>
              <a:srgbClr val="FFFFFF"/>
            </a:solidFill>
            <a:prstDash val="solid"/>
          </a:ln>
        </p:spPr>
      </p:sp>
      <p:sp>
        <p:nvSpPr>
          <p:cNvPr id="20" name="Text 15"/>
          <p:cNvSpPr txBox="1"/>
          <p:nvPr/>
        </p:nvSpPr>
        <p:spPr>
          <a:xfrm>
            <a:off x="5888389" y="363263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6692636" y="4311990"/>
            <a:ext cx="274320" cy="274320"/>
          </a:xfrm>
          <a:prstGeom prst="ellipse">
            <a:avLst/>
          </a:prstGeom>
          <a:solidFill>
            <a:srgbClr val="2FB8B0"/>
          </a:solidFill>
          <a:ln w="12700">
            <a:solidFill>
              <a:srgbClr val="FFFFFF"/>
            </a:solidFill>
            <a:prstDash val="solid"/>
          </a:ln>
        </p:spPr>
      </p:sp>
      <p:sp>
        <p:nvSpPr>
          <p:cNvPr id="22" name="Text 17"/>
          <p:cNvSpPr txBox="1"/>
          <p:nvPr/>
        </p:nvSpPr>
        <p:spPr>
          <a:xfrm>
            <a:off x="6692636" y="431199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9326880" y="1426464"/>
            <a:ext cx="274320" cy="274320"/>
          </a:xfrm>
          <a:prstGeom prst="ellipse">
            <a:avLst/>
          </a:prstGeom>
          <a:solidFill>
            <a:srgbClr val="5B8DEF"/>
          </a:solidFill>
          <a:ln w="12700">
            <a:solidFill>
              <a:srgbClr val="FFFFFF"/>
            </a:solidFill>
            <a:prstDash val="solid"/>
          </a:ln>
        </p:spPr>
      </p:sp>
      <p:sp>
        <p:nvSpPr>
          <p:cNvPr id="24" name="Text 19"/>
          <p:cNvSpPr txBox="1"/>
          <p:nvPr/>
        </p:nvSpPr>
        <p:spPr>
          <a:xfrm>
            <a:off x="932688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0"/>
          <p:cNvSpPr txBox="1"/>
          <p:nvPr/>
        </p:nvSpPr>
        <p:spPr>
          <a:xfrm>
            <a:off x="9710928" y="1417320"/>
            <a:ext cx="1929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Live collection</a:t>
            </a:r>
            <a:endParaRPr lang="en-US" sz="1250" dirty="0"/>
          </a:p>
        </p:txBody>
      </p:sp>
      <p:sp>
        <p:nvSpPr>
          <p:cNvPr id="26" name="Text 21"/>
          <p:cNvSpPr txBox="1"/>
          <p:nvPr/>
        </p:nvSpPr>
        <p:spPr>
          <a:xfrm>
            <a:off x="9710928" y="1709928"/>
            <a:ext cx="19293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5 minutes, incremental, behind the settle margin.</a:t>
            </a:r>
            <a:endParaRPr lang="en-US" sz="1050" dirty="0"/>
          </a:p>
        </p:txBody>
      </p:sp>
      <p:sp>
        <p:nvSpPr>
          <p:cNvPr id="27" name="Shape 22"/>
          <p:cNvSpPr/>
          <p:nvPr/>
        </p:nvSpPr>
        <p:spPr>
          <a:xfrm>
            <a:off x="9326880" y="2185416"/>
            <a:ext cx="274320" cy="274320"/>
          </a:xfrm>
          <a:prstGeom prst="ellipse">
            <a:avLst/>
          </a:prstGeom>
          <a:solidFill>
            <a:srgbClr val="E0A040"/>
          </a:solidFill>
          <a:ln w="12700">
            <a:solidFill>
              <a:srgbClr val="FFFFFF"/>
            </a:solidFill>
            <a:prstDash val="solid"/>
          </a:ln>
        </p:spPr>
      </p:sp>
      <p:sp>
        <p:nvSpPr>
          <p:cNvPr id="28" name="Text 23"/>
          <p:cNvSpPr txBox="1"/>
          <p:nvPr/>
        </p:nvSpPr>
        <p:spPr>
          <a:xfrm>
            <a:off x="9326880" y="21854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4"/>
          <p:cNvSpPr txBox="1"/>
          <p:nvPr/>
        </p:nvSpPr>
        <p:spPr>
          <a:xfrm>
            <a:off x="9710928" y="2176272"/>
            <a:ext cx="1929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Run tracker now</a:t>
            </a:r>
            <a:endParaRPr lang="en-US" sz="1250" dirty="0"/>
          </a:p>
        </p:txBody>
      </p:sp>
      <p:sp>
        <p:nvSpPr>
          <p:cNvPr id="30" name="Text 25"/>
          <p:cNvSpPr txBox="1"/>
          <p:nvPr/>
        </p:nvSpPr>
        <p:spPr>
          <a:xfrm>
            <a:off x="9710928" y="2468880"/>
            <a:ext cx="19293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Collect on demand.</a:t>
            </a:r>
            <a:endParaRPr lang="en-US" sz="1050" dirty="0"/>
          </a:p>
        </p:txBody>
      </p:sp>
      <p:sp>
        <p:nvSpPr>
          <p:cNvPr id="31" name="Shape 26"/>
          <p:cNvSpPr/>
          <p:nvPr/>
        </p:nvSpPr>
        <p:spPr>
          <a:xfrm>
            <a:off x="9326880" y="2761488"/>
            <a:ext cx="274320" cy="274320"/>
          </a:xfrm>
          <a:prstGeom prst="ellipse">
            <a:avLst/>
          </a:prstGeom>
          <a:solidFill>
            <a:srgbClr val="3DBE7A"/>
          </a:solidFill>
          <a:ln w="12700">
            <a:solidFill>
              <a:srgbClr val="FFFFFF"/>
            </a:solidFill>
            <a:prstDash val="solid"/>
          </a:ln>
        </p:spPr>
      </p:sp>
      <p:sp>
        <p:nvSpPr>
          <p:cNvPr id="32" name="Text 27"/>
          <p:cNvSpPr txBox="1"/>
          <p:nvPr/>
        </p:nvSpPr>
        <p:spPr>
          <a:xfrm>
            <a:off x="9326880" y="2761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8"/>
          <p:cNvSpPr txBox="1"/>
          <p:nvPr/>
        </p:nvSpPr>
        <p:spPr>
          <a:xfrm>
            <a:off x="9710928" y="2752344"/>
            <a:ext cx="1929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Pending</a:t>
            </a:r>
            <a:endParaRPr lang="en-US" sz="1250" dirty="0"/>
          </a:p>
        </p:txBody>
      </p:sp>
      <p:sp>
        <p:nvSpPr>
          <p:cNvPr id="34" name="Text 29"/>
          <p:cNvSpPr txBox="1"/>
          <p:nvPr/>
        </p:nvSpPr>
        <p:spPr>
          <a:xfrm>
            <a:off x="9710928" y="3044952"/>
            <a:ext cx="19293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Planned at the next hourly run of the backfill job.</a:t>
            </a:r>
            <a:endParaRPr lang="en-US" sz="1050" dirty="0"/>
          </a:p>
        </p:txBody>
      </p:sp>
      <p:sp>
        <p:nvSpPr>
          <p:cNvPr id="35" name="Shape 30"/>
          <p:cNvSpPr/>
          <p:nvPr/>
        </p:nvSpPr>
        <p:spPr>
          <a:xfrm>
            <a:off x="9326880" y="3520440"/>
            <a:ext cx="274320" cy="274320"/>
          </a:xfrm>
          <a:prstGeom prst="ellipse">
            <a:avLst/>
          </a:prstGeom>
          <a:solidFill>
            <a:srgbClr val="9A78F5"/>
          </a:solidFill>
          <a:ln w="12700">
            <a:solidFill>
              <a:srgbClr val="FFFFFF"/>
            </a:solidFill>
            <a:prstDash val="solid"/>
          </a:ln>
        </p:spPr>
      </p:sp>
      <p:sp>
        <p:nvSpPr>
          <p:cNvPr id="36" name="Text 31"/>
          <p:cNvSpPr txBox="1"/>
          <p:nvPr/>
        </p:nvSpPr>
        <p:spPr>
          <a:xfrm>
            <a:off x="9326880" y="352044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2"/>
          <p:cNvSpPr txBox="1"/>
          <p:nvPr/>
        </p:nvSpPr>
        <p:spPr>
          <a:xfrm>
            <a:off x="9710928" y="3511296"/>
            <a:ext cx="1929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Complete — 100%</a:t>
            </a:r>
            <a:endParaRPr lang="en-US" sz="1250" dirty="0"/>
          </a:p>
        </p:txBody>
      </p:sp>
      <p:sp>
        <p:nvSpPr>
          <p:cNvPr id="38" name="Text 33"/>
          <p:cNvSpPr txBox="1"/>
          <p:nvPr/>
        </p:nvSpPr>
        <p:spPr>
          <a:xfrm>
            <a:off x="9710928" y="3803904"/>
            <a:ext cx="19293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Replayed, then every model trained.</a:t>
            </a:r>
            <a:endParaRPr lang="en-US" sz="1050" dirty="0"/>
          </a:p>
        </p:txBody>
      </p:sp>
      <p:sp>
        <p:nvSpPr>
          <p:cNvPr id="39" name="Shape 34"/>
          <p:cNvSpPr/>
          <p:nvPr/>
        </p:nvSpPr>
        <p:spPr>
          <a:xfrm>
            <a:off x="9326880" y="4279392"/>
            <a:ext cx="274320" cy="274320"/>
          </a:xfrm>
          <a:prstGeom prst="ellipse">
            <a:avLst/>
          </a:prstGeom>
          <a:solidFill>
            <a:srgbClr val="E05555"/>
          </a:solidFill>
          <a:ln w="12700">
            <a:solidFill>
              <a:srgbClr val="FFFFFF"/>
            </a:solidFill>
            <a:prstDash val="solid"/>
          </a:ln>
        </p:spPr>
      </p:sp>
      <p:sp>
        <p:nvSpPr>
          <p:cNvPr id="40" name="Text 35"/>
          <p:cNvSpPr txBox="1"/>
          <p:nvPr/>
        </p:nvSpPr>
        <p:spPr>
          <a:xfrm>
            <a:off x="9326880" y="42793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6"/>
          <p:cNvSpPr txBox="1"/>
          <p:nvPr/>
        </p:nvSpPr>
        <p:spPr>
          <a:xfrm>
            <a:off x="9710928" y="4270248"/>
            <a:ext cx="1929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was replayed</a:t>
            </a:r>
            <a:endParaRPr lang="en-US" sz="1250" dirty="0"/>
          </a:p>
        </p:txBody>
      </p:sp>
      <p:sp>
        <p:nvSpPr>
          <p:cNvPr id="42" name="Text 37"/>
          <p:cNvSpPr txBox="1"/>
          <p:nvPr/>
        </p:nvSpPr>
        <p:spPr>
          <a:xfrm>
            <a:off x="9710928" y="4562856"/>
            <a:ext cx="19293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30 days: 1,247 index-days, 358,104 metric points.</a:t>
            </a:r>
            <a:endParaRPr lang="en-US" sz="1050" dirty="0"/>
          </a:p>
        </p:txBody>
      </p:sp>
      <p:sp>
        <p:nvSpPr>
          <p:cNvPr id="43" name="Shape 38"/>
          <p:cNvSpPr/>
          <p:nvPr/>
        </p:nvSpPr>
        <p:spPr>
          <a:xfrm>
            <a:off x="9326880" y="5038344"/>
            <a:ext cx="274320" cy="274320"/>
          </a:xfrm>
          <a:prstGeom prst="ellipse">
            <a:avLst/>
          </a:prstGeom>
          <a:solidFill>
            <a:srgbClr val="2FB8B0"/>
          </a:solidFill>
          <a:ln w="12700">
            <a:solidFill>
              <a:srgbClr val="FFFFFF"/>
            </a:solidFill>
            <a:prstDash val="solid"/>
          </a:ln>
        </p:spPr>
      </p:sp>
      <p:sp>
        <p:nvSpPr>
          <p:cNvPr id="44" name="Text 39"/>
          <p:cNvSpPr txBox="1"/>
          <p:nvPr/>
        </p:nvSpPr>
        <p:spPr>
          <a:xfrm>
            <a:off x="9326880" y="5038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0"/>
          <p:cNvSpPr txBox="1"/>
          <p:nvPr/>
        </p:nvSpPr>
        <p:spPr>
          <a:xfrm>
            <a:off x="9710928" y="5029200"/>
            <a:ext cx="1929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Controls</a:t>
            </a:r>
            <a:endParaRPr lang="en-US" sz="1250" dirty="0"/>
          </a:p>
        </p:txBody>
      </p:sp>
      <p:sp>
        <p:nvSpPr>
          <p:cNvPr id="46" name="Text 41"/>
          <p:cNvSpPr txBox="1"/>
          <p:nvPr/>
        </p:nvSpPr>
        <p:spPr>
          <a:xfrm>
            <a:off x="9710928" y="5321808"/>
            <a:ext cx="19293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Pause, resume, cancel; restart extends history backward.</a:t>
            </a:r>
            <a:endParaRPr lang="en-US" sz="1050" dirty="0"/>
          </a:p>
        </p:txBody>
      </p:sp>
      <p:sp>
        <p:nvSpPr>
          <p:cNvPr id="47" name="Text 42"/>
          <p:cNvSpPr txBox="1"/>
          <p:nvPr/>
        </p:nvSpPr>
        <p:spPr>
          <a:xfrm>
            <a:off x="548640" y="5120640"/>
            <a:ext cx="8595360" cy="365760"/>
          </a:xfrm>
          <a:prstGeom prst="rect">
            <a:avLst/>
          </a:prstGeom>
          <a:noFill/>
          <a:ln/>
        </p:spPr>
        <p:txBody>
          <a:bodyPr wrap="square" lIns="0" tIns="0" rIns="0" bIns="0" rtlCol="0" anchor="t"/>
          <a:lstStyle/>
          <a:p>
            <a:pPr indent="0" marL="0">
              <a:buNone/>
            </a:pPr>
            <a:r>
              <a:rPr lang="en-US" sz="1000" i="1" dirty="0">
                <a:solidFill>
                  <a:srgbClr val="9AA3B5"/>
                </a:solidFill>
                <a:latin typeface="Calibri" pitchFamily="34" charset="0"/>
                <a:ea typeface="Calibri" pitchFamily="34" charset="-122"/>
                <a:cs typeface="Calibri" pitchFamily="34" charset="-120"/>
              </a:rPr>
              <a:t>Left: right after creation. Right: the same screen once the backfill has run.</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DAY ONE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Tenant Home, complete on day one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680960" cy="3921654"/>
          </a:xfrm>
          <a:prstGeom prst="roundRect">
            <a:avLst>
              <a:gd name="adj" fmla="val 1166"/>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b05_tenant_home_full.jpg">    </p:cNvPr>
          <p:cNvPicPr>
            <a:picLocks noChangeAspect="1"/>
          </p:cNvPicPr>
          <p:nvPr/>
        </p:nvPicPr>
        <p:blipFill>
          <a:blip r:embed="rId1"/>
          <a:stretch>
            <a:fillRect/>
          </a:stretch>
        </p:blipFill>
        <p:spPr>
          <a:xfrm>
            <a:off x="612648" y="1435608"/>
            <a:ext cx="7552944" cy="3793638"/>
          </a:xfrm>
          <a:prstGeom prst="rect">
            <a:avLst/>
          </a:prstGeom>
        </p:spPr>
      </p:pic>
      <p:sp>
        <p:nvSpPr>
          <p:cNvPr id="9" name="Shape 5"/>
          <p:cNvSpPr/>
          <p:nvPr/>
        </p:nvSpPr>
        <p:spPr>
          <a:xfrm>
            <a:off x="1381841" y="1943366"/>
            <a:ext cx="274320" cy="274320"/>
          </a:xfrm>
          <a:prstGeom prst="ellipse">
            <a:avLst/>
          </a:prstGeom>
          <a:solidFill>
            <a:srgbClr val="5B8DEF"/>
          </a:solidFill>
          <a:ln w="12700">
            <a:solidFill>
              <a:srgbClr val="FFFFFF"/>
            </a:solidFill>
            <a:prstDash val="solid"/>
          </a:ln>
        </p:spPr>
      </p:sp>
      <p:sp>
        <p:nvSpPr>
          <p:cNvPr id="10" name="Text 6"/>
          <p:cNvSpPr txBox="1"/>
          <p:nvPr/>
        </p:nvSpPr>
        <p:spPr>
          <a:xfrm>
            <a:off x="1381841" y="194336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5762549" y="1753685"/>
            <a:ext cx="274320" cy="274320"/>
          </a:xfrm>
          <a:prstGeom prst="ellipse">
            <a:avLst/>
          </a:prstGeom>
          <a:solidFill>
            <a:srgbClr val="E0A040"/>
          </a:solidFill>
          <a:ln w="12700">
            <a:solidFill>
              <a:srgbClr val="FFFFFF"/>
            </a:solidFill>
            <a:prstDash val="solid"/>
          </a:ln>
        </p:spPr>
      </p:sp>
      <p:sp>
        <p:nvSpPr>
          <p:cNvPr id="12" name="Text 8"/>
          <p:cNvSpPr txBox="1"/>
          <p:nvPr/>
        </p:nvSpPr>
        <p:spPr>
          <a:xfrm>
            <a:off x="5762549" y="175368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797253" y="2360667"/>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797253" y="236066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986077" y="3422885"/>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986077" y="342288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1193018" y="4067804"/>
            <a:ext cx="274320" cy="274320"/>
          </a:xfrm>
          <a:prstGeom prst="ellipse">
            <a:avLst/>
          </a:prstGeom>
          <a:solidFill>
            <a:srgbClr val="E05555"/>
          </a:solidFill>
          <a:ln w="12700">
            <a:solidFill>
              <a:srgbClr val="FFFFFF"/>
            </a:solidFill>
            <a:prstDash val="solid"/>
          </a:ln>
        </p:spPr>
      </p:sp>
      <p:sp>
        <p:nvSpPr>
          <p:cNvPr id="18" name="Text 14"/>
          <p:cNvSpPr txBox="1"/>
          <p:nvPr/>
        </p:nvSpPr>
        <p:spPr>
          <a:xfrm>
            <a:off x="1193018" y="40678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6895490" y="4568564"/>
            <a:ext cx="274320" cy="274320"/>
          </a:xfrm>
          <a:prstGeom prst="ellipse">
            <a:avLst/>
          </a:prstGeom>
          <a:solidFill>
            <a:srgbClr val="2FB8B0"/>
          </a:solidFill>
          <a:ln w="12700">
            <a:solidFill>
              <a:srgbClr val="FFFFFF"/>
            </a:solidFill>
            <a:prstDash val="solid"/>
          </a:ln>
        </p:spPr>
      </p:sp>
      <p:sp>
        <p:nvSpPr>
          <p:cNvPr id="20" name="Text 16"/>
          <p:cNvSpPr txBox="1"/>
          <p:nvPr/>
        </p:nvSpPr>
        <p:spPr>
          <a:xfrm>
            <a:off x="6895490" y="45685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1" name="Shape 17"/>
          <p:cNvSpPr/>
          <p:nvPr/>
        </p:nvSpPr>
        <p:spPr>
          <a:xfrm>
            <a:off x="8549640" y="1426464"/>
            <a:ext cx="274320" cy="274320"/>
          </a:xfrm>
          <a:prstGeom prst="ellipse">
            <a:avLst/>
          </a:prstGeom>
          <a:solidFill>
            <a:srgbClr val="5B8DEF"/>
          </a:solidFill>
          <a:ln w="12700">
            <a:solidFill>
              <a:srgbClr val="FFFFFF"/>
            </a:solidFill>
            <a:prstDash val="solid"/>
          </a:ln>
        </p:spPr>
      </p:sp>
      <p:sp>
        <p:nvSpPr>
          <p:cNvPr id="22" name="Text 18"/>
          <p:cNvSpPr txBox="1"/>
          <p:nvPr/>
        </p:nvSpPr>
        <p:spPr>
          <a:xfrm>
            <a:off x="85496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9"/>
          <p:cNvSpPr txBox="1"/>
          <p:nvPr/>
        </p:nvSpPr>
        <p:spPr>
          <a:xfrm>
            <a:off x="8933688" y="14173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Two tabs</a:t>
            </a:r>
            <a:endParaRPr lang="en-US" sz="1250" dirty="0"/>
          </a:p>
        </p:txBody>
      </p:sp>
      <p:sp>
        <p:nvSpPr>
          <p:cNvPr id="24" name="Text 20"/>
          <p:cNvSpPr txBox="1"/>
          <p:nvPr/>
        </p:nvSpPr>
        <p:spPr>
          <a:xfrm>
            <a:off x="8933688" y="170992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indexes, and the global license usage.</a:t>
            </a:r>
            <a:endParaRPr lang="en-US" sz="1050" dirty="0"/>
          </a:p>
        </p:txBody>
      </p:sp>
      <p:sp>
        <p:nvSpPr>
          <p:cNvPr id="25" name="Shape 21"/>
          <p:cNvSpPr/>
          <p:nvPr/>
        </p:nvSpPr>
        <p:spPr>
          <a:xfrm>
            <a:off x="8549640" y="2221992"/>
            <a:ext cx="274320" cy="274320"/>
          </a:xfrm>
          <a:prstGeom prst="ellipse">
            <a:avLst/>
          </a:prstGeom>
          <a:solidFill>
            <a:srgbClr val="E0A040"/>
          </a:solidFill>
          <a:ln w="12700">
            <a:solidFill>
              <a:srgbClr val="FFFFFF"/>
            </a:solidFill>
            <a:prstDash val="solid"/>
          </a:ln>
        </p:spPr>
      </p:sp>
      <p:sp>
        <p:nvSpPr>
          <p:cNvPr id="26" name="Text 22"/>
          <p:cNvSpPr txBox="1"/>
          <p:nvPr/>
        </p:nvSpPr>
        <p:spPr>
          <a:xfrm>
            <a:off x="8549640" y="22219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3"/>
          <p:cNvSpPr txBox="1"/>
          <p:nvPr/>
        </p:nvSpPr>
        <p:spPr>
          <a:xfrm>
            <a:off x="8933688" y="2212848"/>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Header counters</a:t>
            </a:r>
            <a:endParaRPr lang="en-US" sz="1250" dirty="0"/>
          </a:p>
        </p:txBody>
      </p:sp>
      <p:sp>
        <p:nvSpPr>
          <p:cNvPr id="28" name="Text 24"/>
          <p:cNvSpPr txBox="1"/>
          <p:nvPr/>
        </p:nvSpPr>
        <p:spPr>
          <a:xfrm>
            <a:off x="8933688" y="2505456"/>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Entities and green; the vignette is gone.</a:t>
            </a:r>
            <a:endParaRPr lang="en-US" sz="1050" dirty="0"/>
          </a:p>
        </p:txBody>
      </p:sp>
      <p:sp>
        <p:nvSpPr>
          <p:cNvPr id="29" name="Shape 25"/>
          <p:cNvSpPr/>
          <p:nvPr/>
        </p:nvSpPr>
        <p:spPr>
          <a:xfrm>
            <a:off x="8549640" y="3017520"/>
            <a:ext cx="274320" cy="274320"/>
          </a:xfrm>
          <a:prstGeom prst="ellipse">
            <a:avLst/>
          </a:prstGeom>
          <a:solidFill>
            <a:srgbClr val="3DBE7A"/>
          </a:solidFill>
          <a:ln w="12700">
            <a:solidFill>
              <a:srgbClr val="FFFFFF"/>
            </a:solidFill>
            <a:prstDash val="solid"/>
          </a:ln>
        </p:spPr>
      </p:sp>
      <p:sp>
        <p:nvSpPr>
          <p:cNvPr id="30" name="Text 26"/>
          <p:cNvSpPr txBox="1"/>
          <p:nvPr/>
        </p:nvSpPr>
        <p:spPr>
          <a:xfrm>
            <a:off x="8549640" y="30175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7"/>
          <p:cNvSpPr txBox="1"/>
          <p:nvPr/>
        </p:nvSpPr>
        <p:spPr>
          <a:xfrm>
            <a:off x="8933688" y="3008376"/>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By priority and by state</a:t>
            </a:r>
            <a:endParaRPr lang="en-US" sz="1250" dirty="0"/>
          </a:p>
        </p:txBody>
      </p:sp>
      <p:sp>
        <p:nvSpPr>
          <p:cNvPr id="32" name="Text 28"/>
          <p:cNvSpPr txBox="1"/>
          <p:nvPr/>
        </p:nvSpPr>
        <p:spPr>
          <a:xfrm>
            <a:off x="8933688" y="3300984"/>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index medium and green.</a:t>
            </a:r>
            <a:endParaRPr lang="en-US" sz="1050" dirty="0"/>
          </a:p>
        </p:txBody>
      </p:sp>
      <p:sp>
        <p:nvSpPr>
          <p:cNvPr id="33" name="Shape 29"/>
          <p:cNvSpPr/>
          <p:nvPr/>
        </p:nvSpPr>
        <p:spPr>
          <a:xfrm>
            <a:off x="8549640" y="3630168"/>
            <a:ext cx="274320" cy="274320"/>
          </a:xfrm>
          <a:prstGeom prst="ellipse">
            <a:avLst/>
          </a:prstGeom>
          <a:solidFill>
            <a:srgbClr val="9A78F5"/>
          </a:solidFill>
          <a:ln w="12700">
            <a:solidFill>
              <a:srgbClr val="FFFFFF"/>
            </a:solidFill>
            <a:prstDash val="solid"/>
          </a:ln>
        </p:spPr>
      </p:sp>
      <p:sp>
        <p:nvSpPr>
          <p:cNvPr id="34" name="Text 30"/>
          <p:cNvSpPr txBox="1"/>
          <p:nvPr/>
        </p:nvSpPr>
        <p:spPr>
          <a:xfrm>
            <a:off x="8549640" y="36301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1"/>
          <p:cNvSpPr txBox="1"/>
          <p:nvPr/>
        </p:nvSpPr>
        <p:spPr>
          <a:xfrm>
            <a:off x="8933688" y="3621024"/>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Key counts</a:t>
            </a:r>
            <a:endParaRPr lang="en-US" sz="1250" dirty="0"/>
          </a:p>
        </p:txBody>
      </p:sp>
      <p:sp>
        <p:nvSpPr>
          <p:cNvPr id="36" name="Text 32"/>
          <p:cNvSpPr txBox="1"/>
          <p:nvPr/>
        </p:nvSpPr>
        <p:spPr>
          <a:xfrm>
            <a:off x="8933688" y="3913632"/>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43 enabled, none in alert.</a:t>
            </a:r>
            <a:endParaRPr lang="en-US" sz="1050" dirty="0"/>
          </a:p>
        </p:txBody>
      </p:sp>
      <p:sp>
        <p:nvSpPr>
          <p:cNvPr id="37" name="Shape 33"/>
          <p:cNvSpPr/>
          <p:nvPr/>
        </p:nvSpPr>
        <p:spPr>
          <a:xfrm>
            <a:off x="8549640" y="4242816"/>
            <a:ext cx="274320" cy="274320"/>
          </a:xfrm>
          <a:prstGeom prst="ellipse">
            <a:avLst/>
          </a:prstGeom>
          <a:solidFill>
            <a:srgbClr val="E05555"/>
          </a:solidFill>
          <a:ln w="12700">
            <a:solidFill>
              <a:srgbClr val="FFFFFF"/>
            </a:solidFill>
            <a:prstDash val="solid"/>
          </a:ln>
        </p:spPr>
      </p:sp>
      <p:sp>
        <p:nvSpPr>
          <p:cNvPr id="38" name="Text 34"/>
          <p:cNvSpPr txBox="1"/>
          <p:nvPr/>
        </p:nvSpPr>
        <p:spPr>
          <a:xfrm>
            <a:off x="8549640" y="42428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9" name="Text 35"/>
          <p:cNvSpPr txBox="1"/>
          <p:nvPr/>
        </p:nvSpPr>
        <p:spPr>
          <a:xfrm>
            <a:off x="8933688" y="4233672"/>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Entities overview</a:t>
            </a:r>
            <a:endParaRPr lang="en-US" sz="1250" dirty="0"/>
          </a:p>
        </p:txBody>
      </p:sp>
      <p:sp>
        <p:nvSpPr>
          <p:cNvPr id="40" name="Text 36"/>
          <p:cNvSpPr txBox="1"/>
          <p:nvPr/>
        </p:nvSpPr>
        <p:spPr>
          <a:xfrm>
            <a:off x="8933688" y="4526280"/>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Grouped by license pool.</a:t>
            </a:r>
            <a:endParaRPr lang="en-US" sz="1050" dirty="0"/>
          </a:p>
        </p:txBody>
      </p:sp>
      <p:sp>
        <p:nvSpPr>
          <p:cNvPr id="41" name="Shape 37"/>
          <p:cNvSpPr/>
          <p:nvPr/>
        </p:nvSpPr>
        <p:spPr>
          <a:xfrm>
            <a:off x="8549640" y="4855464"/>
            <a:ext cx="274320" cy="274320"/>
          </a:xfrm>
          <a:prstGeom prst="ellipse">
            <a:avLst/>
          </a:prstGeom>
          <a:solidFill>
            <a:srgbClr val="2FB8B0"/>
          </a:solidFill>
          <a:ln w="12700">
            <a:solidFill>
              <a:srgbClr val="FFFFFF"/>
            </a:solidFill>
            <a:prstDash val="solid"/>
          </a:ln>
        </p:spPr>
      </p:sp>
      <p:sp>
        <p:nvSpPr>
          <p:cNvPr id="42" name="Text 38"/>
          <p:cNvSpPr txBox="1"/>
          <p:nvPr/>
        </p:nvSpPr>
        <p:spPr>
          <a:xfrm>
            <a:off x="8549640"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3" name="Text 39"/>
          <p:cNvSpPr txBox="1"/>
          <p:nvPr/>
        </p:nvSpPr>
        <p:spPr>
          <a:xfrm>
            <a:off x="8933688" y="48463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Cost columns filled in</a:t>
            </a:r>
            <a:endParaRPr lang="en-US" sz="1250" dirty="0"/>
          </a:p>
        </p:txBody>
      </p:sp>
      <p:sp>
        <p:nvSpPr>
          <p:cNvPr id="44" name="Text 40"/>
          <p:cNvSpPr txBox="1"/>
          <p:nvPr/>
        </p:nvSpPr>
        <p:spPr>
          <a:xfrm>
            <a:off x="8933688" y="513892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Yesterday, average, trend, projection.</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3DBE7A"/>
                </a:solidFill>
                <a:latin typeface="Calibri" pitchFamily="34" charset="0"/>
                <a:ea typeface="Calibri" pitchFamily="34" charset="-122"/>
                <a:cs typeface="Calibri" pitchFamily="34" charset="-120"/>
              </a:rPr>
              <a:t>01</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2  ·  READ</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What the tenant tells you</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One row per index with its volume, its trend and its projection; one screen per index with the charts behind the figures; and the outliers model that turns a deviation into a state.</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THE VOL TABLE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One row per index — the volume, the cost and the detection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680960" cy="3005001"/>
          </a:xfrm>
          <a:prstGeom prst="roundRect">
            <a:avLst>
              <a:gd name="adj" fmla="val 1521"/>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d01_table_direction.jpg">    </p:cNvPr>
          <p:cNvPicPr>
            <a:picLocks noChangeAspect="1"/>
          </p:cNvPicPr>
          <p:nvPr/>
        </p:nvPicPr>
        <p:blipFill>
          <a:blip r:embed="rId1"/>
          <a:stretch>
            <a:fillRect/>
          </a:stretch>
        </p:blipFill>
        <p:spPr>
          <a:xfrm>
            <a:off x="612648" y="1435608"/>
            <a:ext cx="7552944" cy="2876985"/>
          </a:xfrm>
          <a:prstGeom prst="rect">
            <a:avLst/>
          </a:prstGeom>
        </p:spPr>
      </p:pic>
      <p:sp>
        <p:nvSpPr>
          <p:cNvPr id="9" name="Shape 5"/>
          <p:cNvSpPr/>
          <p:nvPr/>
        </p:nvSpPr>
        <p:spPr>
          <a:xfrm>
            <a:off x="2439253" y="1873845"/>
            <a:ext cx="274320" cy="274320"/>
          </a:xfrm>
          <a:prstGeom prst="ellipse">
            <a:avLst/>
          </a:prstGeom>
          <a:solidFill>
            <a:srgbClr val="5B8DEF"/>
          </a:solidFill>
          <a:ln w="12700">
            <a:solidFill>
              <a:srgbClr val="FFFFFF"/>
            </a:solidFill>
            <a:prstDash val="solid"/>
          </a:ln>
        </p:spPr>
      </p:sp>
      <p:sp>
        <p:nvSpPr>
          <p:cNvPr id="10" name="Text 6"/>
          <p:cNvSpPr txBox="1"/>
          <p:nvPr/>
        </p:nvSpPr>
        <p:spPr>
          <a:xfrm>
            <a:off x="2439253" y="187384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478548" y="1672456"/>
            <a:ext cx="274320" cy="274320"/>
          </a:xfrm>
          <a:prstGeom prst="ellipse">
            <a:avLst/>
          </a:prstGeom>
          <a:solidFill>
            <a:srgbClr val="E0A040"/>
          </a:solidFill>
          <a:ln w="12700">
            <a:solidFill>
              <a:srgbClr val="FFFFFF"/>
            </a:solidFill>
            <a:prstDash val="solid"/>
          </a:ln>
        </p:spPr>
      </p:sp>
      <p:sp>
        <p:nvSpPr>
          <p:cNvPr id="12" name="Text 8"/>
          <p:cNvSpPr txBox="1"/>
          <p:nvPr/>
        </p:nvSpPr>
        <p:spPr>
          <a:xfrm>
            <a:off x="4478548" y="16724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5347137" y="1672456"/>
            <a:ext cx="274320" cy="274320"/>
          </a:xfrm>
          <a:prstGeom prst="ellipse">
            <a:avLst/>
          </a:prstGeom>
          <a:solidFill>
            <a:srgbClr val="3DBE7A"/>
          </a:solidFill>
          <a:ln w="12700">
            <a:solidFill>
              <a:srgbClr val="FFFFFF"/>
            </a:solidFill>
            <a:prstDash val="solid"/>
          </a:ln>
        </p:spPr>
      </p:sp>
      <p:sp>
        <p:nvSpPr>
          <p:cNvPr id="14" name="Text 10"/>
          <p:cNvSpPr txBox="1"/>
          <p:nvPr/>
        </p:nvSpPr>
        <p:spPr>
          <a:xfrm>
            <a:off x="5347137" y="16724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253490" y="1672456"/>
            <a:ext cx="274320" cy="274320"/>
          </a:xfrm>
          <a:prstGeom prst="ellipse">
            <a:avLst/>
          </a:prstGeom>
          <a:solidFill>
            <a:srgbClr val="9A78F5"/>
          </a:solidFill>
          <a:ln w="12700">
            <a:solidFill>
              <a:srgbClr val="FFFFFF"/>
            </a:solidFill>
            <a:prstDash val="solid"/>
          </a:ln>
        </p:spPr>
      </p:sp>
      <p:sp>
        <p:nvSpPr>
          <p:cNvPr id="16" name="Text 12"/>
          <p:cNvSpPr txBox="1"/>
          <p:nvPr/>
        </p:nvSpPr>
        <p:spPr>
          <a:xfrm>
            <a:off x="6253490" y="16724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7046549" y="1672456"/>
            <a:ext cx="274320" cy="274320"/>
          </a:xfrm>
          <a:prstGeom prst="ellipse">
            <a:avLst/>
          </a:prstGeom>
          <a:solidFill>
            <a:srgbClr val="E05555"/>
          </a:solidFill>
          <a:ln w="12700">
            <a:solidFill>
              <a:srgbClr val="FFFFFF"/>
            </a:solidFill>
            <a:prstDash val="solid"/>
          </a:ln>
        </p:spPr>
      </p:sp>
      <p:sp>
        <p:nvSpPr>
          <p:cNvPr id="18" name="Text 14"/>
          <p:cNvSpPr txBox="1"/>
          <p:nvPr/>
        </p:nvSpPr>
        <p:spPr>
          <a:xfrm>
            <a:off x="7046549" y="16724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7499726" y="1672456"/>
            <a:ext cx="274320" cy="274320"/>
          </a:xfrm>
          <a:prstGeom prst="ellipse">
            <a:avLst/>
          </a:prstGeom>
          <a:solidFill>
            <a:srgbClr val="2FB8B0"/>
          </a:solidFill>
          <a:ln w="12700">
            <a:solidFill>
              <a:srgbClr val="FFFFFF"/>
            </a:solidFill>
            <a:prstDash val="solid"/>
          </a:ln>
        </p:spPr>
      </p:sp>
      <p:sp>
        <p:nvSpPr>
          <p:cNvPr id="20" name="Text 16"/>
          <p:cNvSpPr txBox="1"/>
          <p:nvPr/>
        </p:nvSpPr>
        <p:spPr>
          <a:xfrm>
            <a:off x="7499726" y="16724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1" name="Shape 17"/>
          <p:cNvSpPr/>
          <p:nvPr/>
        </p:nvSpPr>
        <p:spPr>
          <a:xfrm>
            <a:off x="7839608" y="1672456"/>
            <a:ext cx="274320" cy="274320"/>
          </a:xfrm>
          <a:prstGeom prst="ellipse">
            <a:avLst/>
          </a:prstGeom>
          <a:solidFill>
            <a:srgbClr val="5B8DEF"/>
          </a:solidFill>
          <a:ln w="12700">
            <a:solidFill>
              <a:srgbClr val="FFFFFF"/>
            </a:solidFill>
            <a:prstDash val="solid"/>
          </a:ln>
        </p:spPr>
      </p:sp>
      <p:sp>
        <p:nvSpPr>
          <p:cNvPr id="22" name="Text 18"/>
          <p:cNvSpPr txBox="1"/>
          <p:nvPr/>
        </p:nvSpPr>
        <p:spPr>
          <a:xfrm>
            <a:off x="7839608" y="16724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7</a:t>
            </a:r>
            <a:endParaRPr lang="en-US" sz="1000" dirty="0"/>
          </a:p>
        </p:txBody>
      </p:sp>
      <p:sp>
        <p:nvSpPr>
          <p:cNvPr id="23" name="Shape 19"/>
          <p:cNvSpPr/>
          <p:nvPr/>
        </p:nvSpPr>
        <p:spPr>
          <a:xfrm>
            <a:off x="8549640" y="1426464"/>
            <a:ext cx="274320" cy="274320"/>
          </a:xfrm>
          <a:prstGeom prst="ellipse">
            <a:avLst/>
          </a:prstGeom>
          <a:solidFill>
            <a:srgbClr val="5B8DEF"/>
          </a:solidFill>
          <a:ln w="12700">
            <a:solidFill>
              <a:srgbClr val="FFFFFF"/>
            </a:solidFill>
            <a:prstDash val="solid"/>
          </a:ln>
        </p:spPr>
      </p:sp>
      <p:sp>
        <p:nvSpPr>
          <p:cNvPr id="24" name="Text 20"/>
          <p:cNvSpPr txBox="1"/>
          <p:nvPr/>
        </p:nvSpPr>
        <p:spPr>
          <a:xfrm>
            <a:off x="85496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1"/>
          <p:cNvSpPr txBox="1"/>
          <p:nvPr/>
        </p:nvSpPr>
        <p:spPr>
          <a:xfrm>
            <a:off x="8933688" y="14173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Grouped by license pool</a:t>
            </a:r>
            <a:endParaRPr lang="en-US" sz="1250" dirty="0"/>
          </a:p>
        </p:txBody>
      </p:sp>
      <p:sp>
        <p:nvSpPr>
          <p:cNvPr id="26" name="Text 22"/>
          <p:cNvSpPr txBox="1"/>
          <p:nvPr/>
        </p:nvSpPr>
        <p:spPr>
          <a:xfrm>
            <a:off x="8933688" y="170992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pool is the entity group.</a:t>
            </a:r>
            <a:endParaRPr lang="en-US" sz="1050" dirty="0"/>
          </a:p>
        </p:txBody>
      </p:sp>
      <p:sp>
        <p:nvSpPr>
          <p:cNvPr id="27" name="Shape 23"/>
          <p:cNvSpPr/>
          <p:nvPr/>
        </p:nvSpPr>
        <p:spPr>
          <a:xfrm>
            <a:off x="8549640" y="2020824"/>
            <a:ext cx="274320" cy="274320"/>
          </a:xfrm>
          <a:prstGeom prst="ellipse">
            <a:avLst/>
          </a:prstGeom>
          <a:solidFill>
            <a:srgbClr val="E0A040"/>
          </a:solidFill>
          <a:ln w="12700">
            <a:solidFill>
              <a:srgbClr val="FFFFFF"/>
            </a:solidFill>
            <a:prstDash val="solid"/>
          </a:ln>
        </p:spPr>
      </p:sp>
      <p:sp>
        <p:nvSpPr>
          <p:cNvPr id="28" name="Text 24"/>
          <p:cNvSpPr txBox="1"/>
          <p:nvPr/>
        </p:nvSpPr>
        <p:spPr>
          <a:xfrm>
            <a:off x="8549640" y="2020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5"/>
          <p:cNvSpPr txBox="1"/>
          <p:nvPr/>
        </p:nvSpPr>
        <p:spPr>
          <a:xfrm>
            <a:off x="8933688" y="201168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Detect — one click</a:t>
            </a:r>
            <a:endParaRPr lang="en-US" sz="1250" dirty="0"/>
          </a:p>
        </p:txBody>
      </p:sp>
      <p:sp>
        <p:nvSpPr>
          <p:cNvPr id="30" name="Text 26"/>
          <p:cNvSpPr txBox="1"/>
          <p:nvPr/>
        </p:nvSpPr>
        <p:spPr>
          <a:xfrm>
            <a:off x="8933688" y="230428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Drops, both or spikes, in place.</a:t>
            </a:r>
            <a:endParaRPr lang="en-US" sz="1050" dirty="0"/>
          </a:p>
        </p:txBody>
      </p:sp>
      <p:sp>
        <p:nvSpPr>
          <p:cNvPr id="31" name="Shape 27"/>
          <p:cNvSpPr/>
          <p:nvPr/>
        </p:nvSpPr>
        <p:spPr>
          <a:xfrm>
            <a:off x="8549640" y="2615184"/>
            <a:ext cx="274320" cy="274320"/>
          </a:xfrm>
          <a:prstGeom prst="ellipse">
            <a:avLst/>
          </a:prstGeom>
          <a:solidFill>
            <a:srgbClr val="3DBE7A"/>
          </a:solidFill>
          <a:ln w="12700">
            <a:solidFill>
              <a:srgbClr val="FFFFFF"/>
            </a:solidFill>
            <a:prstDash val="solid"/>
          </a:ln>
        </p:spPr>
      </p:sp>
      <p:sp>
        <p:nvSpPr>
          <p:cNvPr id="32" name="Text 28"/>
          <p:cNvSpPr txBox="1"/>
          <p:nvPr/>
        </p:nvSpPr>
        <p:spPr>
          <a:xfrm>
            <a:off x="8549640" y="2615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9"/>
          <p:cNvSpPr txBox="1"/>
          <p:nvPr/>
        </p:nvSpPr>
        <p:spPr>
          <a:xfrm>
            <a:off x="8933688" y="260604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Volume 24h · licensed</a:t>
            </a:r>
            <a:endParaRPr lang="en-US" sz="1250" dirty="0"/>
          </a:p>
        </p:txBody>
      </p:sp>
      <p:sp>
        <p:nvSpPr>
          <p:cNvPr id="34" name="Text 30"/>
          <p:cNvSpPr txBox="1"/>
          <p:nvPr/>
        </p:nvSpPr>
        <p:spPr>
          <a:xfrm>
            <a:off x="8933688" y="289864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Rolling volume, last license day.</a:t>
            </a:r>
            <a:endParaRPr lang="en-US" sz="1050" dirty="0"/>
          </a:p>
        </p:txBody>
      </p:sp>
      <p:sp>
        <p:nvSpPr>
          <p:cNvPr id="35" name="Shape 31"/>
          <p:cNvSpPr/>
          <p:nvPr/>
        </p:nvSpPr>
        <p:spPr>
          <a:xfrm>
            <a:off x="8549640" y="3209544"/>
            <a:ext cx="274320" cy="274320"/>
          </a:xfrm>
          <a:prstGeom prst="ellipse">
            <a:avLst/>
          </a:prstGeom>
          <a:solidFill>
            <a:srgbClr val="9A78F5"/>
          </a:solidFill>
          <a:ln w="12700">
            <a:solidFill>
              <a:srgbClr val="FFFFFF"/>
            </a:solidFill>
            <a:prstDash val="solid"/>
          </a:ln>
        </p:spPr>
      </p:sp>
      <p:sp>
        <p:nvSpPr>
          <p:cNvPr id="36" name="Text 32"/>
          <p:cNvSpPr txBox="1"/>
          <p:nvPr/>
        </p:nvSpPr>
        <p:spPr>
          <a:xfrm>
            <a:off x="8549640" y="32095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3"/>
          <p:cNvSpPr txBox="1"/>
          <p:nvPr/>
        </p:nvSpPr>
        <p:spPr>
          <a:xfrm>
            <a:off x="8933688" y="320040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Avg daily · trend 30d</a:t>
            </a:r>
            <a:endParaRPr lang="en-US" sz="1250" dirty="0"/>
          </a:p>
        </p:txBody>
      </p:sp>
      <p:sp>
        <p:nvSpPr>
          <p:cNvPr id="38" name="Text 34"/>
          <p:cNvSpPr txBox="1"/>
          <p:nvPr/>
        </p:nvSpPr>
        <p:spPr>
          <a:xfrm>
            <a:off x="8933688" y="349300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Baseline and direction, coloured.</a:t>
            </a:r>
            <a:endParaRPr lang="en-US" sz="1050" dirty="0"/>
          </a:p>
        </p:txBody>
      </p:sp>
      <p:sp>
        <p:nvSpPr>
          <p:cNvPr id="39" name="Shape 35"/>
          <p:cNvSpPr/>
          <p:nvPr/>
        </p:nvSpPr>
        <p:spPr>
          <a:xfrm>
            <a:off x="8549640" y="3803904"/>
            <a:ext cx="274320" cy="274320"/>
          </a:xfrm>
          <a:prstGeom prst="ellipse">
            <a:avLst/>
          </a:prstGeom>
          <a:solidFill>
            <a:srgbClr val="E05555"/>
          </a:solidFill>
          <a:ln w="12700">
            <a:solidFill>
              <a:srgbClr val="FFFFFF"/>
            </a:solidFill>
            <a:prstDash val="solid"/>
          </a:ln>
        </p:spPr>
      </p:sp>
      <p:sp>
        <p:nvSpPr>
          <p:cNvPr id="40" name="Text 36"/>
          <p:cNvSpPr txBox="1"/>
          <p:nvPr/>
        </p:nvSpPr>
        <p:spPr>
          <a:xfrm>
            <a:off x="8549640" y="3803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7"/>
          <p:cNvSpPr txBox="1"/>
          <p:nvPr/>
        </p:nvSpPr>
        <p:spPr>
          <a:xfrm>
            <a:off x="8933688" y="379476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Month projection</a:t>
            </a:r>
            <a:endParaRPr lang="en-US" sz="1250" dirty="0"/>
          </a:p>
        </p:txBody>
      </p:sp>
      <p:sp>
        <p:nvSpPr>
          <p:cNvPr id="42" name="Text 38"/>
          <p:cNvSpPr txBox="1"/>
          <p:nvPr/>
        </p:nvSpPr>
        <p:spPr>
          <a:xfrm>
            <a:off x="8933688" y="408736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At the weekday pattern.</a:t>
            </a:r>
            <a:endParaRPr lang="en-US" sz="1050" dirty="0"/>
          </a:p>
        </p:txBody>
      </p:sp>
      <p:sp>
        <p:nvSpPr>
          <p:cNvPr id="43" name="Shape 39"/>
          <p:cNvSpPr/>
          <p:nvPr/>
        </p:nvSpPr>
        <p:spPr>
          <a:xfrm>
            <a:off x="8549640" y="4398264"/>
            <a:ext cx="274320" cy="274320"/>
          </a:xfrm>
          <a:prstGeom prst="ellipse">
            <a:avLst/>
          </a:prstGeom>
          <a:solidFill>
            <a:srgbClr val="2FB8B0"/>
          </a:solidFill>
          <a:ln w="12700">
            <a:solidFill>
              <a:srgbClr val="FFFFFF"/>
            </a:solidFill>
            <a:prstDash val="solid"/>
          </a:ln>
        </p:spPr>
      </p:sp>
      <p:sp>
        <p:nvSpPr>
          <p:cNvPr id="44" name="Text 40"/>
          <p:cNvSpPr txBox="1"/>
          <p:nvPr/>
        </p:nvSpPr>
        <p:spPr>
          <a:xfrm>
            <a:off x="8549640" y="4398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1"/>
          <p:cNvSpPr txBox="1"/>
          <p:nvPr/>
        </p:nvSpPr>
        <p:spPr>
          <a:xfrm>
            <a:off x="8933688" y="43891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Inactivity</a:t>
            </a:r>
            <a:endParaRPr lang="en-US" sz="1250" dirty="0"/>
          </a:p>
        </p:txBody>
      </p:sp>
      <p:sp>
        <p:nvSpPr>
          <p:cNvPr id="46" name="Text 42"/>
          <p:cNvSpPr txBox="1"/>
          <p:nvPr/>
        </p:nvSpPr>
        <p:spPr>
          <a:xfrm>
            <a:off x="8933688" y="468172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threshold in force: 7d, 35d.</a:t>
            </a:r>
            <a:endParaRPr lang="en-US" sz="1050" dirty="0"/>
          </a:p>
        </p:txBody>
      </p:sp>
      <p:sp>
        <p:nvSpPr>
          <p:cNvPr id="47" name="Shape 43"/>
          <p:cNvSpPr/>
          <p:nvPr/>
        </p:nvSpPr>
        <p:spPr>
          <a:xfrm>
            <a:off x="8549640" y="4992624"/>
            <a:ext cx="274320" cy="274320"/>
          </a:xfrm>
          <a:prstGeom prst="ellipse">
            <a:avLst/>
          </a:prstGeom>
          <a:solidFill>
            <a:srgbClr val="5B8DEF"/>
          </a:solidFill>
          <a:ln w="12700">
            <a:solidFill>
              <a:srgbClr val="FFFFFF"/>
            </a:solidFill>
            <a:prstDash val="solid"/>
          </a:ln>
        </p:spPr>
      </p:sp>
      <p:sp>
        <p:nvSpPr>
          <p:cNvPr id="48" name="Text 44"/>
          <p:cNvSpPr txBox="1"/>
          <p:nvPr/>
        </p:nvSpPr>
        <p:spPr>
          <a:xfrm>
            <a:off x="8549640" y="4992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7</a:t>
            </a:r>
            <a:endParaRPr lang="en-US" sz="1000" dirty="0"/>
          </a:p>
        </p:txBody>
      </p:sp>
      <p:sp>
        <p:nvSpPr>
          <p:cNvPr id="49" name="Text 45"/>
          <p:cNvSpPr txBox="1"/>
          <p:nvPr/>
        </p:nvSpPr>
        <p:spPr>
          <a:xfrm>
            <a:off x="8933688" y="498348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Outliers</a:t>
            </a:r>
            <a:endParaRPr lang="en-US" sz="1250" dirty="0"/>
          </a:p>
        </p:txBody>
      </p:sp>
      <p:sp>
        <p:nvSpPr>
          <p:cNvPr id="50" name="Text 46"/>
          <p:cNvSpPr txBox="1"/>
          <p:nvPr/>
        </p:nvSpPr>
        <p:spPr>
          <a:xfrm>
            <a:off x="8933688" y="527608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model state of the index.</a:t>
            </a:r>
            <a:endParaRPr lang="en-US" sz="1050" dirty="0"/>
          </a:p>
        </p:txBody>
      </p:sp>
      <p:sp>
        <p:nvSpPr>
          <p:cNvPr id="51" name="Text 47"/>
          <p:cNvSpPr txBox="1"/>
          <p:nvPr/>
        </p:nvSpPr>
        <p:spPr>
          <a:xfrm>
            <a:off x="548640" y="6272784"/>
            <a:ext cx="7680960" cy="365760"/>
          </a:xfrm>
          <a:prstGeom prst="rect">
            <a:avLst/>
          </a:prstGeom>
          <a:noFill/>
          <a:ln/>
        </p:spPr>
        <p:txBody>
          <a:bodyPr wrap="square" lIns="0" tIns="0" rIns="0" bIns="0" rtlCol="0" anchor="t"/>
          <a:lstStyle/>
          <a:p>
            <a:pPr indent="0" marL="0">
              <a:buNone/>
            </a:pPr>
            <a:r>
              <a:rPr lang="en-US" sz="1000" i="1" dirty="0">
                <a:solidFill>
                  <a:srgbClr val="9AA3B5"/>
                </a:solidFill>
                <a:latin typeface="Calibri" pitchFamily="34" charset="0"/>
                <a:ea typeface="Calibri" pitchFamily="34" charset="-122"/>
                <a:cs typeface="Calibri" pitchFamily="34" charset="-120"/>
              </a:rPr>
              <a:t>em_metrics detects spikes only; business_data has its own 35-day inactivity threshold.</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AN INDEX</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Volume &amp; cost — the figures and the daily licensed volume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680960" cy="4024648"/>
          </a:xfrm>
          <a:prstGeom prst="roundRect">
            <a:avLst>
              <a:gd name="adj" fmla="val 1136"/>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c01_entity_top.jpg">    </p:cNvPr>
          <p:cNvPicPr>
            <a:picLocks noChangeAspect="1"/>
          </p:cNvPicPr>
          <p:nvPr/>
        </p:nvPicPr>
        <p:blipFill>
          <a:blip r:embed="rId1"/>
          <a:stretch>
            <a:fillRect/>
          </a:stretch>
        </p:blipFill>
        <p:spPr>
          <a:xfrm>
            <a:off x="612648" y="1435608"/>
            <a:ext cx="7552944" cy="3896632"/>
          </a:xfrm>
          <a:prstGeom prst="rect">
            <a:avLst/>
          </a:prstGeom>
        </p:spPr>
      </p:pic>
      <p:sp>
        <p:nvSpPr>
          <p:cNvPr id="9" name="Shape 5"/>
          <p:cNvSpPr/>
          <p:nvPr/>
        </p:nvSpPr>
        <p:spPr>
          <a:xfrm>
            <a:off x="1683959" y="1571212"/>
            <a:ext cx="274320" cy="274320"/>
          </a:xfrm>
          <a:prstGeom prst="ellipse">
            <a:avLst/>
          </a:prstGeom>
          <a:solidFill>
            <a:srgbClr val="5B8DEF"/>
          </a:solidFill>
          <a:ln w="12700">
            <a:solidFill>
              <a:srgbClr val="FFFFFF"/>
            </a:solidFill>
            <a:prstDash val="solid"/>
          </a:ln>
        </p:spPr>
      </p:sp>
      <p:sp>
        <p:nvSpPr>
          <p:cNvPr id="10" name="Text 6"/>
          <p:cNvSpPr txBox="1"/>
          <p:nvPr/>
        </p:nvSpPr>
        <p:spPr>
          <a:xfrm>
            <a:off x="1683959" y="15712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626547" y="2662269"/>
            <a:ext cx="274320" cy="274320"/>
          </a:xfrm>
          <a:prstGeom prst="ellipse">
            <a:avLst/>
          </a:prstGeom>
          <a:solidFill>
            <a:srgbClr val="E0A040"/>
          </a:solidFill>
          <a:ln w="12700">
            <a:solidFill>
              <a:srgbClr val="FFFFFF"/>
            </a:solidFill>
            <a:prstDash val="solid"/>
          </a:ln>
        </p:spPr>
      </p:sp>
      <p:sp>
        <p:nvSpPr>
          <p:cNvPr id="12" name="Text 8"/>
          <p:cNvSpPr txBox="1"/>
          <p:nvPr/>
        </p:nvSpPr>
        <p:spPr>
          <a:xfrm>
            <a:off x="626547" y="266226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626547" y="3207798"/>
            <a:ext cx="274320" cy="274320"/>
          </a:xfrm>
          <a:prstGeom prst="ellipse">
            <a:avLst/>
          </a:prstGeom>
          <a:solidFill>
            <a:srgbClr val="3DBE7A"/>
          </a:solidFill>
          <a:ln w="12700">
            <a:solidFill>
              <a:srgbClr val="FFFFFF"/>
            </a:solidFill>
            <a:prstDash val="solid"/>
          </a:ln>
        </p:spPr>
      </p:sp>
      <p:sp>
        <p:nvSpPr>
          <p:cNvPr id="14" name="Text 10"/>
          <p:cNvSpPr txBox="1"/>
          <p:nvPr/>
        </p:nvSpPr>
        <p:spPr>
          <a:xfrm>
            <a:off x="626547" y="320779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26547" y="3480562"/>
            <a:ext cx="274320" cy="274320"/>
          </a:xfrm>
          <a:prstGeom prst="ellipse">
            <a:avLst/>
          </a:prstGeom>
          <a:solidFill>
            <a:srgbClr val="9A78F5"/>
          </a:solidFill>
          <a:ln w="12700">
            <a:solidFill>
              <a:srgbClr val="FFFFFF"/>
            </a:solidFill>
            <a:prstDash val="solid"/>
          </a:ln>
        </p:spPr>
      </p:sp>
      <p:sp>
        <p:nvSpPr>
          <p:cNvPr id="16" name="Text 12"/>
          <p:cNvSpPr txBox="1"/>
          <p:nvPr/>
        </p:nvSpPr>
        <p:spPr>
          <a:xfrm>
            <a:off x="626547" y="348056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2061606" y="3636427"/>
            <a:ext cx="274320" cy="274320"/>
          </a:xfrm>
          <a:prstGeom prst="ellipse">
            <a:avLst/>
          </a:prstGeom>
          <a:solidFill>
            <a:srgbClr val="E05555"/>
          </a:solidFill>
          <a:ln w="12700">
            <a:solidFill>
              <a:srgbClr val="FFFFFF"/>
            </a:solidFill>
            <a:prstDash val="solid"/>
          </a:ln>
        </p:spPr>
      </p:sp>
      <p:sp>
        <p:nvSpPr>
          <p:cNvPr id="18" name="Text 14"/>
          <p:cNvSpPr txBox="1"/>
          <p:nvPr/>
        </p:nvSpPr>
        <p:spPr>
          <a:xfrm>
            <a:off x="2061606" y="363642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6971020" y="3948158"/>
            <a:ext cx="274320" cy="274320"/>
          </a:xfrm>
          <a:prstGeom prst="ellipse">
            <a:avLst/>
          </a:prstGeom>
          <a:solidFill>
            <a:srgbClr val="2FB8B0"/>
          </a:solidFill>
          <a:ln w="12700">
            <a:solidFill>
              <a:srgbClr val="FFFFFF"/>
            </a:solidFill>
            <a:prstDash val="solid"/>
          </a:ln>
        </p:spPr>
      </p:sp>
      <p:sp>
        <p:nvSpPr>
          <p:cNvPr id="20" name="Text 16"/>
          <p:cNvSpPr txBox="1"/>
          <p:nvPr/>
        </p:nvSpPr>
        <p:spPr>
          <a:xfrm>
            <a:off x="6971020" y="394815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1" name="Shape 17"/>
          <p:cNvSpPr/>
          <p:nvPr/>
        </p:nvSpPr>
        <p:spPr>
          <a:xfrm>
            <a:off x="8549640" y="1426464"/>
            <a:ext cx="274320" cy="274320"/>
          </a:xfrm>
          <a:prstGeom prst="ellipse">
            <a:avLst/>
          </a:prstGeom>
          <a:solidFill>
            <a:srgbClr val="5B8DEF"/>
          </a:solidFill>
          <a:ln w="12700">
            <a:solidFill>
              <a:srgbClr val="FFFFFF"/>
            </a:solidFill>
            <a:prstDash val="solid"/>
          </a:ln>
        </p:spPr>
      </p:sp>
      <p:sp>
        <p:nvSpPr>
          <p:cNvPr id="22" name="Text 18"/>
          <p:cNvSpPr txBox="1"/>
          <p:nvPr/>
        </p:nvSpPr>
        <p:spPr>
          <a:xfrm>
            <a:off x="85496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9"/>
          <p:cNvSpPr txBox="1"/>
          <p:nvPr/>
        </p:nvSpPr>
        <p:spPr>
          <a:xfrm>
            <a:off x="8933688" y="14173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header</a:t>
            </a:r>
            <a:endParaRPr lang="en-US" sz="1250" dirty="0"/>
          </a:p>
        </p:txBody>
      </p:sp>
      <p:sp>
        <p:nvSpPr>
          <p:cNvPr id="24" name="Text 20"/>
          <p:cNvSpPr txBox="1"/>
          <p:nvPr/>
        </p:nvSpPr>
        <p:spPr>
          <a:xfrm>
            <a:off x="8933688" y="170992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Volume, trend, month, inactivity.</a:t>
            </a:r>
            <a:endParaRPr lang="en-US" sz="1050" dirty="0"/>
          </a:p>
        </p:txBody>
      </p:sp>
      <p:sp>
        <p:nvSpPr>
          <p:cNvPr id="25" name="Shape 21"/>
          <p:cNvSpPr/>
          <p:nvPr/>
        </p:nvSpPr>
        <p:spPr>
          <a:xfrm>
            <a:off x="8549640" y="2020824"/>
            <a:ext cx="274320" cy="274320"/>
          </a:xfrm>
          <a:prstGeom prst="ellipse">
            <a:avLst/>
          </a:prstGeom>
          <a:solidFill>
            <a:srgbClr val="E0A040"/>
          </a:solidFill>
          <a:ln w="12700">
            <a:solidFill>
              <a:srgbClr val="FFFFFF"/>
            </a:solidFill>
            <a:prstDash val="solid"/>
          </a:ln>
        </p:spPr>
      </p:sp>
      <p:sp>
        <p:nvSpPr>
          <p:cNvPr id="26" name="Text 22"/>
          <p:cNvSpPr txBox="1"/>
          <p:nvPr/>
        </p:nvSpPr>
        <p:spPr>
          <a:xfrm>
            <a:off x="8549640" y="2020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3"/>
          <p:cNvSpPr txBox="1"/>
          <p:nvPr/>
        </p:nvSpPr>
        <p:spPr>
          <a:xfrm>
            <a:off x="8933688" y="201168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Key figures</a:t>
            </a:r>
            <a:endParaRPr lang="en-US" sz="1250" dirty="0"/>
          </a:p>
        </p:txBody>
      </p:sp>
      <p:sp>
        <p:nvSpPr>
          <p:cNvPr id="28" name="Text 24"/>
          <p:cNvSpPr txBox="1"/>
          <p:nvPr/>
        </p:nvSpPr>
        <p:spPr>
          <a:xfrm>
            <a:off x="8933688" y="230428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24h, yesterday, average, trend, month to date, projection, pool used.</a:t>
            </a:r>
            <a:endParaRPr lang="en-US" sz="1050" dirty="0"/>
          </a:p>
        </p:txBody>
      </p:sp>
      <p:sp>
        <p:nvSpPr>
          <p:cNvPr id="29" name="Shape 25"/>
          <p:cNvSpPr/>
          <p:nvPr/>
        </p:nvSpPr>
        <p:spPr>
          <a:xfrm>
            <a:off x="8549640" y="2798064"/>
            <a:ext cx="274320" cy="274320"/>
          </a:xfrm>
          <a:prstGeom prst="ellipse">
            <a:avLst/>
          </a:prstGeom>
          <a:solidFill>
            <a:srgbClr val="3DBE7A"/>
          </a:solidFill>
          <a:ln w="12700">
            <a:solidFill>
              <a:srgbClr val="FFFFFF"/>
            </a:solidFill>
            <a:prstDash val="solid"/>
          </a:ln>
        </p:spPr>
      </p:sp>
      <p:sp>
        <p:nvSpPr>
          <p:cNvPr id="30" name="Text 26"/>
          <p:cNvSpPr txBox="1"/>
          <p:nvPr/>
        </p:nvSpPr>
        <p:spPr>
          <a:xfrm>
            <a:off x="854964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7"/>
          <p:cNvSpPr txBox="1"/>
          <p:nvPr/>
        </p:nvSpPr>
        <p:spPr>
          <a:xfrm>
            <a:off x="8933688" y="27889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Detect</a:t>
            </a:r>
            <a:endParaRPr lang="en-US" sz="1250" dirty="0"/>
          </a:p>
        </p:txBody>
      </p:sp>
      <p:sp>
        <p:nvSpPr>
          <p:cNvPr id="32" name="Text 28"/>
          <p:cNvSpPr txBox="1"/>
          <p:nvPr/>
        </p:nvSpPr>
        <p:spPr>
          <a:xfrm>
            <a:off x="8933688" y="308152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Drops only here, applied at once.</a:t>
            </a:r>
            <a:endParaRPr lang="en-US" sz="1050" dirty="0"/>
          </a:p>
        </p:txBody>
      </p:sp>
      <p:sp>
        <p:nvSpPr>
          <p:cNvPr id="33" name="Shape 29"/>
          <p:cNvSpPr/>
          <p:nvPr/>
        </p:nvSpPr>
        <p:spPr>
          <a:xfrm>
            <a:off x="8549640" y="3392424"/>
            <a:ext cx="274320" cy="274320"/>
          </a:xfrm>
          <a:prstGeom prst="ellipse">
            <a:avLst/>
          </a:prstGeom>
          <a:solidFill>
            <a:srgbClr val="9A78F5"/>
          </a:solidFill>
          <a:ln w="12700">
            <a:solidFill>
              <a:srgbClr val="FFFFFF"/>
            </a:solidFill>
            <a:prstDash val="solid"/>
          </a:ln>
        </p:spPr>
      </p:sp>
      <p:sp>
        <p:nvSpPr>
          <p:cNvPr id="34" name="Text 30"/>
          <p:cNvSpPr txBox="1"/>
          <p:nvPr/>
        </p:nvSpPr>
        <p:spPr>
          <a:xfrm>
            <a:off x="8549640" y="33924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1"/>
          <p:cNvSpPr txBox="1"/>
          <p:nvPr/>
        </p:nvSpPr>
        <p:spPr>
          <a:xfrm>
            <a:off x="8933688" y="338328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Daily licensed volume</a:t>
            </a:r>
            <a:endParaRPr lang="en-US" sz="1250" dirty="0"/>
          </a:p>
        </p:txBody>
      </p:sp>
      <p:sp>
        <p:nvSpPr>
          <p:cNvPr id="36" name="Text 32"/>
          <p:cNvSpPr txBox="1"/>
          <p:nvPr/>
        </p:nvSpPr>
        <p:spPr>
          <a:xfrm>
            <a:off x="8933688" y="367588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bar per license day, 60 days.</a:t>
            </a:r>
            <a:endParaRPr lang="en-US" sz="1050" dirty="0"/>
          </a:p>
        </p:txBody>
      </p:sp>
      <p:sp>
        <p:nvSpPr>
          <p:cNvPr id="37" name="Shape 33"/>
          <p:cNvSpPr/>
          <p:nvPr/>
        </p:nvSpPr>
        <p:spPr>
          <a:xfrm>
            <a:off x="8549640" y="3986784"/>
            <a:ext cx="274320" cy="274320"/>
          </a:xfrm>
          <a:prstGeom prst="ellipse">
            <a:avLst/>
          </a:prstGeom>
          <a:solidFill>
            <a:srgbClr val="E05555"/>
          </a:solidFill>
          <a:ln w="12700">
            <a:solidFill>
              <a:srgbClr val="FFFFFF"/>
            </a:solidFill>
            <a:prstDash val="solid"/>
          </a:ln>
        </p:spPr>
      </p:sp>
      <p:sp>
        <p:nvSpPr>
          <p:cNvPr id="38" name="Text 34"/>
          <p:cNvSpPr txBox="1"/>
          <p:nvPr/>
        </p:nvSpPr>
        <p:spPr>
          <a:xfrm>
            <a:off x="8549640" y="39867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9" name="Text 35"/>
          <p:cNvSpPr txBox="1"/>
          <p:nvPr/>
        </p:nvSpPr>
        <p:spPr>
          <a:xfrm>
            <a:off x="8933688" y="397764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Projection</a:t>
            </a:r>
            <a:endParaRPr lang="en-US" sz="1250" dirty="0"/>
          </a:p>
        </p:txBody>
      </p:sp>
      <p:sp>
        <p:nvSpPr>
          <p:cNvPr id="40" name="Text 36"/>
          <p:cNvSpPr txBox="1"/>
          <p:nvPr/>
        </p:nvSpPr>
        <p:spPr>
          <a:xfrm>
            <a:off x="8933688" y="427024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End of this month or of next.</a:t>
            </a:r>
            <a:endParaRPr lang="en-US" sz="1050" dirty="0"/>
          </a:p>
        </p:txBody>
      </p:sp>
      <p:sp>
        <p:nvSpPr>
          <p:cNvPr id="41" name="Shape 37"/>
          <p:cNvSpPr/>
          <p:nvPr/>
        </p:nvSpPr>
        <p:spPr>
          <a:xfrm>
            <a:off x="8549640" y="4581144"/>
            <a:ext cx="274320" cy="274320"/>
          </a:xfrm>
          <a:prstGeom prst="ellipse">
            <a:avLst/>
          </a:prstGeom>
          <a:solidFill>
            <a:srgbClr val="2FB8B0"/>
          </a:solidFill>
          <a:ln w="12700">
            <a:solidFill>
              <a:srgbClr val="FFFFFF"/>
            </a:solidFill>
            <a:prstDash val="solid"/>
          </a:ln>
        </p:spPr>
      </p:sp>
      <p:sp>
        <p:nvSpPr>
          <p:cNvPr id="42" name="Text 38"/>
          <p:cNvSpPr txBox="1"/>
          <p:nvPr/>
        </p:nvSpPr>
        <p:spPr>
          <a:xfrm>
            <a:off x="8549640"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3" name="Text 39"/>
          <p:cNvSpPr txBox="1"/>
          <p:nvPr/>
        </p:nvSpPr>
        <p:spPr>
          <a:xfrm>
            <a:off x="8933688" y="457200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Projected days</a:t>
            </a:r>
            <a:endParaRPr lang="en-US" sz="1250" dirty="0"/>
          </a:p>
        </p:txBody>
      </p:sp>
      <p:sp>
        <p:nvSpPr>
          <p:cNvPr id="44" name="Text 40"/>
          <p:cNvSpPr txBox="1"/>
          <p:nvPr/>
        </p:nvSpPr>
        <p:spPr>
          <a:xfrm>
            <a:off x="8933688" y="486460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Lighter bars, weekday pattern.</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AN INDEX</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Rolling volume, the outliers model and the hourly profile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680960" cy="4024648"/>
          </a:xfrm>
          <a:prstGeom prst="roundRect">
            <a:avLst>
              <a:gd name="adj" fmla="val 1136"/>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c02_entity_charts.jpg">    </p:cNvPr>
          <p:cNvPicPr>
            <a:picLocks noChangeAspect="1"/>
          </p:cNvPicPr>
          <p:nvPr/>
        </p:nvPicPr>
        <p:blipFill>
          <a:blip r:embed="rId1"/>
          <a:stretch>
            <a:fillRect/>
          </a:stretch>
        </p:blipFill>
        <p:spPr>
          <a:xfrm>
            <a:off x="612648" y="1435608"/>
            <a:ext cx="7552944" cy="3896632"/>
          </a:xfrm>
          <a:prstGeom prst="rect">
            <a:avLst/>
          </a:prstGeom>
        </p:spPr>
      </p:pic>
      <p:sp>
        <p:nvSpPr>
          <p:cNvPr id="9" name="Shape 5"/>
          <p:cNvSpPr/>
          <p:nvPr/>
        </p:nvSpPr>
        <p:spPr>
          <a:xfrm>
            <a:off x="1268547" y="1610179"/>
            <a:ext cx="274320" cy="274320"/>
          </a:xfrm>
          <a:prstGeom prst="ellipse">
            <a:avLst/>
          </a:prstGeom>
          <a:solidFill>
            <a:srgbClr val="5B8DEF"/>
          </a:solidFill>
          <a:ln w="12700">
            <a:solidFill>
              <a:srgbClr val="FFFFFF"/>
            </a:solidFill>
            <a:prstDash val="solid"/>
          </a:ln>
        </p:spPr>
      </p:sp>
      <p:sp>
        <p:nvSpPr>
          <p:cNvPr id="10" name="Text 6"/>
          <p:cNvSpPr txBox="1"/>
          <p:nvPr/>
        </p:nvSpPr>
        <p:spPr>
          <a:xfrm>
            <a:off x="1268547" y="161017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7197608" y="2077774"/>
            <a:ext cx="274320" cy="274320"/>
          </a:xfrm>
          <a:prstGeom prst="ellipse">
            <a:avLst/>
          </a:prstGeom>
          <a:solidFill>
            <a:srgbClr val="E0A040"/>
          </a:solidFill>
          <a:ln w="12700">
            <a:solidFill>
              <a:srgbClr val="FFFFFF"/>
            </a:solidFill>
            <a:prstDash val="solid"/>
          </a:ln>
        </p:spPr>
      </p:sp>
      <p:sp>
        <p:nvSpPr>
          <p:cNvPr id="12" name="Text 8"/>
          <p:cNvSpPr txBox="1"/>
          <p:nvPr/>
        </p:nvSpPr>
        <p:spPr>
          <a:xfrm>
            <a:off x="7197608" y="207777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646194" y="2876584"/>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646194" y="2876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4251960" y="3129865"/>
            <a:ext cx="274320" cy="274320"/>
          </a:xfrm>
          <a:prstGeom prst="ellipse">
            <a:avLst/>
          </a:prstGeom>
          <a:solidFill>
            <a:srgbClr val="9A78F5"/>
          </a:solidFill>
          <a:ln w="12700">
            <a:solidFill>
              <a:srgbClr val="FFFFFF"/>
            </a:solidFill>
            <a:prstDash val="solid"/>
          </a:ln>
        </p:spPr>
      </p:sp>
      <p:sp>
        <p:nvSpPr>
          <p:cNvPr id="16" name="Text 12"/>
          <p:cNvSpPr txBox="1"/>
          <p:nvPr/>
        </p:nvSpPr>
        <p:spPr>
          <a:xfrm>
            <a:off x="4251960" y="312986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1230782" y="4142990"/>
            <a:ext cx="274320" cy="274320"/>
          </a:xfrm>
          <a:prstGeom prst="ellipse">
            <a:avLst/>
          </a:prstGeom>
          <a:solidFill>
            <a:srgbClr val="E05555"/>
          </a:solidFill>
          <a:ln w="12700">
            <a:solidFill>
              <a:srgbClr val="FFFFFF"/>
            </a:solidFill>
            <a:prstDash val="solid"/>
          </a:ln>
        </p:spPr>
      </p:sp>
      <p:sp>
        <p:nvSpPr>
          <p:cNvPr id="18" name="Text 14"/>
          <p:cNvSpPr txBox="1"/>
          <p:nvPr/>
        </p:nvSpPr>
        <p:spPr>
          <a:xfrm>
            <a:off x="1230782" y="414299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5496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5496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933688" y="14173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Rolling volume — 7 days</a:t>
            </a:r>
            <a:endParaRPr lang="en-US" sz="1250" dirty="0"/>
          </a:p>
        </p:txBody>
      </p:sp>
      <p:sp>
        <p:nvSpPr>
          <p:cNvPr id="22" name="Text 18"/>
          <p:cNvSpPr txBox="1"/>
          <p:nvPr/>
        </p:nvSpPr>
        <p:spPr>
          <a:xfrm>
            <a:off x="8933688" y="170992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KPIs a model can train on.</a:t>
            </a:r>
            <a:endParaRPr lang="en-US" sz="1050" dirty="0"/>
          </a:p>
        </p:txBody>
      </p:sp>
      <p:sp>
        <p:nvSpPr>
          <p:cNvPr id="23" name="Shape 19"/>
          <p:cNvSpPr/>
          <p:nvPr/>
        </p:nvSpPr>
        <p:spPr>
          <a:xfrm>
            <a:off x="8549640" y="2039112"/>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549640" y="20391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933688" y="2029968"/>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24h, 12h, 4h, 60m</a:t>
            </a:r>
            <a:endParaRPr lang="en-US" sz="1250" dirty="0"/>
          </a:p>
        </p:txBody>
      </p:sp>
      <p:sp>
        <p:nvSpPr>
          <p:cNvPr id="26" name="Text 22"/>
          <p:cNvSpPr txBox="1"/>
          <p:nvPr/>
        </p:nvSpPr>
        <p:spPr>
          <a:xfrm>
            <a:off x="8933688" y="2322576"/>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unit per chart, here GB.</a:t>
            </a:r>
            <a:endParaRPr lang="en-US" sz="1050" dirty="0"/>
          </a:p>
        </p:txBody>
      </p:sp>
      <p:sp>
        <p:nvSpPr>
          <p:cNvPr id="27" name="Shape 23"/>
          <p:cNvSpPr/>
          <p:nvPr/>
        </p:nvSpPr>
        <p:spPr>
          <a:xfrm>
            <a:off x="8549640" y="2651760"/>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549640" y="26517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933688" y="2642616"/>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Outliers — rolling 24h</a:t>
            </a:r>
            <a:endParaRPr lang="en-US" sz="1250" dirty="0"/>
          </a:p>
        </p:txBody>
      </p:sp>
      <p:sp>
        <p:nvSpPr>
          <p:cNvPr id="30" name="Text 26"/>
          <p:cNvSpPr txBox="1"/>
          <p:nvPr/>
        </p:nvSpPr>
        <p:spPr>
          <a:xfrm>
            <a:off x="8933688" y="2935224"/>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model, its direction, anomalies.</a:t>
            </a:r>
            <a:endParaRPr lang="en-US" sz="1050" dirty="0"/>
          </a:p>
        </p:txBody>
      </p:sp>
      <p:sp>
        <p:nvSpPr>
          <p:cNvPr id="31" name="Shape 27"/>
          <p:cNvSpPr/>
          <p:nvPr/>
        </p:nvSpPr>
        <p:spPr>
          <a:xfrm>
            <a:off x="8549640" y="3264408"/>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549640" y="32644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933688" y="3255264"/>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learned band</a:t>
            </a:r>
            <a:endParaRPr lang="en-US" sz="1250" dirty="0"/>
          </a:p>
        </p:txBody>
      </p:sp>
      <p:sp>
        <p:nvSpPr>
          <p:cNvPr id="34" name="Text 30"/>
          <p:cNvSpPr txBox="1"/>
          <p:nvPr/>
        </p:nvSpPr>
        <p:spPr>
          <a:xfrm>
            <a:off x="8933688" y="3547872"/>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Outside it: a candidate outlier.</a:t>
            </a:r>
            <a:endParaRPr lang="en-US" sz="1050" dirty="0"/>
          </a:p>
        </p:txBody>
      </p:sp>
      <p:sp>
        <p:nvSpPr>
          <p:cNvPr id="35" name="Shape 31"/>
          <p:cNvSpPr/>
          <p:nvPr/>
        </p:nvSpPr>
        <p:spPr>
          <a:xfrm>
            <a:off x="8549640" y="3877056"/>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549640" y="38770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933688" y="3867912"/>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Hourly profile</a:t>
            </a:r>
            <a:endParaRPr lang="en-US" sz="1250" dirty="0"/>
          </a:p>
        </p:txBody>
      </p:sp>
      <p:sp>
        <p:nvSpPr>
          <p:cNvPr id="38" name="Text 34"/>
          <p:cNvSpPr txBox="1"/>
          <p:nvPr/>
        </p:nvSpPr>
        <p:spPr>
          <a:xfrm>
            <a:off x="8933688" y="4160520"/>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Business hours peak, nights low.</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THE MODEL</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outliers model — trained on day one, normal confidence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680960" cy="4024648"/>
          </a:xfrm>
          <a:prstGeom prst="roundRect">
            <a:avLst>
              <a:gd name="adj" fmla="val 1136"/>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c03_outliers_tab.jpg">    </p:cNvPr>
          <p:cNvPicPr>
            <a:picLocks noChangeAspect="1"/>
          </p:cNvPicPr>
          <p:nvPr/>
        </p:nvPicPr>
        <p:blipFill>
          <a:blip r:embed="rId1"/>
          <a:stretch>
            <a:fillRect/>
          </a:stretch>
        </p:blipFill>
        <p:spPr>
          <a:xfrm>
            <a:off x="612648" y="1435608"/>
            <a:ext cx="7552944" cy="3896632"/>
          </a:xfrm>
          <a:prstGeom prst="rect">
            <a:avLst/>
          </a:prstGeom>
        </p:spPr>
      </p:pic>
      <p:sp>
        <p:nvSpPr>
          <p:cNvPr id="9" name="Shape 5"/>
          <p:cNvSpPr/>
          <p:nvPr/>
        </p:nvSpPr>
        <p:spPr>
          <a:xfrm>
            <a:off x="2099371" y="3012966"/>
            <a:ext cx="274320" cy="274320"/>
          </a:xfrm>
          <a:prstGeom prst="ellipse">
            <a:avLst/>
          </a:prstGeom>
          <a:solidFill>
            <a:srgbClr val="5B8DEF"/>
          </a:solidFill>
          <a:ln w="12700">
            <a:solidFill>
              <a:srgbClr val="FFFFFF"/>
            </a:solidFill>
            <a:prstDash val="solid"/>
          </a:ln>
        </p:spPr>
      </p:sp>
      <p:sp>
        <p:nvSpPr>
          <p:cNvPr id="10" name="Text 6"/>
          <p:cNvSpPr txBox="1"/>
          <p:nvPr/>
        </p:nvSpPr>
        <p:spPr>
          <a:xfrm>
            <a:off x="2099371" y="301296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5007254" y="3012966"/>
            <a:ext cx="274320" cy="274320"/>
          </a:xfrm>
          <a:prstGeom prst="ellipse">
            <a:avLst/>
          </a:prstGeom>
          <a:solidFill>
            <a:srgbClr val="E0A040"/>
          </a:solidFill>
          <a:ln w="12700">
            <a:solidFill>
              <a:srgbClr val="FFFFFF"/>
            </a:solidFill>
            <a:prstDash val="solid"/>
          </a:ln>
        </p:spPr>
      </p:sp>
      <p:sp>
        <p:nvSpPr>
          <p:cNvPr id="12" name="Text 8"/>
          <p:cNvSpPr txBox="1"/>
          <p:nvPr/>
        </p:nvSpPr>
        <p:spPr>
          <a:xfrm>
            <a:off x="5007254" y="301296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6291255" y="2837618"/>
            <a:ext cx="274320" cy="274320"/>
          </a:xfrm>
          <a:prstGeom prst="ellipse">
            <a:avLst/>
          </a:prstGeom>
          <a:solidFill>
            <a:srgbClr val="3DBE7A"/>
          </a:solidFill>
          <a:ln w="12700">
            <a:solidFill>
              <a:srgbClr val="FFFFFF"/>
            </a:solidFill>
            <a:prstDash val="solid"/>
          </a:ln>
        </p:spPr>
      </p:sp>
      <p:sp>
        <p:nvSpPr>
          <p:cNvPr id="14" name="Text 10"/>
          <p:cNvSpPr txBox="1"/>
          <p:nvPr/>
        </p:nvSpPr>
        <p:spPr>
          <a:xfrm>
            <a:off x="6291255" y="283761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230782" y="3772810"/>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230782" y="377281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2250430" y="3772810"/>
            <a:ext cx="274320" cy="274320"/>
          </a:xfrm>
          <a:prstGeom prst="ellipse">
            <a:avLst/>
          </a:prstGeom>
          <a:solidFill>
            <a:srgbClr val="E05555"/>
          </a:solidFill>
          <a:ln w="12700">
            <a:solidFill>
              <a:srgbClr val="FFFFFF"/>
            </a:solidFill>
            <a:prstDash val="solid"/>
          </a:ln>
        </p:spPr>
      </p:sp>
      <p:sp>
        <p:nvSpPr>
          <p:cNvPr id="18" name="Text 14"/>
          <p:cNvSpPr txBox="1"/>
          <p:nvPr/>
        </p:nvSpPr>
        <p:spPr>
          <a:xfrm>
            <a:off x="2250430" y="377281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4251960" y="4571619"/>
            <a:ext cx="274320" cy="274320"/>
          </a:xfrm>
          <a:prstGeom prst="ellipse">
            <a:avLst/>
          </a:prstGeom>
          <a:solidFill>
            <a:srgbClr val="2FB8B0"/>
          </a:solidFill>
          <a:ln w="12700">
            <a:solidFill>
              <a:srgbClr val="FFFFFF"/>
            </a:solidFill>
            <a:prstDash val="solid"/>
          </a:ln>
        </p:spPr>
      </p:sp>
      <p:sp>
        <p:nvSpPr>
          <p:cNvPr id="20" name="Text 16"/>
          <p:cNvSpPr txBox="1"/>
          <p:nvPr/>
        </p:nvSpPr>
        <p:spPr>
          <a:xfrm>
            <a:off x="4251960" y="457161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1" name="Shape 17"/>
          <p:cNvSpPr/>
          <p:nvPr/>
        </p:nvSpPr>
        <p:spPr>
          <a:xfrm>
            <a:off x="8549640" y="1426464"/>
            <a:ext cx="274320" cy="274320"/>
          </a:xfrm>
          <a:prstGeom prst="ellipse">
            <a:avLst/>
          </a:prstGeom>
          <a:solidFill>
            <a:srgbClr val="5B8DEF"/>
          </a:solidFill>
          <a:ln w="12700">
            <a:solidFill>
              <a:srgbClr val="FFFFFF"/>
            </a:solidFill>
            <a:prstDash val="solid"/>
          </a:ln>
        </p:spPr>
      </p:sp>
      <p:sp>
        <p:nvSpPr>
          <p:cNvPr id="22" name="Text 18"/>
          <p:cNvSpPr txBox="1"/>
          <p:nvPr/>
        </p:nvSpPr>
        <p:spPr>
          <a:xfrm>
            <a:off x="85496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9"/>
          <p:cNvSpPr txBox="1"/>
          <p:nvPr/>
        </p:nvSpPr>
        <p:spPr>
          <a:xfrm>
            <a:off x="8933688" y="14173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model</a:t>
            </a:r>
            <a:endParaRPr lang="en-US" sz="1250" dirty="0"/>
          </a:p>
        </p:txBody>
      </p:sp>
      <p:sp>
        <p:nvSpPr>
          <p:cNvPr id="24" name="Text 20"/>
          <p:cNvSpPr txBox="1"/>
          <p:nvPr/>
        </p:nvSpPr>
        <p:spPr>
          <a:xfrm>
            <a:off x="8933688" y="170992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Rolling 24h volume, one per KPI.</a:t>
            </a:r>
            <a:endParaRPr lang="en-US" sz="1050" dirty="0"/>
          </a:p>
        </p:txBody>
      </p:sp>
      <p:sp>
        <p:nvSpPr>
          <p:cNvPr id="25" name="Shape 21"/>
          <p:cNvSpPr/>
          <p:nvPr/>
        </p:nvSpPr>
        <p:spPr>
          <a:xfrm>
            <a:off x="8549640" y="2020824"/>
            <a:ext cx="274320" cy="274320"/>
          </a:xfrm>
          <a:prstGeom prst="ellipse">
            <a:avLst/>
          </a:prstGeom>
          <a:solidFill>
            <a:srgbClr val="E0A040"/>
          </a:solidFill>
          <a:ln w="12700">
            <a:solidFill>
              <a:srgbClr val="FFFFFF"/>
            </a:solidFill>
            <a:prstDash val="solid"/>
          </a:ln>
        </p:spPr>
      </p:sp>
      <p:sp>
        <p:nvSpPr>
          <p:cNvPr id="26" name="Text 22"/>
          <p:cNvSpPr txBox="1"/>
          <p:nvPr/>
        </p:nvSpPr>
        <p:spPr>
          <a:xfrm>
            <a:off x="8549640" y="2020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3"/>
          <p:cNvSpPr txBox="1"/>
          <p:nvPr/>
        </p:nvSpPr>
        <p:spPr>
          <a:xfrm>
            <a:off x="8933688" y="201168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Time range</a:t>
            </a:r>
            <a:endParaRPr lang="en-US" sz="1250" dirty="0"/>
          </a:p>
        </p:txBody>
      </p:sp>
      <p:sp>
        <p:nvSpPr>
          <p:cNvPr id="28" name="Text 24"/>
          <p:cNvSpPr txBox="1"/>
          <p:nvPr/>
        </p:nvSpPr>
        <p:spPr>
          <a:xfrm>
            <a:off x="8933688" y="230428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last 7 days of history.</a:t>
            </a:r>
            <a:endParaRPr lang="en-US" sz="1050" dirty="0"/>
          </a:p>
        </p:txBody>
      </p:sp>
      <p:sp>
        <p:nvSpPr>
          <p:cNvPr id="29" name="Shape 25"/>
          <p:cNvSpPr/>
          <p:nvPr/>
        </p:nvSpPr>
        <p:spPr>
          <a:xfrm>
            <a:off x="8549640" y="2615184"/>
            <a:ext cx="274320" cy="274320"/>
          </a:xfrm>
          <a:prstGeom prst="ellipse">
            <a:avLst/>
          </a:prstGeom>
          <a:solidFill>
            <a:srgbClr val="3DBE7A"/>
          </a:solidFill>
          <a:ln w="12700">
            <a:solidFill>
              <a:srgbClr val="FFFFFF"/>
            </a:solidFill>
            <a:prstDash val="solid"/>
          </a:ln>
        </p:spPr>
      </p:sp>
      <p:sp>
        <p:nvSpPr>
          <p:cNvPr id="30" name="Text 26"/>
          <p:cNvSpPr txBox="1"/>
          <p:nvPr/>
        </p:nvSpPr>
        <p:spPr>
          <a:xfrm>
            <a:off x="8549640" y="2615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7"/>
          <p:cNvSpPr txBox="1"/>
          <p:nvPr/>
        </p:nvSpPr>
        <p:spPr>
          <a:xfrm>
            <a:off x="8933688" y="260604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AI ML Advisor · Manage</a:t>
            </a:r>
            <a:endParaRPr lang="en-US" sz="1250" dirty="0"/>
          </a:p>
        </p:txBody>
      </p:sp>
      <p:sp>
        <p:nvSpPr>
          <p:cNvPr id="32" name="Text 28"/>
          <p:cNvSpPr txBox="1"/>
          <p:nvPr/>
        </p:nvSpPr>
        <p:spPr>
          <a:xfrm>
            <a:off x="8933688" y="289864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Review it, or tune it by hand.</a:t>
            </a:r>
            <a:endParaRPr lang="en-US" sz="1050" dirty="0"/>
          </a:p>
        </p:txBody>
      </p:sp>
      <p:sp>
        <p:nvSpPr>
          <p:cNvPr id="33" name="Shape 29"/>
          <p:cNvSpPr/>
          <p:nvPr/>
        </p:nvSpPr>
        <p:spPr>
          <a:xfrm>
            <a:off x="8549640" y="3209544"/>
            <a:ext cx="274320" cy="274320"/>
          </a:xfrm>
          <a:prstGeom prst="ellipse">
            <a:avLst/>
          </a:prstGeom>
          <a:solidFill>
            <a:srgbClr val="9A78F5"/>
          </a:solidFill>
          <a:ln w="12700">
            <a:solidFill>
              <a:srgbClr val="FFFFFF"/>
            </a:solidFill>
            <a:prstDash val="solid"/>
          </a:ln>
        </p:spPr>
      </p:sp>
      <p:sp>
        <p:nvSpPr>
          <p:cNvPr id="34" name="Text 30"/>
          <p:cNvSpPr txBox="1"/>
          <p:nvPr/>
        </p:nvSpPr>
        <p:spPr>
          <a:xfrm>
            <a:off x="8549640" y="32095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1"/>
          <p:cNvSpPr txBox="1"/>
          <p:nvPr/>
        </p:nvSpPr>
        <p:spPr>
          <a:xfrm>
            <a:off x="8933688" y="320040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Impact score</a:t>
            </a:r>
            <a:endParaRPr lang="en-US" sz="1250" dirty="0"/>
          </a:p>
        </p:txBody>
      </p:sp>
      <p:sp>
        <p:nvSpPr>
          <p:cNvPr id="36" name="Text 32"/>
          <p:cNvSpPr txBox="1"/>
          <p:nvPr/>
        </p:nvSpPr>
        <p:spPr>
          <a:xfrm>
            <a:off x="8933688" y="349300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an outlier adds to the score.</a:t>
            </a:r>
            <a:endParaRPr lang="en-US" sz="1050" dirty="0"/>
          </a:p>
        </p:txBody>
      </p:sp>
      <p:sp>
        <p:nvSpPr>
          <p:cNvPr id="37" name="Shape 33"/>
          <p:cNvSpPr/>
          <p:nvPr/>
        </p:nvSpPr>
        <p:spPr>
          <a:xfrm>
            <a:off x="8549640" y="3803904"/>
            <a:ext cx="274320" cy="274320"/>
          </a:xfrm>
          <a:prstGeom prst="ellipse">
            <a:avLst/>
          </a:prstGeom>
          <a:solidFill>
            <a:srgbClr val="E05555"/>
          </a:solidFill>
          <a:ln w="12700">
            <a:solidFill>
              <a:srgbClr val="FFFFFF"/>
            </a:solidFill>
            <a:prstDash val="solid"/>
          </a:ln>
        </p:spPr>
      </p:sp>
      <p:sp>
        <p:nvSpPr>
          <p:cNvPr id="38" name="Text 34"/>
          <p:cNvSpPr txBox="1"/>
          <p:nvPr/>
        </p:nvSpPr>
        <p:spPr>
          <a:xfrm>
            <a:off x="8549640" y="3803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9" name="Text 35"/>
          <p:cNvSpPr txBox="1"/>
          <p:nvPr/>
        </p:nvSpPr>
        <p:spPr>
          <a:xfrm>
            <a:off x="8933688" y="379476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Outliers by bound</a:t>
            </a:r>
            <a:endParaRPr lang="en-US" sz="1250" dirty="0"/>
          </a:p>
        </p:txBody>
      </p:sp>
      <p:sp>
        <p:nvSpPr>
          <p:cNvPr id="40" name="Text 36"/>
          <p:cNvSpPr txBox="1"/>
          <p:nvPr/>
        </p:nvSpPr>
        <p:spPr>
          <a:xfrm>
            <a:off x="8933688" y="408736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Accepted, rejected, corrected.</a:t>
            </a:r>
            <a:endParaRPr lang="en-US" sz="1050" dirty="0"/>
          </a:p>
        </p:txBody>
      </p:sp>
      <p:sp>
        <p:nvSpPr>
          <p:cNvPr id="41" name="Shape 37"/>
          <p:cNvSpPr/>
          <p:nvPr/>
        </p:nvSpPr>
        <p:spPr>
          <a:xfrm>
            <a:off x="8549640" y="4398264"/>
            <a:ext cx="274320" cy="274320"/>
          </a:xfrm>
          <a:prstGeom prst="ellipse">
            <a:avLst/>
          </a:prstGeom>
          <a:solidFill>
            <a:srgbClr val="2FB8B0"/>
          </a:solidFill>
          <a:ln w="12700">
            <a:solidFill>
              <a:srgbClr val="FFFFFF"/>
            </a:solidFill>
            <a:prstDash val="solid"/>
          </a:ln>
        </p:spPr>
      </p:sp>
      <p:sp>
        <p:nvSpPr>
          <p:cNvPr id="42" name="Text 38"/>
          <p:cNvSpPr txBox="1"/>
          <p:nvPr/>
        </p:nvSpPr>
        <p:spPr>
          <a:xfrm>
            <a:off x="8549640" y="4398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3" name="Text 39"/>
          <p:cNvSpPr txBox="1"/>
          <p:nvPr/>
        </p:nvSpPr>
        <p:spPr>
          <a:xfrm>
            <a:off x="8933688" y="43891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Value against the band</a:t>
            </a:r>
            <a:endParaRPr lang="en-US" sz="1250" dirty="0"/>
          </a:p>
        </p:txBody>
      </p:sp>
      <p:sp>
        <p:nvSpPr>
          <p:cNvPr id="44" name="Text 40"/>
          <p:cNvSpPr txBox="1"/>
          <p:nvPr/>
        </p:nvSpPr>
        <p:spPr>
          <a:xfrm>
            <a:off x="8933688" y="468172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KPI and its thresholds.</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E0A040"/>
                </a:solidFill>
                <a:latin typeface="Calibri" pitchFamily="34" charset="0"/>
                <a:ea typeface="Calibri" pitchFamily="34" charset="-122"/>
                <a:cs typeface="Calibri" pitchFamily="34" charset="-120"/>
              </a:rPr>
              <a:t>02</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3  ·  TUNE</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Make the detection yours</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Which direction matters for each index, when silence becomes an incident, which KPIs carry a model, which indexes are in scope — all live, per index or in bulk.</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DIRECTION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Drops, spikes or both — per index, in one click or in bulk</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583680" cy="2587037"/>
          </a:xfrm>
          <a:prstGeom prst="roundRect">
            <a:avLst>
              <a:gd name="adj" fmla="val 1767"/>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d01_table_direction.jpg">    </p:cNvPr>
          <p:cNvPicPr>
            <a:picLocks noChangeAspect="1"/>
          </p:cNvPicPr>
          <p:nvPr/>
        </p:nvPicPr>
        <p:blipFill>
          <a:blip r:embed="rId1"/>
          <a:stretch>
            <a:fillRect/>
          </a:stretch>
        </p:blipFill>
        <p:spPr>
          <a:xfrm>
            <a:off x="612648" y="1435608"/>
            <a:ext cx="6455664" cy="2459021"/>
          </a:xfrm>
          <a:prstGeom prst="rect">
            <a:avLst/>
          </a:prstGeom>
        </p:spPr>
      </p:pic>
      <p:sp>
        <p:nvSpPr>
          <p:cNvPr id="9" name="Shape 5"/>
          <p:cNvSpPr/>
          <p:nvPr/>
        </p:nvSpPr>
        <p:spPr>
          <a:xfrm>
            <a:off x="4413443" y="1925498"/>
            <a:ext cx="274320" cy="274320"/>
          </a:xfrm>
          <a:prstGeom prst="ellipse">
            <a:avLst/>
          </a:prstGeom>
          <a:solidFill>
            <a:srgbClr val="5B8DEF"/>
          </a:solidFill>
          <a:ln w="12700">
            <a:solidFill>
              <a:srgbClr val="FFFFFF"/>
            </a:solidFill>
            <a:prstDash val="solid"/>
          </a:ln>
        </p:spPr>
      </p:sp>
      <p:sp>
        <p:nvSpPr>
          <p:cNvPr id="10" name="Text 6"/>
          <p:cNvSpPr txBox="1"/>
          <p:nvPr/>
        </p:nvSpPr>
        <p:spPr>
          <a:xfrm>
            <a:off x="4413443" y="192549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413443" y="2417303"/>
            <a:ext cx="274320" cy="274320"/>
          </a:xfrm>
          <a:prstGeom prst="ellipse">
            <a:avLst/>
          </a:prstGeom>
          <a:solidFill>
            <a:srgbClr val="E0A040"/>
          </a:solidFill>
          <a:ln w="12700">
            <a:solidFill>
              <a:srgbClr val="FFFFFF"/>
            </a:solidFill>
            <a:prstDash val="solid"/>
          </a:ln>
        </p:spPr>
      </p:sp>
      <p:sp>
        <p:nvSpPr>
          <p:cNvPr id="12" name="Text 8"/>
          <p:cNvSpPr txBox="1"/>
          <p:nvPr/>
        </p:nvSpPr>
        <p:spPr>
          <a:xfrm>
            <a:off x="4413443" y="241730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7315200" y="1371600"/>
            <a:ext cx="3905775" cy="3017520"/>
          </a:xfrm>
          <a:prstGeom prst="roundRect">
            <a:avLst>
              <a:gd name="adj" fmla="val 1515"/>
            </a:avLst>
          </a:prstGeom>
          <a:solidFill>
            <a:srgbClr val="1F242F"/>
          </a:solidFill>
          <a:ln w="9525">
            <a:solidFill>
              <a:srgbClr val="2A3140"/>
            </a:solidFill>
            <a:prstDash val="solid"/>
          </a:ln>
        </p:spPr>
      </p:sp>
      <p:pic>
        <p:nvPicPr>
          <p:cNvPr id="14" name="Image 1" descr="/private/tmp/claude-501/-Users-guilhem-DocsOffsync-trackme-limited-trackme-app--claude-worktrees-code-rabbit-findings-e947eb/ef30d9f9-b781-4e85-b4a8-74b95fe0032a/scratchpad/deck_vol/img/d02_bulk_direction.jpg">    </p:cNvPr>
          <p:cNvPicPr>
            <a:picLocks noChangeAspect="1"/>
          </p:cNvPicPr>
          <p:nvPr/>
        </p:nvPicPr>
        <p:blipFill>
          <a:blip r:embed="rId2"/>
          <a:stretch>
            <a:fillRect/>
          </a:stretch>
        </p:blipFill>
        <p:spPr>
          <a:xfrm>
            <a:off x="7379208" y="1435608"/>
            <a:ext cx="3777759" cy="2889504"/>
          </a:xfrm>
          <a:prstGeom prst="rect">
            <a:avLst/>
          </a:prstGeom>
        </p:spPr>
      </p:pic>
      <p:sp>
        <p:nvSpPr>
          <p:cNvPr id="15" name="Shape 10"/>
          <p:cNvSpPr/>
          <p:nvPr/>
        </p:nvSpPr>
        <p:spPr>
          <a:xfrm>
            <a:off x="9584259" y="1934139"/>
            <a:ext cx="274320" cy="274320"/>
          </a:xfrm>
          <a:prstGeom prst="ellipse">
            <a:avLst/>
          </a:prstGeom>
          <a:solidFill>
            <a:srgbClr val="3DBE7A"/>
          </a:solidFill>
          <a:ln w="12700">
            <a:solidFill>
              <a:srgbClr val="FFFFFF"/>
            </a:solidFill>
            <a:prstDash val="solid"/>
          </a:ln>
        </p:spPr>
      </p:sp>
      <p:sp>
        <p:nvSpPr>
          <p:cNvPr id="16" name="Text 11"/>
          <p:cNvSpPr txBox="1"/>
          <p:nvPr/>
        </p:nvSpPr>
        <p:spPr>
          <a:xfrm>
            <a:off x="9584259" y="193413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9622036" y="2959913"/>
            <a:ext cx="274320" cy="274320"/>
          </a:xfrm>
          <a:prstGeom prst="ellipse">
            <a:avLst/>
          </a:prstGeom>
          <a:solidFill>
            <a:srgbClr val="9A78F5"/>
          </a:solidFill>
          <a:ln w="12700">
            <a:solidFill>
              <a:srgbClr val="FFFFFF"/>
            </a:solidFill>
            <a:prstDash val="solid"/>
          </a:ln>
        </p:spPr>
      </p:sp>
      <p:sp>
        <p:nvSpPr>
          <p:cNvPr id="18" name="Text 13"/>
          <p:cNvSpPr txBox="1"/>
          <p:nvPr/>
        </p:nvSpPr>
        <p:spPr>
          <a:xfrm>
            <a:off x="9622036" y="295991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9584259" y="3465576"/>
            <a:ext cx="274320" cy="274320"/>
          </a:xfrm>
          <a:prstGeom prst="ellipse">
            <a:avLst/>
          </a:prstGeom>
          <a:solidFill>
            <a:srgbClr val="E05555"/>
          </a:solidFill>
          <a:ln w="12700">
            <a:solidFill>
              <a:srgbClr val="FFFFFF"/>
            </a:solidFill>
            <a:prstDash val="solid"/>
          </a:ln>
        </p:spPr>
      </p:sp>
      <p:sp>
        <p:nvSpPr>
          <p:cNvPr id="20" name="Text 15"/>
          <p:cNvSpPr txBox="1"/>
          <p:nvPr/>
        </p:nvSpPr>
        <p:spPr>
          <a:xfrm>
            <a:off x="9584259" y="34655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548640" y="4150661"/>
            <a:ext cx="274320" cy="274320"/>
          </a:xfrm>
          <a:prstGeom prst="ellipse">
            <a:avLst/>
          </a:prstGeom>
          <a:solidFill>
            <a:srgbClr val="5B8DEF"/>
          </a:solidFill>
          <a:ln w="12700">
            <a:solidFill>
              <a:srgbClr val="FFFFFF"/>
            </a:solidFill>
            <a:prstDash val="solid"/>
          </a:ln>
        </p:spPr>
      </p:sp>
      <p:sp>
        <p:nvSpPr>
          <p:cNvPr id="22" name="Text 17"/>
          <p:cNvSpPr txBox="1"/>
          <p:nvPr/>
        </p:nvSpPr>
        <p:spPr>
          <a:xfrm>
            <a:off x="548640" y="415066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8"/>
          <p:cNvSpPr txBox="1"/>
          <p:nvPr/>
        </p:nvSpPr>
        <p:spPr>
          <a:xfrm>
            <a:off x="932688" y="4141517"/>
            <a:ext cx="61996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Both — the default</a:t>
            </a:r>
            <a:endParaRPr lang="en-US" sz="1250" dirty="0"/>
          </a:p>
        </p:txBody>
      </p:sp>
      <p:sp>
        <p:nvSpPr>
          <p:cNvPr id="24" name="Text 19"/>
          <p:cNvSpPr txBox="1"/>
          <p:nvPr/>
        </p:nvSpPr>
        <p:spPr>
          <a:xfrm>
            <a:off x="932688" y="4434125"/>
            <a:ext cx="619963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business_data: a drop and a spike both matter.</a:t>
            </a:r>
            <a:endParaRPr lang="en-US" sz="1050" dirty="0"/>
          </a:p>
        </p:txBody>
      </p:sp>
      <p:sp>
        <p:nvSpPr>
          <p:cNvPr id="25" name="Shape 20"/>
          <p:cNvSpPr/>
          <p:nvPr/>
        </p:nvSpPr>
        <p:spPr>
          <a:xfrm>
            <a:off x="548640" y="4708445"/>
            <a:ext cx="274320" cy="274320"/>
          </a:xfrm>
          <a:prstGeom prst="ellipse">
            <a:avLst/>
          </a:prstGeom>
          <a:solidFill>
            <a:srgbClr val="E0A040"/>
          </a:solidFill>
          <a:ln w="12700">
            <a:solidFill>
              <a:srgbClr val="FFFFFF"/>
            </a:solidFill>
            <a:prstDash val="solid"/>
          </a:ln>
        </p:spPr>
      </p:sp>
      <p:sp>
        <p:nvSpPr>
          <p:cNvPr id="26" name="Text 21"/>
          <p:cNvSpPr txBox="1"/>
          <p:nvPr/>
        </p:nvSpPr>
        <p:spPr>
          <a:xfrm>
            <a:off x="548640" y="470844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2"/>
          <p:cNvSpPr txBox="1"/>
          <p:nvPr/>
        </p:nvSpPr>
        <p:spPr>
          <a:xfrm>
            <a:off x="932688" y="4699301"/>
            <a:ext cx="61996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Spikes only</a:t>
            </a:r>
            <a:endParaRPr lang="en-US" sz="1250" dirty="0"/>
          </a:p>
        </p:txBody>
      </p:sp>
      <p:sp>
        <p:nvSpPr>
          <p:cNvPr id="28" name="Text 23"/>
          <p:cNvSpPr txBox="1"/>
          <p:nvPr/>
        </p:nvSpPr>
        <p:spPr>
          <a:xfrm>
            <a:off x="932688" y="4991909"/>
            <a:ext cx="619963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em_metrics: a drop costs nothing, a spike costs license.</a:t>
            </a:r>
            <a:endParaRPr lang="en-US" sz="1050" dirty="0"/>
          </a:p>
        </p:txBody>
      </p:sp>
      <p:sp>
        <p:nvSpPr>
          <p:cNvPr id="29" name="Shape 24"/>
          <p:cNvSpPr/>
          <p:nvPr/>
        </p:nvSpPr>
        <p:spPr>
          <a:xfrm>
            <a:off x="548640" y="5302805"/>
            <a:ext cx="6583680" cy="868680"/>
          </a:xfrm>
          <a:prstGeom prst="roundRect">
            <a:avLst>
              <a:gd name="adj" fmla="val 8421"/>
            </a:avLst>
          </a:prstGeom>
          <a:solidFill>
            <a:srgbClr val="1F242F"/>
          </a:solidFill>
          <a:ln w="9525">
            <a:solidFill>
              <a:srgbClr val="8B6CF6"/>
            </a:solidFill>
            <a:prstDash val="solid"/>
          </a:ln>
        </p:spPr>
      </p:sp>
      <p:sp>
        <p:nvSpPr>
          <p:cNvPr id="30" name="Text 25"/>
          <p:cNvSpPr txBox="1"/>
          <p:nvPr/>
        </p:nvSpPr>
        <p:spPr>
          <a:xfrm>
            <a:off x="731520" y="5439965"/>
            <a:ext cx="6217920"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Drops only</a:t>
            </a:r>
            <a:endParaRPr lang="en-US" sz="1150" dirty="0"/>
          </a:p>
        </p:txBody>
      </p:sp>
      <p:sp>
        <p:nvSpPr>
          <p:cNvPr id="31" name="Text 26"/>
          <p:cNvSpPr txBox="1"/>
          <p:nvPr/>
        </p:nvSpPr>
        <p:spPr>
          <a:xfrm>
            <a:off x="731520" y="5760005"/>
            <a:ext cx="6217920" cy="30175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Drops only fits security indexes: a drop is the incident. Four siem-wineventlog indexes are switched at once on the right.</a:t>
            </a:r>
            <a:endParaRPr lang="en-US" sz="1050" dirty="0"/>
          </a:p>
        </p:txBody>
      </p:sp>
      <p:sp>
        <p:nvSpPr>
          <p:cNvPr id="32" name="Shape 27"/>
          <p:cNvSpPr/>
          <p:nvPr/>
        </p:nvSpPr>
        <p:spPr>
          <a:xfrm>
            <a:off x="7315200" y="4581144"/>
            <a:ext cx="274320" cy="274320"/>
          </a:xfrm>
          <a:prstGeom prst="ellipse">
            <a:avLst/>
          </a:prstGeom>
          <a:solidFill>
            <a:srgbClr val="3DBE7A"/>
          </a:solidFill>
          <a:ln w="12700">
            <a:solidFill>
              <a:srgbClr val="FFFFFF"/>
            </a:solidFill>
            <a:prstDash val="solid"/>
          </a:ln>
        </p:spPr>
      </p:sp>
      <p:sp>
        <p:nvSpPr>
          <p:cNvPr id="33" name="Text 28"/>
          <p:cNvSpPr txBox="1"/>
          <p:nvPr/>
        </p:nvSpPr>
        <p:spPr>
          <a:xfrm>
            <a:off x="7315200"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4" name="Text 29"/>
          <p:cNvSpPr txBox="1"/>
          <p:nvPr/>
        </p:nvSpPr>
        <p:spPr>
          <a:xfrm>
            <a:off x="7699248" y="4572000"/>
            <a:ext cx="3941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Volume Detection Direction</a:t>
            </a:r>
            <a:endParaRPr lang="en-US" sz="1250" dirty="0"/>
          </a:p>
        </p:txBody>
      </p:sp>
      <p:sp>
        <p:nvSpPr>
          <p:cNvPr id="35" name="Text 30"/>
          <p:cNvSpPr txBox="1"/>
          <p:nvPr/>
        </p:nvSpPr>
        <p:spPr>
          <a:xfrm>
            <a:off x="7699248" y="4864608"/>
            <a:ext cx="3941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Category, then Set detection direction.</a:t>
            </a:r>
            <a:endParaRPr lang="en-US" sz="1050" dirty="0"/>
          </a:p>
        </p:txBody>
      </p:sp>
      <p:sp>
        <p:nvSpPr>
          <p:cNvPr id="36" name="Shape 31"/>
          <p:cNvSpPr/>
          <p:nvPr/>
        </p:nvSpPr>
        <p:spPr>
          <a:xfrm>
            <a:off x="7315200" y="5138928"/>
            <a:ext cx="274320" cy="274320"/>
          </a:xfrm>
          <a:prstGeom prst="ellipse">
            <a:avLst/>
          </a:prstGeom>
          <a:solidFill>
            <a:srgbClr val="9A78F5"/>
          </a:solidFill>
          <a:ln w="12700">
            <a:solidFill>
              <a:srgbClr val="FFFFFF"/>
            </a:solidFill>
            <a:prstDash val="solid"/>
          </a:ln>
        </p:spPr>
      </p:sp>
      <p:sp>
        <p:nvSpPr>
          <p:cNvPr id="37" name="Text 32"/>
          <p:cNvSpPr txBox="1"/>
          <p:nvPr/>
        </p:nvSpPr>
        <p:spPr>
          <a:xfrm>
            <a:off x="7315200" y="51389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8" name="Text 33"/>
          <p:cNvSpPr txBox="1"/>
          <p:nvPr/>
        </p:nvSpPr>
        <p:spPr>
          <a:xfrm>
            <a:off x="7699248" y="5129784"/>
            <a:ext cx="3941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Drops only (lower bound)</a:t>
            </a:r>
            <a:endParaRPr lang="en-US" sz="1250" dirty="0"/>
          </a:p>
        </p:txBody>
      </p:sp>
      <p:sp>
        <p:nvSpPr>
          <p:cNvPr id="39" name="Text 34"/>
          <p:cNvSpPr txBox="1"/>
          <p:nvPr/>
        </p:nvSpPr>
        <p:spPr>
          <a:xfrm>
            <a:off x="7699248" y="5422392"/>
            <a:ext cx="3941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Applied to the 4 selected indexes.</a:t>
            </a:r>
            <a:endParaRPr lang="en-US" sz="1050" dirty="0"/>
          </a:p>
        </p:txBody>
      </p:sp>
      <p:sp>
        <p:nvSpPr>
          <p:cNvPr id="40" name="Shape 35"/>
          <p:cNvSpPr/>
          <p:nvPr/>
        </p:nvSpPr>
        <p:spPr>
          <a:xfrm>
            <a:off x="7315200" y="5696712"/>
            <a:ext cx="274320" cy="274320"/>
          </a:xfrm>
          <a:prstGeom prst="ellipse">
            <a:avLst/>
          </a:prstGeom>
          <a:solidFill>
            <a:srgbClr val="E05555"/>
          </a:solidFill>
          <a:ln w="12700">
            <a:solidFill>
              <a:srgbClr val="FFFFFF"/>
            </a:solidFill>
            <a:prstDash val="solid"/>
          </a:ln>
        </p:spPr>
      </p:sp>
      <p:sp>
        <p:nvSpPr>
          <p:cNvPr id="41" name="Text 36"/>
          <p:cNvSpPr txBox="1"/>
          <p:nvPr/>
        </p:nvSpPr>
        <p:spPr>
          <a:xfrm>
            <a:off x="7315200" y="56967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2" name="Text 37"/>
          <p:cNvSpPr txBox="1"/>
          <p:nvPr/>
        </p:nvSpPr>
        <p:spPr>
          <a:xfrm>
            <a:off x="7699248" y="5687568"/>
            <a:ext cx="3941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Update comment</a:t>
            </a:r>
            <a:endParaRPr lang="en-US" sz="1250" dirty="0"/>
          </a:p>
        </p:txBody>
      </p:sp>
      <p:sp>
        <p:nvSpPr>
          <p:cNvPr id="43" name="Text 38"/>
          <p:cNvSpPr txBox="1"/>
          <p:nvPr/>
        </p:nvSpPr>
        <p:spPr>
          <a:xfrm>
            <a:off x="7699248" y="5980176"/>
            <a:ext cx="3941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Why — kept in the audit trail.</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INACTIVITY</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When silence becomes an incident — tenant policy, index override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572000" cy="4200832"/>
          </a:xfrm>
          <a:prstGeom prst="roundRect">
            <a:avLst>
              <a:gd name="adj" fmla="val 1088"/>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d03_inactivity_global.jpg">    </p:cNvPr>
          <p:cNvPicPr>
            <a:picLocks noChangeAspect="1"/>
          </p:cNvPicPr>
          <p:nvPr/>
        </p:nvPicPr>
        <p:blipFill>
          <a:blip r:embed="rId1"/>
          <a:stretch>
            <a:fillRect/>
          </a:stretch>
        </p:blipFill>
        <p:spPr>
          <a:xfrm>
            <a:off x="612648" y="1435608"/>
            <a:ext cx="4443984" cy="4072816"/>
          </a:xfrm>
          <a:prstGeom prst="rect">
            <a:avLst/>
          </a:prstGeom>
        </p:spPr>
      </p:pic>
      <p:sp>
        <p:nvSpPr>
          <p:cNvPr id="9" name="Shape 5"/>
          <p:cNvSpPr/>
          <p:nvPr/>
        </p:nvSpPr>
        <p:spPr>
          <a:xfrm>
            <a:off x="2297521" y="1889006"/>
            <a:ext cx="274320" cy="274320"/>
          </a:xfrm>
          <a:prstGeom prst="ellipse">
            <a:avLst/>
          </a:prstGeom>
          <a:solidFill>
            <a:srgbClr val="5B8DEF"/>
          </a:solidFill>
          <a:ln w="12700">
            <a:solidFill>
              <a:srgbClr val="FFFFFF"/>
            </a:solidFill>
            <a:prstDash val="solid"/>
          </a:ln>
        </p:spPr>
      </p:sp>
      <p:sp>
        <p:nvSpPr>
          <p:cNvPr id="10" name="Text 6"/>
          <p:cNvSpPr txBox="1"/>
          <p:nvPr/>
        </p:nvSpPr>
        <p:spPr>
          <a:xfrm>
            <a:off x="2297521" y="188900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453164" y="2202613"/>
            <a:ext cx="274320" cy="274320"/>
          </a:xfrm>
          <a:prstGeom prst="ellipse">
            <a:avLst/>
          </a:prstGeom>
          <a:solidFill>
            <a:srgbClr val="E0A040"/>
          </a:solidFill>
          <a:ln w="12700">
            <a:solidFill>
              <a:srgbClr val="FFFFFF"/>
            </a:solidFill>
            <a:prstDash val="solid"/>
          </a:ln>
        </p:spPr>
      </p:sp>
      <p:sp>
        <p:nvSpPr>
          <p:cNvPr id="12" name="Text 8"/>
          <p:cNvSpPr txBox="1"/>
          <p:nvPr/>
        </p:nvSpPr>
        <p:spPr>
          <a:xfrm>
            <a:off x="1453164" y="220261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230654" y="3049759"/>
            <a:ext cx="274320" cy="274320"/>
          </a:xfrm>
          <a:prstGeom prst="ellipse">
            <a:avLst/>
          </a:prstGeom>
          <a:solidFill>
            <a:srgbClr val="3DBE7A"/>
          </a:solidFill>
          <a:ln w="12700">
            <a:solidFill>
              <a:srgbClr val="FFFFFF"/>
            </a:solidFill>
            <a:prstDash val="solid"/>
          </a:ln>
        </p:spPr>
      </p:sp>
      <p:sp>
        <p:nvSpPr>
          <p:cNvPr id="14" name="Text 10"/>
          <p:cNvSpPr txBox="1"/>
          <p:nvPr/>
        </p:nvSpPr>
        <p:spPr>
          <a:xfrm>
            <a:off x="4230654" y="304975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430841" y="3782866"/>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430841" y="378286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2030882" y="4780706"/>
            <a:ext cx="274320" cy="274320"/>
          </a:xfrm>
          <a:prstGeom prst="ellipse">
            <a:avLst/>
          </a:prstGeom>
          <a:solidFill>
            <a:srgbClr val="E05555"/>
          </a:solidFill>
          <a:ln w="12700">
            <a:solidFill>
              <a:srgbClr val="FFFFFF"/>
            </a:solidFill>
            <a:prstDash val="solid"/>
          </a:ln>
        </p:spPr>
      </p:sp>
      <p:sp>
        <p:nvSpPr>
          <p:cNvPr id="18" name="Text 14"/>
          <p:cNvSpPr txBox="1"/>
          <p:nvPr/>
        </p:nvSpPr>
        <p:spPr>
          <a:xfrm>
            <a:off x="2030882" y="478070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5349240" y="1371600"/>
            <a:ext cx="3604946" cy="2011680"/>
          </a:xfrm>
          <a:prstGeom prst="roundRect">
            <a:avLst>
              <a:gd name="adj" fmla="val 2273"/>
            </a:avLst>
          </a:prstGeom>
          <a:solidFill>
            <a:srgbClr val="1F242F"/>
          </a:solidFill>
          <a:ln w="9525">
            <a:solidFill>
              <a:srgbClr val="2A3140"/>
            </a:solidFill>
            <a:prstDash val="solid"/>
          </a:ln>
        </p:spPr>
      </p:sp>
      <p:pic>
        <p:nvPicPr>
          <p:cNvPr id="20" name="Image 1" descr="/private/tmp/claude-501/-Users-guilhem-DocsOffsync-trackme-limited-trackme-app--claude-worktrees-code-rabbit-findings-e947eb/ef30d9f9-b781-4e85-b4a8-74b95fe0032a/scratchpad/deck_vol/img/d04_inactivity_index.jpg">    </p:cNvPr>
          <p:cNvPicPr>
            <a:picLocks noChangeAspect="1"/>
          </p:cNvPicPr>
          <p:nvPr/>
        </p:nvPicPr>
        <p:blipFill>
          <a:blip r:embed="rId2"/>
          <a:stretch>
            <a:fillRect/>
          </a:stretch>
        </p:blipFill>
        <p:spPr>
          <a:xfrm>
            <a:off x="5413248" y="1435608"/>
            <a:ext cx="3476930" cy="1883664"/>
          </a:xfrm>
          <a:prstGeom prst="rect">
            <a:avLst/>
          </a:prstGeom>
        </p:spPr>
      </p:pic>
      <p:sp>
        <p:nvSpPr>
          <p:cNvPr id="21" name="Shape 16"/>
          <p:cNvSpPr/>
          <p:nvPr/>
        </p:nvSpPr>
        <p:spPr>
          <a:xfrm>
            <a:off x="6527783" y="1863547"/>
            <a:ext cx="274320" cy="274320"/>
          </a:xfrm>
          <a:prstGeom prst="ellipse">
            <a:avLst/>
          </a:prstGeom>
          <a:solidFill>
            <a:srgbClr val="2FB8B0"/>
          </a:solidFill>
          <a:ln w="12700">
            <a:solidFill>
              <a:srgbClr val="FFFFFF"/>
            </a:solidFill>
            <a:prstDash val="solid"/>
          </a:ln>
        </p:spPr>
      </p:sp>
      <p:sp>
        <p:nvSpPr>
          <p:cNvPr id="22" name="Text 17"/>
          <p:cNvSpPr txBox="1"/>
          <p:nvPr/>
        </p:nvSpPr>
        <p:spPr>
          <a:xfrm>
            <a:off x="6527783" y="186354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6701629" y="2146097"/>
            <a:ext cx="274320" cy="274320"/>
          </a:xfrm>
          <a:prstGeom prst="ellipse">
            <a:avLst/>
          </a:prstGeom>
          <a:solidFill>
            <a:srgbClr val="5B8DEF"/>
          </a:solidFill>
          <a:ln w="12700">
            <a:solidFill>
              <a:srgbClr val="FFFFFF"/>
            </a:solidFill>
            <a:prstDash val="solid"/>
          </a:ln>
        </p:spPr>
      </p:sp>
      <p:sp>
        <p:nvSpPr>
          <p:cNvPr id="24" name="Text 19"/>
          <p:cNvSpPr txBox="1"/>
          <p:nvPr/>
        </p:nvSpPr>
        <p:spPr>
          <a:xfrm>
            <a:off x="6701629" y="214609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7</a:t>
            </a:r>
            <a:endParaRPr lang="en-US" sz="1000" dirty="0"/>
          </a:p>
        </p:txBody>
      </p:sp>
      <p:sp>
        <p:nvSpPr>
          <p:cNvPr id="25" name="Shape 20"/>
          <p:cNvSpPr/>
          <p:nvPr/>
        </p:nvSpPr>
        <p:spPr>
          <a:xfrm>
            <a:off x="5971474" y="2485156"/>
            <a:ext cx="274320" cy="274320"/>
          </a:xfrm>
          <a:prstGeom prst="ellipse">
            <a:avLst/>
          </a:prstGeom>
          <a:solidFill>
            <a:srgbClr val="E0A040"/>
          </a:solidFill>
          <a:ln w="12700">
            <a:solidFill>
              <a:srgbClr val="FFFFFF"/>
            </a:solidFill>
            <a:prstDash val="solid"/>
          </a:ln>
        </p:spPr>
      </p:sp>
      <p:sp>
        <p:nvSpPr>
          <p:cNvPr id="26" name="Text 21"/>
          <p:cNvSpPr txBox="1"/>
          <p:nvPr/>
        </p:nvSpPr>
        <p:spPr>
          <a:xfrm>
            <a:off x="5971474" y="24851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8</a:t>
            </a:r>
            <a:endParaRPr lang="en-US" sz="1000" dirty="0"/>
          </a:p>
        </p:txBody>
      </p:sp>
      <p:sp>
        <p:nvSpPr>
          <p:cNvPr id="27" name="Shape 22"/>
          <p:cNvSpPr/>
          <p:nvPr/>
        </p:nvSpPr>
        <p:spPr>
          <a:xfrm>
            <a:off x="9235440" y="1426464"/>
            <a:ext cx="274320" cy="274320"/>
          </a:xfrm>
          <a:prstGeom prst="ellipse">
            <a:avLst/>
          </a:prstGeom>
          <a:solidFill>
            <a:srgbClr val="5B8DEF"/>
          </a:solidFill>
          <a:ln w="12700">
            <a:solidFill>
              <a:srgbClr val="FFFFFF"/>
            </a:solidFill>
            <a:prstDash val="solid"/>
          </a:ln>
        </p:spPr>
      </p:sp>
      <p:sp>
        <p:nvSpPr>
          <p:cNvPr id="28" name="Text 23"/>
          <p:cNvSpPr txBox="1"/>
          <p:nvPr/>
        </p:nvSpPr>
        <p:spPr>
          <a:xfrm>
            <a:off x="9235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9" name="Text 24"/>
          <p:cNvSpPr txBox="1"/>
          <p:nvPr/>
        </p:nvSpPr>
        <p:spPr>
          <a:xfrm>
            <a:off x="9619488" y="1417320"/>
            <a:ext cx="2020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Variable (per day and hour)</a:t>
            </a:r>
            <a:endParaRPr lang="en-US" sz="1250" dirty="0"/>
          </a:p>
        </p:txBody>
      </p:sp>
      <p:sp>
        <p:nvSpPr>
          <p:cNvPr id="30" name="Text 25"/>
          <p:cNvSpPr txBox="1"/>
          <p:nvPr/>
        </p:nvSpPr>
        <p:spPr>
          <a:xfrm>
            <a:off x="9619488" y="1709928"/>
            <a:ext cx="2020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Or static: one threshold.</a:t>
            </a:r>
            <a:endParaRPr lang="en-US" sz="1050" dirty="0"/>
          </a:p>
        </p:txBody>
      </p:sp>
      <p:sp>
        <p:nvSpPr>
          <p:cNvPr id="31" name="Shape 26"/>
          <p:cNvSpPr/>
          <p:nvPr/>
        </p:nvSpPr>
        <p:spPr>
          <a:xfrm>
            <a:off x="9235440" y="2020824"/>
            <a:ext cx="274320" cy="274320"/>
          </a:xfrm>
          <a:prstGeom prst="ellipse">
            <a:avLst/>
          </a:prstGeom>
          <a:solidFill>
            <a:srgbClr val="E0A040"/>
          </a:solidFill>
          <a:ln w="12700">
            <a:solidFill>
              <a:srgbClr val="FFFFFF"/>
            </a:solidFill>
            <a:prstDash val="solid"/>
          </a:ln>
        </p:spPr>
      </p:sp>
      <p:sp>
        <p:nvSpPr>
          <p:cNvPr id="32" name="Text 27"/>
          <p:cNvSpPr txBox="1"/>
          <p:nvPr/>
        </p:nvSpPr>
        <p:spPr>
          <a:xfrm>
            <a:off x="9235440" y="2020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33" name="Text 28"/>
          <p:cNvSpPr txBox="1"/>
          <p:nvPr/>
        </p:nvSpPr>
        <p:spPr>
          <a:xfrm>
            <a:off x="9619488" y="2011680"/>
            <a:ext cx="2020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Server time zone</a:t>
            </a:r>
            <a:endParaRPr lang="en-US" sz="1250" dirty="0"/>
          </a:p>
        </p:txBody>
      </p:sp>
      <p:sp>
        <p:nvSpPr>
          <p:cNvPr id="34" name="Text 29"/>
          <p:cNvSpPr txBox="1"/>
          <p:nvPr/>
        </p:nvSpPr>
        <p:spPr>
          <a:xfrm>
            <a:off x="9619488" y="2304288"/>
            <a:ext cx="2020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Your browser’s hours are converted on save.</a:t>
            </a:r>
            <a:endParaRPr lang="en-US" sz="1050" dirty="0"/>
          </a:p>
        </p:txBody>
      </p:sp>
      <p:sp>
        <p:nvSpPr>
          <p:cNvPr id="35" name="Shape 30"/>
          <p:cNvSpPr/>
          <p:nvPr/>
        </p:nvSpPr>
        <p:spPr>
          <a:xfrm>
            <a:off x="9235440" y="2798064"/>
            <a:ext cx="274320" cy="274320"/>
          </a:xfrm>
          <a:prstGeom prst="ellipse">
            <a:avLst/>
          </a:prstGeom>
          <a:solidFill>
            <a:srgbClr val="3DBE7A"/>
          </a:solidFill>
          <a:ln w="12700">
            <a:solidFill>
              <a:srgbClr val="FFFFFF"/>
            </a:solidFill>
            <a:prstDash val="solid"/>
          </a:ln>
        </p:spPr>
      </p:sp>
      <p:sp>
        <p:nvSpPr>
          <p:cNvPr id="36" name="Text 31"/>
          <p:cNvSpPr txBox="1"/>
          <p:nvPr/>
        </p:nvSpPr>
        <p:spPr>
          <a:xfrm>
            <a:off x="923544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7" name="Text 32"/>
          <p:cNvSpPr txBox="1"/>
          <p:nvPr/>
        </p:nvSpPr>
        <p:spPr>
          <a:xfrm>
            <a:off x="9619488" y="2788920"/>
            <a:ext cx="2020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Quick templates</a:t>
            </a:r>
            <a:endParaRPr lang="en-US" sz="1250" dirty="0"/>
          </a:p>
        </p:txBody>
      </p:sp>
      <p:sp>
        <p:nvSpPr>
          <p:cNvPr id="38" name="Text 33"/>
          <p:cNvSpPr txBox="1"/>
          <p:nvPr/>
        </p:nvSpPr>
        <p:spPr>
          <a:xfrm>
            <a:off x="9619488" y="3081528"/>
            <a:ext cx="2020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Three common shapes.</a:t>
            </a:r>
            <a:endParaRPr lang="en-US" sz="1050" dirty="0"/>
          </a:p>
        </p:txBody>
      </p:sp>
      <p:sp>
        <p:nvSpPr>
          <p:cNvPr id="39" name="Shape 34"/>
          <p:cNvSpPr/>
          <p:nvPr/>
        </p:nvSpPr>
        <p:spPr>
          <a:xfrm>
            <a:off x="9235440" y="3392424"/>
            <a:ext cx="274320" cy="274320"/>
          </a:xfrm>
          <a:prstGeom prst="ellipse">
            <a:avLst/>
          </a:prstGeom>
          <a:solidFill>
            <a:srgbClr val="9A78F5"/>
          </a:solidFill>
          <a:ln w="12700">
            <a:solidFill>
              <a:srgbClr val="FFFFFF"/>
            </a:solidFill>
            <a:prstDash val="solid"/>
          </a:ln>
        </p:spPr>
      </p:sp>
      <p:sp>
        <p:nvSpPr>
          <p:cNvPr id="40" name="Text 35"/>
          <p:cNvSpPr txBox="1"/>
          <p:nvPr/>
        </p:nvSpPr>
        <p:spPr>
          <a:xfrm>
            <a:off x="9235440" y="33924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41" name="Text 36"/>
          <p:cNvSpPr txBox="1"/>
          <p:nvPr/>
        </p:nvSpPr>
        <p:spPr>
          <a:xfrm>
            <a:off x="9619488" y="3383280"/>
            <a:ext cx="2020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working_hours — 1d</a:t>
            </a:r>
            <a:endParaRPr lang="en-US" sz="1250" dirty="0"/>
          </a:p>
        </p:txBody>
      </p:sp>
      <p:sp>
        <p:nvSpPr>
          <p:cNvPr id="42" name="Text 37"/>
          <p:cNvSpPr txBox="1"/>
          <p:nvPr/>
        </p:nvSpPr>
        <p:spPr>
          <a:xfrm>
            <a:off x="9619488" y="3675888"/>
            <a:ext cx="2020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Mon–Fri, business hours.</a:t>
            </a:r>
            <a:endParaRPr lang="en-US" sz="1050" dirty="0"/>
          </a:p>
        </p:txBody>
      </p:sp>
      <p:sp>
        <p:nvSpPr>
          <p:cNvPr id="43" name="Shape 38"/>
          <p:cNvSpPr/>
          <p:nvPr/>
        </p:nvSpPr>
        <p:spPr>
          <a:xfrm>
            <a:off x="9235440" y="3986784"/>
            <a:ext cx="274320" cy="274320"/>
          </a:xfrm>
          <a:prstGeom prst="ellipse">
            <a:avLst/>
          </a:prstGeom>
          <a:solidFill>
            <a:srgbClr val="E05555"/>
          </a:solidFill>
          <a:ln w="12700">
            <a:solidFill>
              <a:srgbClr val="FFFFFF"/>
            </a:solidFill>
            <a:prstDash val="solid"/>
          </a:ln>
        </p:spPr>
      </p:sp>
      <p:sp>
        <p:nvSpPr>
          <p:cNvPr id="44" name="Text 39"/>
          <p:cNvSpPr txBox="1"/>
          <p:nvPr/>
        </p:nvSpPr>
        <p:spPr>
          <a:xfrm>
            <a:off x="9235440" y="39867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5" name="Text 40"/>
          <p:cNvSpPr txBox="1"/>
          <p:nvPr/>
        </p:nvSpPr>
        <p:spPr>
          <a:xfrm>
            <a:off x="9619488" y="3977640"/>
            <a:ext cx="2020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Outside the slots — 7d</a:t>
            </a:r>
            <a:endParaRPr lang="en-US" sz="1250" dirty="0"/>
          </a:p>
        </p:txBody>
      </p:sp>
      <p:sp>
        <p:nvSpPr>
          <p:cNvPr id="46" name="Text 41"/>
          <p:cNvSpPr txBox="1"/>
          <p:nvPr/>
        </p:nvSpPr>
        <p:spPr>
          <a:xfrm>
            <a:off x="9619488" y="4270248"/>
            <a:ext cx="2020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Nights and week-ends.</a:t>
            </a:r>
            <a:endParaRPr lang="en-US" sz="1050" dirty="0"/>
          </a:p>
        </p:txBody>
      </p:sp>
      <p:sp>
        <p:nvSpPr>
          <p:cNvPr id="47" name="Shape 42"/>
          <p:cNvSpPr/>
          <p:nvPr/>
        </p:nvSpPr>
        <p:spPr>
          <a:xfrm>
            <a:off x="5349240" y="3575304"/>
            <a:ext cx="274320" cy="274320"/>
          </a:xfrm>
          <a:prstGeom prst="ellipse">
            <a:avLst/>
          </a:prstGeom>
          <a:solidFill>
            <a:srgbClr val="2FB8B0"/>
          </a:solidFill>
          <a:ln w="12700">
            <a:solidFill>
              <a:srgbClr val="FFFFFF"/>
            </a:solidFill>
            <a:prstDash val="solid"/>
          </a:ln>
        </p:spPr>
      </p:sp>
      <p:sp>
        <p:nvSpPr>
          <p:cNvPr id="48" name="Text 43"/>
          <p:cNvSpPr txBox="1"/>
          <p:nvPr/>
        </p:nvSpPr>
        <p:spPr>
          <a:xfrm>
            <a:off x="5349240" y="3575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9" name="Text 44"/>
          <p:cNvSpPr txBox="1"/>
          <p:nvPr/>
        </p:nvSpPr>
        <p:spPr>
          <a:xfrm>
            <a:off x="5733288" y="3566160"/>
            <a:ext cx="32735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 force now: 35d, set for this index</a:t>
            </a:r>
            <a:endParaRPr lang="en-US" sz="1250" dirty="0"/>
          </a:p>
        </p:txBody>
      </p:sp>
      <p:sp>
        <p:nvSpPr>
          <p:cNvPr id="50" name="Text 45"/>
          <p:cNvSpPr txBox="1"/>
          <p:nvPr/>
        </p:nvSpPr>
        <p:spPr>
          <a:xfrm>
            <a:off x="5733288" y="3858768"/>
            <a:ext cx="32735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table and the status message name the slot and its source.</a:t>
            </a:r>
            <a:endParaRPr lang="en-US" sz="1050" dirty="0"/>
          </a:p>
        </p:txBody>
      </p:sp>
      <p:sp>
        <p:nvSpPr>
          <p:cNvPr id="51" name="Shape 46"/>
          <p:cNvSpPr/>
          <p:nvPr/>
        </p:nvSpPr>
        <p:spPr>
          <a:xfrm>
            <a:off x="5349240" y="4334256"/>
            <a:ext cx="274320" cy="274320"/>
          </a:xfrm>
          <a:prstGeom prst="ellipse">
            <a:avLst/>
          </a:prstGeom>
          <a:solidFill>
            <a:srgbClr val="5B8DEF"/>
          </a:solidFill>
          <a:ln w="12700">
            <a:solidFill>
              <a:srgbClr val="FFFFFF"/>
            </a:solidFill>
            <a:prstDash val="solid"/>
          </a:ln>
        </p:spPr>
      </p:sp>
      <p:sp>
        <p:nvSpPr>
          <p:cNvPr id="52" name="Text 47"/>
          <p:cNvSpPr txBox="1"/>
          <p:nvPr/>
        </p:nvSpPr>
        <p:spPr>
          <a:xfrm>
            <a:off x="5349240" y="43342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7</a:t>
            </a:r>
            <a:endParaRPr lang="en-US" sz="1000" dirty="0"/>
          </a:p>
        </p:txBody>
      </p:sp>
      <p:sp>
        <p:nvSpPr>
          <p:cNvPr id="53" name="Text 48"/>
          <p:cNvSpPr txBox="1"/>
          <p:nvPr/>
        </p:nvSpPr>
        <p:spPr>
          <a:xfrm>
            <a:off x="5733288" y="4325112"/>
            <a:ext cx="32735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Static override</a:t>
            </a:r>
            <a:endParaRPr lang="en-US" sz="1250" dirty="0"/>
          </a:p>
        </p:txBody>
      </p:sp>
      <p:sp>
        <p:nvSpPr>
          <p:cNvPr id="54" name="Text 49"/>
          <p:cNvSpPr txBox="1"/>
          <p:nvPr/>
        </p:nvSpPr>
        <p:spPr>
          <a:xfrm>
            <a:off x="5733288" y="4617720"/>
            <a:ext cx="32735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Or variable, or back to the tenant policy.</a:t>
            </a:r>
            <a:endParaRPr lang="en-US" sz="1050" dirty="0"/>
          </a:p>
        </p:txBody>
      </p:sp>
      <p:sp>
        <p:nvSpPr>
          <p:cNvPr id="55" name="Shape 50"/>
          <p:cNvSpPr/>
          <p:nvPr/>
        </p:nvSpPr>
        <p:spPr>
          <a:xfrm>
            <a:off x="5349240" y="4910328"/>
            <a:ext cx="274320" cy="274320"/>
          </a:xfrm>
          <a:prstGeom prst="ellipse">
            <a:avLst/>
          </a:prstGeom>
          <a:solidFill>
            <a:srgbClr val="E0A040"/>
          </a:solidFill>
          <a:ln w="12700">
            <a:solidFill>
              <a:srgbClr val="FFFFFF"/>
            </a:solidFill>
            <a:prstDash val="solid"/>
          </a:ln>
        </p:spPr>
      </p:sp>
      <p:sp>
        <p:nvSpPr>
          <p:cNvPr id="56" name="Text 51"/>
          <p:cNvSpPr txBox="1"/>
          <p:nvPr/>
        </p:nvSpPr>
        <p:spPr>
          <a:xfrm>
            <a:off x="5349240" y="4910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8</a:t>
            </a:r>
            <a:endParaRPr lang="en-US" sz="1000" dirty="0"/>
          </a:p>
        </p:txBody>
      </p:sp>
      <p:sp>
        <p:nvSpPr>
          <p:cNvPr id="57" name="Text 52"/>
          <p:cNvSpPr txBox="1"/>
          <p:nvPr/>
        </p:nvSpPr>
        <p:spPr>
          <a:xfrm>
            <a:off x="5733288" y="4901184"/>
            <a:ext cx="32735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35d</a:t>
            </a:r>
            <a:endParaRPr lang="en-US" sz="1250" dirty="0"/>
          </a:p>
        </p:txBody>
      </p:sp>
      <p:sp>
        <p:nvSpPr>
          <p:cNvPr id="58" name="Text 53"/>
          <p:cNvSpPr txBox="1"/>
          <p:nvPr/>
        </p:nvSpPr>
        <p:spPr>
          <a:xfrm>
            <a:off x="5733288" y="5193792"/>
            <a:ext cx="32735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 m, h, d, w units or [D+]HH:MM:SS.</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MODELS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Which KPIs carry a model, which indexes are in scope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20157" cy="2926080"/>
          </a:xfrm>
          <a:prstGeom prst="roundRect">
            <a:avLst>
              <a:gd name="adj" fmla="val 1563"/>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d05_default_kpis.jpg">    </p:cNvPr>
          <p:cNvPicPr>
            <a:picLocks noChangeAspect="1"/>
          </p:cNvPicPr>
          <p:nvPr/>
        </p:nvPicPr>
        <p:blipFill>
          <a:blip r:embed="rId1"/>
          <a:stretch>
            <a:fillRect/>
          </a:stretch>
        </p:blipFill>
        <p:spPr>
          <a:xfrm>
            <a:off x="612648" y="1435608"/>
            <a:ext cx="5292141" cy="2798064"/>
          </a:xfrm>
          <a:prstGeom prst="rect">
            <a:avLst/>
          </a:prstGeom>
        </p:spPr>
      </p:pic>
      <p:sp>
        <p:nvSpPr>
          <p:cNvPr id="9" name="Shape 5"/>
          <p:cNvSpPr/>
          <p:nvPr/>
        </p:nvSpPr>
        <p:spPr>
          <a:xfrm>
            <a:off x="4920886" y="2473635"/>
            <a:ext cx="274320" cy="274320"/>
          </a:xfrm>
          <a:prstGeom prst="ellipse">
            <a:avLst/>
          </a:prstGeom>
          <a:solidFill>
            <a:srgbClr val="5B8DEF"/>
          </a:solidFill>
          <a:ln w="12700">
            <a:solidFill>
              <a:srgbClr val="FFFFFF"/>
            </a:solidFill>
            <a:prstDash val="solid"/>
          </a:ln>
        </p:spPr>
      </p:sp>
      <p:sp>
        <p:nvSpPr>
          <p:cNvPr id="10" name="Text 6"/>
          <p:cNvSpPr txBox="1"/>
          <p:nvPr/>
        </p:nvSpPr>
        <p:spPr>
          <a:xfrm>
            <a:off x="4920886" y="247363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486502" y="2977286"/>
            <a:ext cx="274320" cy="274320"/>
          </a:xfrm>
          <a:prstGeom prst="ellipse">
            <a:avLst/>
          </a:prstGeom>
          <a:solidFill>
            <a:srgbClr val="E0A040"/>
          </a:solidFill>
          <a:ln w="12700">
            <a:solidFill>
              <a:srgbClr val="FFFFFF"/>
            </a:solidFill>
            <a:prstDash val="solid"/>
          </a:ln>
        </p:spPr>
      </p:sp>
      <p:sp>
        <p:nvSpPr>
          <p:cNvPr id="12" name="Text 8"/>
          <p:cNvSpPr txBox="1"/>
          <p:nvPr/>
        </p:nvSpPr>
        <p:spPr>
          <a:xfrm>
            <a:off x="2486502" y="297728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6263640" y="1371600"/>
            <a:ext cx="3108960" cy="3462075"/>
          </a:xfrm>
          <a:prstGeom prst="roundRect">
            <a:avLst>
              <a:gd name="adj" fmla="val 1471"/>
            </a:avLst>
          </a:prstGeom>
          <a:solidFill>
            <a:srgbClr val="1F242F"/>
          </a:solidFill>
          <a:ln w="9525">
            <a:solidFill>
              <a:srgbClr val="2A3140"/>
            </a:solidFill>
            <a:prstDash val="solid"/>
          </a:ln>
        </p:spPr>
      </p:sp>
      <p:pic>
        <p:nvPicPr>
          <p:cNvPr id="14" name="Image 1" descr="/private/tmp/claude-501/-Users-guilhem-DocsOffsync-trackme-limited-trackme-app--claude-worktrees-code-rabbit-findings-e947eb/ef30d9f9-b781-4e85-b4a8-74b95fe0032a/scratchpad/deck_vol/img/d06_ml_scope.jpg">    </p:cNvPr>
          <p:cNvPicPr>
            <a:picLocks noChangeAspect="1"/>
          </p:cNvPicPr>
          <p:nvPr/>
        </p:nvPicPr>
        <p:blipFill>
          <a:blip r:embed="rId2"/>
          <a:stretch>
            <a:fillRect/>
          </a:stretch>
        </p:blipFill>
        <p:spPr>
          <a:xfrm>
            <a:off x="6327648" y="1435608"/>
            <a:ext cx="2980944" cy="3334059"/>
          </a:xfrm>
          <a:prstGeom prst="rect">
            <a:avLst/>
          </a:prstGeom>
        </p:spPr>
      </p:pic>
      <p:sp>
        <p:nvSpPr>
          <p:cNvPr id="15" name="Shape 10"/>
          <p:cNvSpPr/>
          <p:nvPr/>
        </p:nvSpPr>
        <p:spPr>
          <a:xfrm>
            <a:off x="6995343" y="2632071"/>
            <a:ext cx="274320" cy="274320"/>
          </a:xfrm>
          <a:prstGeom prst="ellipse">
            <a:avLst/>
          </a:prstGeom>
          <a:solidFill>
            <a:srgbClr val="3DBE7A"/>
          </a:solidFill>
          <a:ln w="12700">
            <a:solidFill>
              <a:srgbClr val="FFFFFF"/>
            </a:solidFill>
            <a:prstDash val="solid"/>
          </a:ln>
        </p:spPr>
      </p:sp>
      <p:sp>
        <p:nvSpPr>
          <p:cNvPr id="16" name="Text 11"/>
          <p:cNvSpPr txBox="1"/>
          <p:nvPr/>
        </p:nvSpPr>
        <p:spPr>
          <a:xfrm>
            <a:off x="6995343" y="263207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8783909" y="4232420"/>
            <a:ext cx="274320" cy="274320"/>
          </a:xfrm>
          <a:prstGeom prst="ellipse">
            <a:avLst/>
          </a:prstGeom>
          <a:solidFill>
            <a:srgbClr val="9A78F5"/>
          </a:solidFill>
          <a:ln w="12700">
            <a:solidFill>
              <a:srgbClr val="FFFFFF"/>
            </a:solidFill>
            <a:prstDash val="solid"/>
          </a:ln>
        </p:spPr>
      </p:sp>
      <p:sp>
        <p:nvSpPr>
          <p:cNvPr id="18" name="Text 13"/>
          <p:cNvSpPr txBox="1"/>
          <p:nvPr/>
        </p:nvSpPr>
        <p:spPr>
          <a:xfrm>
            <a:off x="8783909" y="42324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548640" y="4489704"/>
            <a:ext cx="274320" cy="274320"/>
          </a:xfrm>
          <a:prstGeom prst="ellipse">
            <a:avLst/>
          </a:prstGeom>
          <a:solidFill>
            <a:srgbClr val="5B8DEF"/>
          </a:solidFill>
          <a:ln w="12700">
            <a:solidFill>
              <a:srgbClr val="FFFFFF"/>
            </a:solidFill>
            <a:prstDash val="solid"/>
          </a:ln>
        </p:spPr>
      </p:sp>
      <p:sp>
        <p:nvSpPr>
          <p:cNvPr id="20" name="Text 15"/>
          <p:cNvSpPr txBox="1"/>
          <p:nvPr/>
        </p:nvSpPr>
        <p:spPr>
          <a:xfrm>
            <a:off x="548640" y="4489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6"/>
          <p:cNvSpPr txBox="1"/>
          <p:nvPr/>
        </p:nvSpPr>
        <p:spPr>
          <a:xfrm>
            <a:off x="932688" y="4480560"/>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Default KPIs</a:t>
            </a:r>
            <a:endParaRPr lang="en-US" sz="1250" dirty="0"/>
          </a:p>
        </p:txBody>
      </p:sp>
      <p:sp>
        <p:nvSpPr>
          <p:cNvPr id="22" name="Text 17"/>
          <p:cNvSpPr txBox="1"/>
          <p:nvPr/>
        </p:nvSpPr>
        <p:spPr>
          <a:xfrm>
            <a:off x="932688" y="4773168"/>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Rolling 24h, 12h, 4h, 60m — one model per KPI per index.</a:t>
            </a:r>
            <a:endParaRPr lang="en-US" sz="1050" dirty="0"/>
          </a:p>
        </p:txBody>
      </p:sp>
      <p:sp>
        <p:nvSpPr>
          <p:cNvPr id="23" name="Shape 18"/>
          <p:cNvSpPr/>
          <p:nvPr/>
        </p:nvSpPr>
        <p:spPr>
          <a:xfrm>
            <a:off x="548640" y="5084064"/>
            <a:ext cx="274320" cy="274320"/>
          </a:xfrm>
          <a:prstGeom prst="ellipse">
            <a:avLst/>
          </a:prstGeom>
          <a:solidFill>
            <a:srgbClr val="E0A040"/>
          </a:solidFill>
          <a:ln w="12700">
            <a:solidFill>
              <a:srgbClr val="FFFFFF"/>
            </a:solidFill>
            <a:prstDash val="solid"/>
          </a:ln>
        </p:spPr>
      </p:sp>
      <p:sp>
        <p:nvSpPr>
          <p:cNvPr id="24" name="Text 19"/>
          <p:cNvSpPr txBox="1"/>
          <p:nvPr/>
        </p:nvSpPr>
        <p:spPr>
          <a:xfrm>
            <a:off x="548640" y="5084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0"/>
          <p:cNvSpPr txBox="1"/>
          <p:nvPr/>
        </p:nvSpPr>
        <p:spPr>
          <a:xfrm>
            <a:off x="932688" y="5074920"/>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Also apply to the existing indexes</a:t>
            </a:r>
            <a:endParaRPr lang="en-US" sz="1250" dirty="0"/>
          </a:p>
        </p:txBody>
      </p:sp>
      <p:sp>
        <p:nvSpPr>
          <p:cNvPr id="26" name="Text 21"/>
          <p:cNvSpPr txBox="1"/>
          <p:nvPr/>
        </p:nvSpPr>
        <p:spPr>
          <a:xfrm>
            <a:off x="932688" y="5367528"/>
            <a:ext cx="51023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Adds the new models and removes the deselected ones; never touches the others.</a:t>
            </a:r>
            <a:endParaRPr lang="en-US" sz="1050" dirty="0"/>
          </a:p>
        </p:txBody>
      </p:sp>
      <p:sp>
        <p:nvSpPr>
          <p:cNvPr id="27" name="Shape 22"/>
          <p:cNvSpPr/>
          <p:nvPr/>
        </p:nvSpPr>
        <p:spPr>
          <a:xfrm>
            <a:off x="9555480" y="1426464"/>
            <a:ext cx="274320" cy="274320"/>
          </a:xfrm>
          <a:prstGeom prst="ellipse">
            <a:avLst/>
          </a:prstGeom>
          <a:solidFill>
            <a:srgbClr val="3DBE7A"/>
          </a:solidFill>
          <a:ln w="12700">
            <a:solidFill>
              <a:srgbClr val="FFFFFF"/>
            </a:solidFill>
            <a:prstDash val="solid"/>
          </a:ln>
        </p:spPr>
      </p:sp>
      <p:sp>
        <p:nvSpPr>
          <p:cNvPr id="28" name="Text 23"/>
          <p:cNvSpPr txBox="1"/>
          <p:nvPr/>
        </p:nvSpPr>
        <p:spPr>
          <a:xfrm>
            <a:off x="955548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4"/>
          <p:cNvSpPr txBox="1"/>
          <p:nvPr/>
        </p:nvSpPr>
        <p:spPr>
          <a:xfrm>
            <a:off x="9939528" y="1417320"/>
            <a:ext cx="17007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Every priority</a:t>
            </a:r>
            <a:endParaRPr lang="en-US" sz="1250" dirty="0"/>
          </a:p>
        </p:txBody>
      </p:sp>
      <p:sp>
        <p:nvSpPr>
          <p:cNvPr id="30" name="Text 25"/>
          <p:cNvSpPr txBox="1"/>
          <p:nvPr/>
        </p:nvSpPr>
        <p:spPr>
          <a:xfrm>
            <a:off x="9939528" y="1709928"/>
            <a:ext cx="17007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Volume outliers are the point.</a:t>
            </a:r>
            <a:endParaRPr lang="en-US" sz="1050" dirty="0"/>
          </a:p>
        </p:txBody>
      </p:sp>
      <p:sp>
        <p:nvSpPr>
          <p:cNvPr id="31" name="Shape 26"/>
          <p:cNvSpPr/>
          <p:nvPr/>
        </p:nvSpPr>
        <p:spPr>
          <a:xfrm>
            <a:off x="9555480" y="2221992"/>
            <a:ext cx="274320" cy="274320"/>
          </a:xfrm>
          <a:prstGeom prst="ellipse">
            <a:avLst/>
          </a:prstGeom>
          <a:solidFill>
            <a:srgbClr val="9A78F5"/>
          </a:solidFill>
          <a:ln w="12700">
            <a:solidFill>
              <a:srgbClr val="FFFFFF"/>
            </a:solidFill>
            <a:prstDash val="solid"/>
          </a:ln>
        </p:spPr>
      </p:sp>
      <p:sp>
        <p:nvSpPr>
          <p:cNvPr id="32" name="Text 27"/>
          <p:cNvSpPr txBox="1"/>
          <p:nvPr/>
        </p:nvSpPr>
        <p:spPr>
          <a:xfrm>
            <a:off x="9555480" y="22219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8"/>
          <p:cNvSpPr txBox="1"/>
          <p:nvPr/>
        </p:nvSpPr>
        <p:spPr>
          <a:xfrm>
            <a:off x="9939528" y="2212848"/>
            <a:ext cx="17007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Filter expression</a:t>
            </a:r>
            <a:endParaRPr lang="en-US" sz="1250" dirty="0"/>
          </a:p>
        </p:txBody>
      </p:sp>
      <p:sp>
        <p:nvSpPr>
          <p:cNvPr id="34" name="Text 29"/>
          <p:cNvSpPr txBox="1"/>
          <p:nvPr/>
        </p:nvSpPr>
        <p:spPr>
          <a:xfrm>
            <a:off x="9939528" y="2505456"/>
            <a:ext cx="17007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object=siem-* NOT tags=lab …</a:t>
            </a:r>
            <a:endParaRPr lang="en-US" sz="1050" dirty="0"/>
          </a:p>
        </p:txBody>
      </p:sp>
      <p:sp>
        <p:nvSpPr>
          <p:cNvPr id="35" name="Shape 30"/>
          <p:cNvSpPr/>
          <p:nvPr/>
        </p:nvSpPr>
        <p:spPr>
          <a:xfrm>
            <a:off x="9555480" y="3291840"/>
            <a:ext cx="2084832" cy="1554480"/>
          </a:xfrm>
          <a:prstGeom prst="roundRect">
            <a:avLst>
              <a:gd name="adj" fmla="val 4706"/>
            </a:avLst>
          </a:prstGeom>
          <a:solidFill>
            <a:srgbClr val="1F242F"/>
          </a:solidFill>
          <a:ln w="9525">
            <a:solidFill>
              <a:srgbClr val="8B6CF6"/>
            </a:solidFill>
            <a:prstDash val="solid"/>
          </a:ln>
        </p:spPr>
      </p:sp>
      <p:sp>
        <p:nvSpPr>
          <p:cNvPr id="36" name="Text 31"/>
          <p:cNvSpPr txBox="1"/>
          <p:nvPr/>
        </p:nvSpPr>
        <p:spPr>
          <a:xfrm>
            <a:off x="9738360" y="3429000"/>
            <a:ext cx="171907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Independent</a:t>
            </a:r>
            <a:endParaRPr lang="en-US" sz="1150" dirty="0"/>
          </a:p>
        </p:txBody>
      </p:sp>
      <p:sp>
        <p:nvSpPr>
          <p:cNvPr id="37" name="Text 32"/>
          <p:cNvSpPr txBox="1"/>
          <p:nvPr/>
        </p:nvSpPr>
        <p:spPr>
          <a:xfrm>
            <a:off x="9738360" y="3749040"/>
            <a:ext cx="1719072" cy="98755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tenant-wide ML filters of the other components do not apply to VOL: its scope is its own.</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9A78F5"/>
                </a:solidFill>
                <a:latin typeface="Calibri" pitchFamily="34" charset="0"/>
                <a:ea typeface="Calibri" pitchFamily="34" charset="-122"/>
                <a:cs typeface="Calibri" pitchFamily="34" charset="-120"/>
              </a:rPr>
              <a:t>03</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4  ·  OPERATE</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The whole environment’s license, on one screen</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Global license usage (VOL) reads what the tenant already collected — no monitoring, no alerting, no extra search on the license usage log — and answers the questions every Splunk administrator gets asked.</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GLOBAL LICENSE USAGE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Key figures and insights, in plain words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680960" cy="3921654"/>
          </a:xfrm>
          <a:prstGeom prst="roundRect">
            <a:avLst>
              <a:gd name="adj" fmla="val 1166"/>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f01_license_top.jpg">    </p:cNvPr>
          <p:cNvPicPr>
            <a:picLocks noChangeAspect="1"/>
          </p:cNvPicPr>
          <p:nvPr/>
        </p:nvPicPr>
        <p:blipFill>
          <a:blip r:embed="rId1"/>
          <a:stretch>
            <a:fillRect/>
          </a:stretch>
        </p:blipFill>
        <p:spPr>
          <a:xfrm>
            <a:off x="612648" y="1435608"/>
            <a:ext cx="7552944" cy="3793638"/>
          </a:xfrm>
          <a:prstGeom prst="rect">
            <a:avLst/>
          </a:prstGeom>
        </p:spPr>
      </p:pic>
      <p:sp>
        <p:nvSpPr>
          <p:cNvPr id="9" name="Shape 5"/>
          <p:cNvSpPr/>
          <p:nvPr/>
        </p:nvSpPr>
        <p:spPr>
          <a:xfrm>
            <a:off x="6668902" y="2303762"/>
            <a:ext cx="274320" cy="274320"/>
          </a:xfrm>
          <a:prstGeom prst="ellipse">
            <a:avLst/>
          </a:prstGeom>
          <a:solidFill>
            <a:srgbClr val="5B8DEF"/>
          </a:solidFill>
          <a:ln w="12700">
            <a:solidFill>
              <a:srgbClr val="FFFFFF"/>
            </a:solidFill>
            <a:prstDash val="solid"/>
          </a:ln>
        </p:spPr>
      </p:sp>
      <p:sp>
        <p:nvSpPr>
          <p:cNvPr id="10" name="Text 6"/>
          <p:cNvSpPr txBox="1"/>
          <p:nvPr/>
        </p:nvSpPr>
        <p:spPr>
          <a:xfrm>
            <a:off x="6668902" y="230376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381841" y="2872808"/>
            <a:ext cx="274320" cy="274320"/>
          </a:xfrm>
          <a:prstGeom prst="ellipse">
            <a:avLst/>
          </a:prstGeom>
          <a:solidFill>
            <a:srgbClr val="E0A040"/>
          </a:solidFill>
          <a:ln w="12700">
            <a:solidFill>
              <a:srgbClr val="FFFFFF"/>
            </a:solidFill>
            <a:prstDash val="solid"/>
          </a:ln>
        </p:spPr>
      </p:sp>
      <p:sp>
        <p:nvSpPr>
          <p:cNvPr id="12" name="Text 8"/>
          <p:cNvSpPr txBox="1"/>
          <p:nvPr/>
        </p:nvSpPr>
        <p:spPr>
          <a:xfrm>
            <a:off x="1381841" y="28728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3798783" y="2872808"/>
            <a:ext cx="274320" cy="274320"/>
          </a:xfrm>
          <a:prstGeom prst="ellipse">
            <a:avLst/>
          </a:prstGeom>
          <a:solidFill>
            <a:srgbClr val="3DBE7A"/>
          </a:solidFill>
          <a:ln w="12700">
            <a:solidFill>
              <a:srgbClr val="FFFFFF"/>
            </a:solidFill>
            <a:prstDash val="solid"/>
          </a:ln>
        </p:spPr>
      </p:sp>
      <p:sp>
        <p:nvSpPr>
          <p:cNvPr id="14" name="Text 10"/>
          <p:cNvSpPr txBox="1"/>
          <p:nvPr/>
        </p:nvSpPr>
        <p:spPr>
          <a:xfrm>
            <a:off x="3798783" y="28728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5158313" y="2872808"/>
            <a:ext cx="274320" cy="274320"/>
          </a:xfrm>
          <a:prstGeom prst="ellipse">
            <a:avLst/>
          </a:prstGeom>
          <a:solidFill>
            <a:srgbClr val="9A78F5"/>
          </a:solidFill>
          <a:ln w="12700">
            <a:solidFill>
              <a:srgbClr val="FFFFFF"/>
            </a:solidFill>
            <a:prstDash val="solid"/>
          </a:ln>
        </p:spPr>
      </p:sp>
      <p:sp>
        <p:nvSpPr>
          <p:cNvPr id="16" name="Text 12"/>
          <p:cNvSpPr txBox="1"/>
          <p:nvPr/>
        </p:nvSpPr>
        <p:spPr>
          <a:xfrm>
            <a:off x="5158313" y="28728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7499726" y="2872808"/>
            <a:ext cx="274320" cy="274320"/>
          </a:xfrm>
          <a:prstGeom prst="ellipse">
            <a:avLst/>
          </a:prstGeom>
          <a:solidFill>
            <a:srgbClr val="E05555"/>
          </a:solidFill>
          <a:ln w="12700">
            <a:solidFill>
              <a:srgbClr val="FFFFFF"/>
            </a:solidFill>
            <a:prstDash val="solid"/>
          </a:ln>
        </p:spPr>
      </p:sp>
      <p:sp>
        <p:nvSpPr>
          <p:cNvPr id="18" name="Text 14"/>
          <p:cNvSpPr txBox="1"/>
          <p:nvPr/>
        </p:nvSpPr>
        <p:spPr>
          <a:xfrm>
            <a:off x="7499726" y="28728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2174900" y="3005585"/>
            <a:ext cx="274320" cy="274320"/>
          </a:xfrm>
          <a:prstGeom prst="ellipse">
            <a:avLst/>
          </a:prstGeom>
          <a:solidFill>
            <a:srgbClr val="2FB8B0"/>
          </a:solidFill>
          <a:ln w="12700">
            <a:solidFill>
              <a:srgbClr val="FFFFFF"/>
            </a:solidFill>
            <a:prstDash val="solid"/>
          </a:ln>
        </p:spPr>
      </p:sp>
      <p:sp>
        <p:nvSpPr>
          <p:cNvPr id="20" name="Text 16"/>
          <p:cNvSpPr txBox="1"/>
          <p:nvPr/>
        </p:nvSpPr>
        <p:spPr>
          <a:xfrm>
            <a:off x="2174900" y="300558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1" name="Shape 17"/>
          <p:cNvSpPr/>
          <p:nvPr/>
        </p:nvSpPr>
        <p:spPr>
          <a:xfrm>
            <a:off x="6026902" y="2986617"/>
            <a:ext cx="274320" cy="274320"/>
          </a:xfrm>
          <a:prstGeom prst="ellipse">
            <a:avLst/>
          </a:prstGeom>
          <a:solidFill>
            <a:srgbClr val="5B8DEF"/>
          </a:solidFill>
          <a:ln w="12700">
            <a:solidFill>
              <a:srgbClr val="FFFFFF"/>
            </a:solidFill>
            <a:prstDash val="solid"/>
          </a:ln>
        </p:spPr>
      </p:sp>
      <p:sp>
        <p:nvSpPr>
          <p:cNvPr id="22" name="Text 18"/>
          <p:cNvSpPr txBox="1"/>
          <p:nvPr/>
        </p:nvSpPr>
        <p:spPr>
          <a:xfrm>
            <a:off x="6026902" y="298661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7</a:t>
            </a:r>
            <a:endParaRPr lang="en-US" sz="1000" dirty="0"/>
          </a:p>
        </p:txBody>
      </p:sp>
      <p:sp>
        <p:nvSpPr>
          <p:cNvPr id="23" name="Shape 19"/>
          <p:cNvSpPr/>
          <p:nvPr/>
        </p:nvSpPr>
        <p:spPr>
          <a:xfrm>
            <a:off x="8549640" y="1426464"/>
            <a:ext cx="274320" cy="274320"/>
          </a:xfrm>
          <a:prstGeom prst="ellipse">
            <a:avLst/>
          </a:prstGeom>
          <a:solidFill>
            <a:srgbClr val="5B8DEF"/>
          </a:solidFill>
          <a:ln w="12700">
            <a:solidFill>
              <a:srgbClr val="FFFFFF"/>
            </a:solidFill>
            <a:prstDash val="solid"/>
          </a:ln>
        </p:spPr>
      </p:sp>
      <p:sp>
        <p:nvSpPr>
          <p:cNvPr id="24" name="Text 20"/>
          <p:cNvSpPr txBox="1"/>
          <p:nvPr/>
        </p:nvSpPr>
        <p:spPr>
          <a:xfrm>
            <a:off x="85496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1"/>
          <p:cNvSpPr txBox="1"/>
          <p:nvPr/>
        </p:nvSpPr>
        <p:spPr>
          <a:xfrm>
            <a:off x="8933688" y="14173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Period</a:t>
            </a:r>
            <a:endParaRPr lang="en-US" sz="1250" dirty="0"/>
          </a:p>
        </p:txBody>
      </p:sp>
      <p:sp>
        <p:nvSpPr>
          <p:cNvPr id="26" name="Text 22"/>
          <p:cNvSpPr txBox="1"/>
          <p:nvPr/>
        </p:nvSpPr>
        <p:spPr>
          <a:xfrm>
            <a:off x="8933688" y="170992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30, 60 or 90 closed license days.</a:t>
            </a:r>
            <a:endParaRPr lang="en-US" sz="1050" dirty="0"/>
          </a:p>
        </p:txBody>
      </p:sp>
      <p:sp>
        <p:nvSpPr>
          <p:cNvPr id="27" name="Shape 23"/>
          <p:cNvSpPr/>
          <p:nvPr/>
        </p:nvSpPr>
        <p:spPr>
          <a:xfrm>
            <a:off x="8549640" y="2020824"/>
            <a:ext cx="274320" cy="274320"/>
          </a:xfrm>
          <a:prstGeom prst="ellipse">
            <a:avLst/>
          </a:prstGeom>
          <a:solidFill>
            <a:srgbClr val="E0A040"/>
          </a:solidFill>
          <a:ln w="12700">
            <a:solidFill>
              <a:srgbClr val="FFFFFF"/>
            </a:solidFill>
            <a:prstDash val="solid"/>
          </a:ln>
        </p:spPr>
      </p:sp>
      <p:sp>
        <p:nvSpPr>
          <p:cNvPr id="28" name="Text 24"/>
          <p:cNvSpPr txBox="1"/>
          <p:nvPr/>
        </p:nvSpPr>
        <p:spPr>
          <a:xfrm>
            <a:off x="8549640" y="2020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5"/>
          <p:cNvSpPr txBox="1"/>
          <p:nvPr/>
        </p:nvSpPr>
        <p:spPr>
          <a:xfrm>
            <a:off x="8933688" y="201168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Yesterday · average · peak</a:t>
            </a:r>
            <a:endParaRPr lang="en-US" sz="1250" dirty="0"/>
          </a:p>
        </p:txBody>
      </p:sp>
      <p:sp>
        <p:nvSpPr>
          <p:cNvPr id="30" name="Text 26"/>
          <p:cNvSpPr txBox="1"/>
          <p:nvPr/>
        </p:nvSpPr>
        <p:spPr>
          <a:xfrm>
            <a:off x="8933688" y="230428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the license is measured on.</a:t>
            </a:r>
            <a:endParaRPr lang="en-US" sz="1050" dirty="0"/>
          </a:p>
        </p:txBody>
      </p:sp>
      <p:sp>
        <p:nvSpPr>
          <p:cNvPr id="31" name="Shape 27"/>
          <p:cNvSpPr/>
          <p:nvPr/>
        </p:nvSpPr>
        <p:spPr>
          <a:xfrm>
            <a:off x="8549640" y="2615184"/>
            <a:ext cx="274320" cy="274320"/>
          </a:xfrm>
          <a:prstGeom prst="ellipse">
            <a:avLst/>
          </a:prstGeom>
          <a:solidFill>
            <a:srgbClr val="3DBE7A"/>
          </a:solidFill>
          <a:ln w="12700">
            <a:solidFill>
              <a:srgbClr val="FFFFFF"/>
            </a:solidFill>
            <a:prstDash val="solid"/>
          </a:ln>
        </p:spPr>
      </p:sp>
      <p:sp>
        <p:nvSpPr>
          <p:cNvPr id="32" name="Text 28"/>
          <p:cNvSpPr txBox="1"/>
          <p:nvPr/>
        </p:nvSpPr>
        <p:spPr>
          <a:xfrm>
            <a:off x="8549640" y="2615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9"/>
          <p:cNvSpPr txBox="1"/>
          <p:nvPr/>
        </p:nvSpPr>
        <p:spPr>
          <a:xfrm>
            <a:off x="8933688" y="260604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Trend</a:t>
            </a:r>
            <a:endParaRPr lang="en-US" sz="1250" dirty="0"/>
          </a:p>
        </p:txBody>
      </p:sp>
      <p:sp>
        <p:nvSpPr>
          <p:cNvPr id="34" name="Text 30"/>
          <p:cNvSpPr txBox="1"/>
          <p:nvPr/>
        </p:nvSpPr>
        <p:spPr>
          <a:xfrm>
            <a:off x="8933688" y="289864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slope of the environment.</a:t>
            </a:r>
            <a:endParaRPr lang="en-US" sz="1050" dirty="0"/>
          </a:p>
        </p:txBody>
      </p:sp>
      <p:sp>
        <p:nvSpPr>
          <p:cNvPr id="35" name="Shape 31"/>
          <p:cNvSpPr/>
          <p:nvPr/>
        </p:nvSpPr>
        <p:spPr>
          <a:xfrm>
            <a:off x="8549640" y="3209544"/>
            <a:ext cx="274320" cy="274320"/>
          </a:xfrm>
          <a:prstGeom prst="ellipse">
            <a:avLst/>
          </a:prstGeom>
          <a:solidFill>
            <a:srgbClr val="9A78F5"/>
          </a:solidFill>
          <a:ln w="12700">
            <a:solidFill>
              <a:srgbClr val="FFFFFF"/>
            </a:solidFill>
            <a:prstDash val="solid"/>
          </a:ln>
        </p:spPr>
      </p:sp>
      <p:sp>
        <p:nvSpPr>
          <p:cNvPr id="36" name="Text 32"/>
          <p:cNvSpPr txBox="1"/>
          <p:nvPr/>
        </p:nvSpPr>
        <p:spPr>
          <a:xfrm>
            <a:off x="8549640" y="32095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3"/>
          <p:cNvSpPr txBox="1"/>
          <p:nvPr/>
        </p:nvSpPr>
        <p:spPr>
          <a:xfrm>
            <a:off x="8933688" y="320040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Month to date · projection</a:t>
            </a:r>
            <a:endParaRPr lang="en-US" sz="1250" dirty="0"/>
          </a:p>
        </p:txBody>
      </p:sp>
      <p:sp>
        <p:nvSpPr>
          <p:cNvPr id="38" name="Text 34"/>
          <p:cNvSpPr txBox="1"/>
          <p:nvPr/>
        </p:nvSpPr>
        <p:spPr>
          <a:xfrm>
            <a:off x="8933688" y="349300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sum of the per-index figures.</a:t>
            </a:r>
            <a:endParaRPr lang="en-US" sz="1050" dirty="0"/>
          </a:p>
        </p:txBody>
      </p:sp>
      <p:sp>
        <p:nvSpPr>
          <p:cNvPr id="39" name="Shape 35"/>
          <p:cNvSpPr/>
          <p:nvPr/>
        </p:nvSpPr>
        <p:spPr>
          <a:xfrm>
            <a:off x="8549640" y="3803904"/>
            <a:ext cx="274320" cy="274320"/>
          </a:xfrm>
          <a:prstGeom prst="ellipse">
            <a:avLst/>
          </a:prstGeom>
          <a:solidFill>
            <a:srgbClr val="E05555"/>
          </a:solidFill>
          <a:ln w="12700">
            <a:solidFill>
              <a:srgbClr val="FFFFFF"/>
            </a:solidFill>
            <a:prstDash val="solid"/>
          </a:ln>
        </p:spPr>
      </p:sp>
      <p:sp>
        <p:nvSpPr>
          <p:cNvPr id="40" name="Text 36"/>
          <p:cNvSpPr txBox="1"/>
          <p:nvPr/>
        </p:nvSpPr>
        <p:spPr>
          <a:xfrm>
            <a:off x="8549640" y="3803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7"/>
          <p:cNvSpPr txBox="1"/>
          <p:nvPr/>
        </p:nvSpPr>
        <p:spPr>
          <a:xfrm>
            <a:off x="8933688" y="379476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Quota used yesterday</a:t>
            </a:r>
            <a:endParaRPr lang="en-US" sz="1250" dirty="0"/>
          </a:p>
        </p:txBody>
      </p:sp>
      <p:sp>
        <p:nvSpPr>
          <p:cNvPr id="42" name="Text 38"/>
          <p:cNvSpPr txBox="1"/>
          <p:nvPr/>
        </p:nvSpPr>
        <p:spPr>
          <a:xfrm>
            <a:off x="8933688" y="408736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Against the pool quota.</a:t>
            </a:r>
            <a:endParaRPr lang="en-US" sz="1050" dirty="0"/>
          </a:p>
        </p:txBody>
      </p:sp>
      <p:sp>
        <p:nvSpPr>
          <p:cNvPr id="43" name="Shape 39"/>
          <p:cNvSpPr/>
          <p:nvPr/>
        </p:nvSpPr>
        <p:spPr>
          <a:xfrm>
            <a:off x="8549640" y="4398264"/>
            <a:ext cx="274320" cy="274320"/>
          </a:xfrm>
          <a:prstGeom prst="ellipse">
            <a:avLst/>
          </a:prstGeom>
          <a:solidFill>
            <a:srgbClr val="2FB8B0"/>
          </a:solidFill>
          <a:ln w="12700">
            <a:solidFill>
              <a:srgbClr val="FFFFFF"/>
            </a:solidFill>
            <a:prstDash val="solid"/>
          </a:ln>
        </p:spPr>
      </p:sp>
      <p:sp>
        <p:nvSpPr>
          <p:cNvPr id="44" name="Text 40"/>
          <p:cNvSpPr txBox="1"/>
          <p:nvPr/>
        </p:nvSpPr>
        <p:spPr>
          <a:xfrm>
            <a:off x="8549640" y="4398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1"/>
          <p:cNvSpPr txBox="1"/>
          <p:nvPr/>
        </p:nvSpPr>
        <p:spPr>
          <a:xfrm>
            <a:off x="8933688" y="43891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Insights</a:t>
            </a:r>
            <a:endParaRPr lang="en-US" sz="1250" dirty="0"/>
          </a:p>
        </p:txBody>
      </p:sp>
      <p:sp>
        <p:nvSpPr>
          <p:cNvPr id="46" name="Text 42"/>
          <p:cNvSpPr txBox="1"/>
          <p:nvPr/>
        </p:nvSpPr>
        <p:spPr>
          <a:xfrm>
            <a:off x="8933688" y="468172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Stable or growing, movers, quota.</a:t>
            </a:r>
            <a:endParaRPr lang="en-US" sz="1050" dirty="0"/>
          </a:p>
        </p:txBody>
      </p:sp>
      <p:sp>
        <p:nvSpPr>
          <p:cNvPr id="47" name="Shape 43"/>
          <p:cNvSpPr/>
          <p:nvPr/>
        </p:nvSpPr>
        <p:spPr>
          <a:xfrm>
            <a:off x="8549640" y="4992624"/>
            <a:ext cx="274320" cy="274320"/>
          </a:xfrm>
          <a:prstGeom prst="ellipse">
            <a:avLst/>
          </a:prstGeom>
          <a:solidFill>
            <a:srgbClr val="5B8DEF"/>
          </a:solidFill>
          <a:ln w="12700">
            <a:solidFill>
              <a:srgbClr val="FFFFFF"/>
            </a:solidFill>
            <a:prstDash val="solid"/>
          </a:ln>
        </p:spPr>
      </p:sp>
      <p:sp>
        <p:nvSpPr>
          <p:cNvPr id="48" name="Text 44"/>
          <p:cNvSpPr txBox="1"/>
          <p:nvPr/>
        </p:nvSpPr>
        <p:spPr>
          <a:xfrm>
            <a:off x="8549640" y="4992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7</a:t>
            </a:r>
            <a:endParaRPr lang="en-US" sz="1000" dirty="0"/>
          </a:p>
        </p:txBody>
      </p:sp>
      <p:sp>
        <p:nvSpPr>
          <p:cNvPr id="49" name="Text 45"/>
          <p:cNvSpPr txBox="1"/>
          <p:nvPr/>
        </p:nvSpPr>
        <p:spPr>
          <a:xfrm>
            <a:off x="8933688" y="498348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Where the license goes</a:t>
            </a:r>
            <a:endParaRPr lang="en-US" sz="1250" dirty="0"/>
          </a:p>
        </p:txBody>
      </p:sp>
      <p:sp>
        <p:nvSpPr>
          <p:cNvPr id="50" name="Text 46"/>
          <p:cNvSpPr txBox="1"/>
          <p:nvPr/>
        </p:nvSpPr>
        <p:spPr>
          <a:xfrm>
            <a:off x="8933688" y="527608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index is 15%, the top 5 53%.</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GLOBAL LICENSE USAGE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Who consumes the license, day by day — and where the month ends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680960" cy="4024648"/>
          </a:xfrm>
          <a:prstGeom prst="roundRect">
            <a:avLst>
              <a:gd name="adj" fmla="val 1136"/>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f02_license_chart.jpg">    </p:cNvPr>
          <p:cNvPicPr>
            <a:picLocks noChangeAspect="1"/>
          </p:cNvPicPr>
          <p:nvPr/>
        </p:nvPicPr>
        <p:blipFill>
          <a:blip r:embed="rId1"/>
          <a:stretch>
            <a:fillRect/>
          </a:stretch>
        </p:blipFill>
        <p:spPr>
          <a:xfrm>
            <a:off x="612648" y="1435608"/>
            <a:ext cx="7552944" cy="3896632"/>
          </a:xfrm>
          <a:prstGeom prst="rect">
            <a:avLst/>
          </a:prstGeom>
        </p:spPr>
      </p:pic>
      <p:sp>
        <p:nvSpPr>
          <p:cNvPr id="9" name="Shape 5"/>
          <p:cNvSpPr/>
          <p:nvPr/>
        </p:nvSpPr>
        <p:spPr>
          <a:xfrm>
            <a:off x="2816901" y="1571212"/>
            <a:ext cx="274320" cy="274320"/>
          </a:xfrm>
          <a:prstGeom prst="ellipse">
            <a:avLst/>
          </a:prstGeom>
          <a:solidFill>
            <a:srgbClr val="5B8DEF"/>
          </a:solidFill>
          <a:ln w="12700">
            <a:solidFill>
              <a:srgbClr val="FFFFFF"/>
            </a:solidFill>
            <a:prstDash val="solid"/>
          </a:ln>
        </p:spPr>
      </p:sp>
      <p:sp>
        <p:nvSpPr>
          <p:cNvPr id="10" name="Text 6"/>
          <p:cNvSpPr txBox="1"/>
          <p:nvPr/>
        </p:nvSpPr>
        <p:spPr>
          <a:xfrm>
            <a:off x="2816901" y="15712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025372" y="1805010"/>
            <a:ext cx="274320" cy="274320"/>
          </a:xfrm>
          <a:prstGeom prst="ellipse">
            <a:avLst/>
          </a:prstGeom>
          <a:solidFill>
            <a:srgbClr val="E0A040"/>
          </a:solidFill>
          <a:ln w="12700">
            <a:solidFill>
              <a:srgbClr val="FFFFFF"/>
            </a:solidFill>
            <a:prstDash val="solid"/>
          </a:ln>
        </p:spPr>
      </p:sp>
      <p:sp>
        <p:nvSpPr>
          <p:cNvPr id="12" name="Text 8"/>
          <p:cNvSpPr txBox="1"/>
          <p:nvPr/>
        </p:nvSpPr>
        <p:spPr>
          <a:xfrm>
            <a:off x="4025372" y="180501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7008785" y="1766044"/>
            <a:ext cx="274320" cy="274320"/>
          </a:xfrm>
          <a:prstGeom prst="ellipse">
            <a:avLst/>
          </a:prstGeom>
          <a:solidFill>
            <a:srgbClr val="3DBE7A"/>
          </a:solidFill>
          <a:ln w="12700">
            <a:solidFill>
              <a:srgbClr val="FFFFFF"/>
            </a:solidFill>
            <a:prstDash val="solid"/>
          </a:ln>
        </p:spPr>
      </p:sp>
      <p:sp>
        <p:nvSpPr>
          <p:cNvPr id="14" name="Text 10"/>
          <p:cNvSpPr txBox="1"/>
          <p:nvPr/>
        </p:nvSpPr>
        <p:spPr>
          <a:xfrm>
            <a:off x="7008785" y="17660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986077" y="3363663"/>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986077" y="336366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6971020" y="3714360"/>
            <a:ext cx="274320" cy="274320"/>
          </a:xfrm>
          <a:prstGeom prst="ellipse">
            <a:avLst/>
          </a:prstGeom>
          <a:solidFill>
            <a:srgbClr val="E05555"/>
          </a:solidFill>
          <a:ln w="12700">
            <a:solidFill>
              <a:srgbClr val="FFFFFF"/>
            </a:solidFill>
            <a:prstDash val="solid"/>
          </a:ln>
        </p:spPr>
      </p:sp>
      <p:sp>
        <p:nvSpPr>
          <p:cNvPr id="18" name="Text 14"/>
          <p:cNvSpPr txBox="1"/>
          <p:nvPr/>
        </p:nvSpPr>
        <p:spPr>
          <a:xfrm>
            <a:off x="6971020" y="37143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5496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5496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933688" y="14173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Top consumers slider</a:t>
            </a:r>
            <a:endParaRPr lang="en-US" sz="1250" dirty="0"/>
          </a:p>
        </p:txBody>
      </p:sp>
      <p:sp>
        <p:nvSpPr>
          <p:cNvPr id="22" name="Text 18"/>
          <p:cNvSpPr txBox="1"/>
          <p:nvPr/>
        </p:nvSpPr>
        <p:spPr>
          <a:xfrm>
            <a:off x="8933688" y="170992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5 to 100 series, the rest together.</a:t>
            </a:r>
            <a:endParaRPr lang="en-US" sz="1050" dirty="0"/>
          </a:p>
        </p:txBody>
      </p:sp>
      <p:sp>
        <p:nvSpPr>
          <p:cNvPr id="23" name="Shape 19"/>
          <p:cNvSpPr/>
          <p:nvPr/>
        </p:nvSpPr>
        <p:spPr>
          <a:xfrm>
            <a:off x="8549640" y="2039112"/>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549640" y="20391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933688" y="2029968"/>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daily quota line</a:t>
            </a:r>
            <a:endParaRPr lang="en-US" sz="1250" dirty="0"/>
          </a:p>
        </p:txBody>
      </p:sp>
      <p:sp>
        <p:nvSpPr>
          <p:cNvPr id="26" name="Text 22"/>
          <p:cNvSpPr txBox="1"/>
          <p:nvPr/>
        </p:nvSpPr>
        <p:spPr>
          <a:xfrm>
            <a:off x="8933688" y="2322576"/>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pool’s quota together.</a:t>
            </a:r>
            <a:endParaRPr lang="en-US" sz="1050" dirty="0"/>
          </a:p>
        </p:txBody>
      </p:sp>
      <p:sp>
        <p:nvSpPr>
          <p:cNvPr id="27" name="Shape 23"/>
          <p:cNvSpPr/>
          <p:nvPr/>
        </p:nvSpPr>
        <p:spPr>
          <a:xfrm>
            <a:off x="8549640" y="2651760"/>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549640" y="26517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933688" y="2642616"/>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Stacked per index</a:t>
            </a:r>
            <a:endParaRPr lang="en-US" sz="1250" dirty="0"/>
          </a:p>
        </p:txBody>
      </p:sp>
      <p:sp>
        <p:nvSpPr>
          <p:cNvPr id="30" name="Text 26"/>
          <p:cNvSpPr txBox="1"/>
          <p:nvPr/>
        </p:nvSpPr>
        <p:spPr>
          <a:xfrm>
            <a:off x="8933688" y="2935224"/>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license day, by consumer.</a:t>
            </a:r>
            <a:endParaRPr lang="en-US" sz="1050" dirty="0"/>
          </a:p>
        </p:txBody>
      </p:sp>
      <p:sp>
        <p:nvSpPr>
          <p:cNvPr id="31" name="Shape 27"/>
          <p:cNvSpPr/>
          <p:nvPr/>
        </p:nvSpPr>
        <p:spPr>
          <a:xfrm>
            <a:off x="8549640" y="3264408"/>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549640" y="32644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933688" y="3255264"/>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whole environment</a:t>
            </a:r>
            <a:endParaRPr lang="en-US" sz="1250" dirty="0"/>
          </a:p>
        </p:txBody>
      </p:sp>
      <p:sp>
        <p:nvSpPr>
          <p:cNvPr id="34" name="Text 30"/>
          <p:cNvSpPr txBox="1"/>
          <p:nvPr/>
        </p:nvSpPr>
        <p:spPr>
          <a:xfrm>
            <a:off x="8933688" y="3547872"/>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Projected to the end of the month.</a:t>
            </a:r>
            <a:endParaRPr lang="en-US" sz="1050" dirty="0"/>
          </a:p>
        </p:txBody>
      </p:sp>
      <p:sp>
        <p:nvSpPr>
          <p:cNvPr id="35" name="Shape 31"/>
          <p:cNvSpPr/>
          <p:nvPr/>
        </p:nvSpPr>
        <p:spPr>
          <a:xfrm>
            <a:off x="8549640" y="3877056"/>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549640" y="38770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933688" y="3867912"/>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Projected days</a:t>
            </a:r>
            <a:endParaRPr lang="en-US" sz="1250" dirty="0"/>
          </a:p>
        </p:txBody>
      </p:sp>
      <p:sp>
        <p:nvSpPr>
          <p:cNvPr id="38" name="Text 34"/>
          <p:cNvSpPr txBox="1"/>
          <p:nvPr/>
        </p:nvSpPr>
        <p:spPr>
          <a:xfrm>
            <a:off x="8933688" y="4160520"/>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Lighter bars, weekday pattern.</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GLOBAL LICENSE USAGE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Consumers, movers and pools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680960" cy="4024648"/>
          </a:xfrm>
          <a:prstGeom prst="roundRect">
            <a:avLst>
              <a:gd name="adj" fmla="val 1136"/>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f03_license_bottom.jpg">    </p:cNvPr>
          <p:cNvPicPr>
            <a:picLocks noChangeAspect="1"/>
          </p:cNvPicPr>
          <p:nvPr/>
        </p:nvPicPr>
        <p:blipFill>
          <a:blip r:embed="rId1"/>
          <a:stretch>
            <a:fillRect/>
          </a:stretch>
        </p:blipFill>
        <p:spPr>
          <a:xfrm>
            <a:off x="612648" y="1435608"/>
            <a:ext cx="7552944" cy="3896632"/>
          </a:xfrm>
          <a:prstGeom prst="rect">
            <a:avLst/>
          </a:prstGeom>
        </p:spPr>
      </p:pic>
      <p:sp>
        <p:nvSpPr>
          <p:cNvPr id="9" name="Shape 5"/>
          <p:cNvSpPr/>
          <p:nvPr/>
        </p:nvSpPr>
        <p:spPr>
          <a:xfrm>
            <a:off x="2288195" y="1649145"/>
            <a:ext cx="274320" cy="274320"/>
          </a:xfrm>
          <a:prstGeom prst="ellipse">
            <a:avLst/>
          </a:prstGeom>
          <a:solidFill>
            <a:srgbClr val="5B8DEF"/>
          </a:solidFill>
          <a:ln w="12700">
            <a:solidFill>
              <a:srgbClr val="FFFFFF"/>
            </a:solidFill>
            <a:prstDash val="solid"/>
          </a:ln>
        </p:spPr>
      </p:sp>
      <p:sp>
        <p:nvSpPr>
          <p:cNvPr id="10" name="Text 6"/>
          <p:cNvSpPr txBox="1"/>
          <p:nvPr/>
        </p:nvSpPr>
        <p:spPr>
          <a:xfrm>
            <a:off x="2288195" y="164914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741371" y="1649145"/>
            <a:ext cx="274320" cy="274320"/>
          </a:xfrm>
          <a:prstGeom prst="ellipse">
            <a:avLst/>
          </a:prstGeom>
          <a:solidFill>
            <a:srgbClr val="E0A040"/>
          </a:solidFill>
          <a:ln w="12700">
            <a:solidFill>
              <a:srgbClr val="FFFFFF"/>
            </a:solidFill>
            <a:prstDash val="solid"/>
          </a:ln>
        </p:spPr>
      </p:sp>
      <p:sp>
        <p:nvSpPr>
          <p:cNvPr id="12" name="Text 8"/>
          <p:cNvSpPr txBox="1"/>
          <p:nvPr/>
        </p:nvSpPr>
        <p:spPr>
          <a:xfrm>
            <a:off x="2741371" y="164914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554078" y="1649145"/>
            <a:ext cx="274320" cy="274320"/>
          </a:xfrm>
          <a:prstGeom prst="ellipse">
            <a:avLst/>
          </a:prstGeom>
          <a:solidFill>
            <a:srgbClr val="3DBE7A"/>
          </a:solidFill>
          <a:ln w="12700">
            <a:solidFill>
              <a:srgbClr val="FFFFFF"/>
            </a:solidFill>
            <a:prstDash val="solid"/>
          </a:ln>
        </p:spPr>
      </p:sp>
      <p:sp>
        <p:nvSpPr>
          <p:cNvPr id="14" name="Text 10"/>
          <p:cNvSpPr txBox="1"/>
          <p:nvPr/>
        </p:nvSpPr>
        <p:spPr>
          <a:xfrm>
            <a:off x="4554078" y="164914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7688550" y="1493280"/>
            <a:ext cx="274320" cy="274320"/>
          </a:xfrm>
          <a:prstGeom prst="ellipse">
            <a:avLst/>
          </a:prstGeom>
          <a:solidFill>
            <a:srgbClr val="9A78F5"/>
          </a:solidFill>
          <a:ln w="12700">
            <a:solidFill>
              <a:srgbClr val="FFFFFF"/>
            </a:solidFill>
            <a:prstDash val="solid"/>
          </a:ln>
        </p:spPr>
      </p:sp>
      <p:sp>
        <p:nvSpPr>
          <p:cNvPr id="16" name="Text 12"/>
          <p:cNvSpPr txBox="1"/>
          <p:nvPr/>
        </p:nvSpPr>
        <p:spPr>
          <a:xfrm>
            <a:off x="7688550" y="14932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3119018" y="4493687"/>
            <a:ext cx="274320" cy="274320"/>
          </a:xfrm>
          <a:prstGeom prst="ellipse">
            <a:avLst/>
          </a:prstGeom>
          <a:solidFill>
            <a:srgbClr val="E05555"/>
          </a:solidFill>
          <a:ln w="12700">
            <a:solidFill>
              <a:srgbClr val="FFFFFF"/>
            </a:solidFill>
            <a:prstDash val="solid"/>
          </a:ln>
        </p:spPr>
      </p:sp>
      <p:sp>
        <p:nvSpPr>
          <p:cNvPr id="18" name="Text 14"/>
          <p:cNvSpPr txBox="1"/>
          <p:nvPr/>
        </p:nvSpPr>
        <p:spPr>
          <a:xfrm>
            <a:off x="3119018" y="449368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5496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5496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933688" y="14173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Top consumers</a:t>
            </a:r>
            <a:endParaRPr lang="en-US" sz="1250" dirty="0"/>
          </a:p>
        </p:txBody>
      </p:sp>
      <p:sp>
        <p:nvSpPr>
          <p:cNvPr id="22" name="Text 18"/>
          <p:cNvSpPr txBox="1"/>
          <p:nvPr/>
        </p:nvSpPr>
        <p:spPr>
          <a:xfrm>
            <a:off x="8933688" y="170992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Sort, filter, click to open.</a:t>
            </a:r>
            <a:endParaRPr lang="en-US" sz="1050" dirty="0"/>
          </a:p>
        </p:txBody>
      </p:sp>
      <p:sp>
        <p:nvSpPr>
          <p:cNvPr id="23" name="Shape 19"/>
          <p:cNvSpPr/>
          <p:nvPr/>
        </p:nvSpPr>
        <p:spPr>
          <a:xfrm>
            <a:off x="8549640" y="2039112"/>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549640" y="20391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933688" y="2029968"/>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Share · average · peak</a:t>
            </a:r>
            <a:endParaRPr lang="en-US" sz="1250" dirty="0"/>
          </a:p>
        </p:txBody>
      </p:sp>
      <p:sp>
        <p:nvSpPr>
          <p:cNvPr id="26" name="Text 22"/>
          <p:cNvSpPr txBox="1"/>
          <p:nvPr/>
        </p:nvSpPr>
        <p:spPr>
          <a:xfrm>
            <a:off x="8933688" y="2322576"/>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weight of each index.</a:t>
            </a:r>
            <a:endParaRPr lang="en-US" sz="1050" dirty="0"/>
          </a:p>
        </p:txBody>
      </p:sp>
      <p:sp>
        <p:nvSpPr>
          <p:cNvPr id="27" name="Shape 23"/>
          <p:cNvSpPr/>
          <p:nvPr/>
        </p:nvSpPr>
        <p:spPr>
          <a:xfrm>
            <a:off x="8549640" y="2651760"/>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549640" y="26517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933688" y="2642616"/>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Week over week · trend 30d</a:t>
            </a:r>
            <a:endParaRPr lang="en-US" sz="1250" dirty="0"/>
          </a:p>
        </p:txBody>
      </p:sp>
      <p:sp>
        <p:nvSpPr>
          <p:cNvPr id="30" name="Text 26"/>
          <p:cNvSpPr txBox="1"/>
          <p:nvPr/>
        </p:nvSpPr>
        <p:spPr>
          <a:xfrm>
            <a:off x="8933688" y="2935224"/>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direction of each index.</a:t>
            </a:r>
            <a:endParaRPr lang="en-US" sz="1050" dirty="0"/>
          </a:p>
        </p:txBody>
      </p:sp>
      <p:sp>
        <p:nvSpPr>
          <p:cNvPr id="31" name="Shape 27"/>
          <p:cNvSpPr/>
          <p:nvPr/>
        </p:nvSpPr>
        <p:spPr>
          <a:xfrm>
            <a:off x="8549640" y="3264408"/>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549640" y="32644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933688" y="3255264"/>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Movers</a:t>
            </a:r>
            <a:endParaRPr lang="en-US" sz="1250" dirty="0"/>
          </a:p>
        </p:txBody>
      </p:sp>
      <p:sp>
        <p:nvSpPr>
          <p:cNvPr id="34" name="Text 30"/>
          <p:cNvSpPr txBox="1"/>
          <p:nvPr/>
        </p:nvSpPr>
        <p:spPr>
          <a:xfrm>
            <a:off x="8933688" y="3547872"/>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Rising, falling, new, stopped.</a:t>
            </a:r>
            <a:endParaRPr lang="en-US" sz="1050" dirty="0"/>
          </a:p>
        </p:txBody>
      </p:sp>
      <p:sp>
        <p:nvSpPr>
          <p:cNvPr id="35" name="Shape 31"/>
          <p:cNvSpPr/>
          <p:nvPr/>
        </p:nvSpPr>
        <p:spPr>
          <a:xfrm>
            <a:off x="8549640" y="3877056"/>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549640" y="38770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933688" y="3867912"/>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License pools</a:t>
            </a:r>
            <a:endParaRPr lang="en-US" sz="1250" dirty="0"/>
          </a:p>
        </p:txBody>
      </p:sp>
      <p:sp>
        <p:nvSpPr>
          <p:cNvPr id="38" name="Text 34"/>
          <p:cNvSpPr txBox="1"/>
          <p:nvPr/>
        </p:nvSpPr>
        <p:spPr>
          <a:xfrm>
            <a:off x="8933688" y="4160520"/>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Usage meters, days over quota.</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ALERTING</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Alerting — the SPLK-VOL alert and stateful emails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658341" cy="3200400"/>
          </a:xfrm>
          <a:prstGeom prst="roundRect">
            <a:avLst>
              <a:gd name="adj" fmla="val 1429"/>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g01_alert_type.jpg">    </p:cNvPr>
          <p:cNvPicPr>
            <a:picLocks noChangeAspect="1"/>
          </p:cNvPicPr>
          <p:nvPr/>
        </p:nvPicPr>
        <p:blipFill>
          <a:blip r:embed="rId1"/>
          <a:stretch>
            <a:fillRect/>
          </a:stretch>
        </p:blipFill>
        <p:spPr>
          <a:xfrm>
            <a:off x="612648" y="1435608"/>
            <a:ext cx="4530325" cy="3072384"/>
          </a:xfrm>
          <a:prstGeom prst="rect">
            <a:avLst/>
          </a:prstGeom>
        </p:spPr>
      </p:pic>
      <p:sp>
        <p:nvSpPr>
          <p:cNvPr id="9" name="Shape 5"/>
          <p:cNvSpPr/>
          <p:nvPr/>
        </p:nvSpPr>
        <p:spPr>
          <a:xfrm>
            <a:off x="2287618" y="1528877"/>
            <a:ext cx="274320" cy="274320"/>
          </a:xfrm>
          <a:prstGeom prst="ellipse">
            <a:avLst/>
          </a:prstGeom>
          <a:solidFill>
            <a:srgbClr val="5B8DEF"/>
          </a:solidFill>
          <a:ln w="12700">
            <a:solidFill>
              <a:srgbClr val="FFFFFF"/>
            </a:solidFill>
            <a:prstDash val="solid"/>
          </a:ln>
        </p:spPr>
      </p:sp>
      <p:sp>
        <p:nvSpPr>
          <p:cNvPr id="10" name="Text 6"/>
          <p:cNvSpPr txBox="1"/>
          <p:nvPr/>
        </p:nvSpPr>
        <p:spPr>
          <a:xfrm>
            <a:off x="2287618" y="152887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099748" y="2542764"/>
            <a:ext cx="274320" cy="274320"/>
          </a:xfrm>
          <a:prstGeom prst="ellipse">
            <a:avLst/>
          </a:prstGeom>
          <a:solidFill>
            <a:srgbClr val="E0A040"/>
          </a:solidFill>
          <a:ln w="12700">
            <a:solidFill>
              <a:srgbClr val="FFFFFF"/>
            </a:solidFill>
            <a:prstDash val="solid"/>
          </a:ln>
        </p:spPr>
      </p:sp>
      <p:sp>
        <p:nvSpPr>
          <p:cNvPr id="12" name="Text 8"/>
          <p:cNvSpPr txBox="1"/>
          <p:nvPr/>
        </p:nvSpPr>
        <p:spPr>
          <a:xfrm>
            <a:off x="4099748" y="25427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6172200" y="1371600"/>
            <a:ext cx="4658341" cy="3200400"/>
          </a:xfrm>
          <a:prstGeom prst="roundRect">
            <a:avLst>
              <a:gd name="adj" fmla="val 1429"/>
            </a:avLst>
          </a:prstGeom>
          <a:solidFill>
            <a:srgbClr val="1F242F"/>
          </a:solidFill>
          <a:ln w="9525">
            <a:solidFill>
              <a:srgbClr val="2A3140"/>
            </a:solidFill>
            <a:prstDash val="solid"/>
          </a:ln>
        </p:spPr>
      </p:sp>
      <p:pic>
        <p:nvPicPr>
          <p:cNvPr id="14" name="Image 1" descr="/private/tmp/claude-501/-Users-guilhem-DocsOffsync-trackme-limited-trackme-app--claude-worktrees-code-rabbit-findings-e947eb/ef30d9f9-b781-4e85-b4a8-74b95fe0032a/scratchpad/deck_vol/img/g03_alert_emails.jpg">    </p:cNvPr>
          <p:cNvPicPr>
            <a:picLocks noChangeAspect="1"/>
          </p:cNvPicPr>
          <p:nvPr/>
        </p:nvPicPr>
        <p:blipFill>
          <a:blip r:embed="rId2"/>
          <a:stretch>
            <a:fillRect/>
          </a:stretch>
        </p:blipFill>
        <p:spPr>
          <a:xfrm>
            <a:off x="6236208" y="1435608"/>
            <a:ext cx="4530325" cy="3072384"/>
          </a:xfrm>
          <a:prstGeom prst="rect">
            <a:avLst/>
          </a:prstGeom>
        </p:spPr>
      </p:pic>
      <p:sp>
        <p:nvSpPr>
          <p:cNvPr id="15" name="Shape 10"/>
          <p:cNvSpPr/>
          <p:nvPr/>
        </p:nvSpPr>
        <p:spPr>
          <a:xfrm>
            <a:off x="8545423" y="2527402"/>
            <a:ext cx="274320" cy="274320"/>
          </a:xfrm>
          <a:prstGeom prst="ellipse">
            <a:avLst/>
          </a:prstGeom>
          <a:solidFill>
            <a:srgbClr val="3DBE7A"/>
          </a:solidFill>
          <a:ln w="12700">
            <a:solidFill>
              <a:srgbClr val="FFFFFF"/>
            </a:solidFill>
            <a:prstDash val="solid"/>
          </a:ln>
        </p:spPr>
      </p:sp>
      <p:sp>
        <p:nvSpPr>
          <p:cNvPr id="16" name="Text 11"/>
          <p:cNvSpPr txBox="1"/>
          <p:nvPr/>
        </p:nvSpPr>
        <p:spPr>
          <a:xfrm>
            <a:off x="8545423" y="252740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8545423" y="3003621"/>
            <a:ext cx="274320" cy="274320"/>
          </a:xfrm>
          <a:prstGeom prst="ellipse">
            <a:avLst/>
          </a:prstGeom>
          <a:solidFill>
            <a:srgbClr val="9A78F5"/>
          </a:solidFill>
          <a:ln w="12700">
            <a:solidFill>
              <a:srgbClr val="FFFFFF"/>
            </a:solidFill>
            <a:prstDash val="solid"/>
          </a:ln>
        </p:spPr>
      </p:sp>
      <p:sp>
        <p:nvSpPr>
          <p:cNvPr id="18" name="Text 13"/>
          <p:cNvSpPr txBox="1"/>
          <p:nvPr/>
        </p:nvSpPr>
        <p:spPr>
          <a:xfrm>
            <a:off x="8545423" y="300362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9292927" y="3249412"/>
            <a:ext cx="274320" cy="274320"/>
          </a:xfrm>
          <a:prstGeom prst="ellipse">
            <a:avLst/>
          </a:prstGeom>
          <a:solidFill>
            <a:srgbClr val="E05555"/>
          </a:solidFill>
          <a:ln w="12700">
            <a:solidFill>
              <a:srgbClr val="FFFFFF"/>
            </a:solidFill>
            <a:prstDash val="solid"/>
          </a:ln>
        </p:spPr>
      </p:sp>
      <p:sp>
        <p:nvSpPr>
          <p:cNvPr id="20" name="Text 15"/>
          <p:cNvSpPr txBox="1"/>
          <p:nvPr/>
        </p:nvSpPr>
        <p:spPr>
          <a:xfrm>
            <a:off x="9292927" y="32494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9292927" y="3510564"/>
            <a:ext cx="274320" cy="274320"/>
          </a:xfrm>
          <a:prstGeom prst="ellipse">
            <a:avLst/>
          </a:prstGeom>
          <a:solidFill>
            <a:srgbClr val="2FB8B0"/>
          </a:solidFill>
          <a:ln w="12700">
            <a:solidFill>
              <a:srgbClr val="FFFFFF"/>
            </a:solidFill>
            <a:prstDash val="solid"/>
          </a:ln>
        </p:spPr>
      </p:sp>
      <p:sp>
        <p:nvSpPr>
          <p:cNvPr id="22" name="Text 17"/>
          <p:cNvSpPr txBox="1"/>
          <p:nvPr/>
        </p:nvSpPr>
        <p:spPr>
          <a:xfrm>
            <a:off x="9292927" y="35105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548640" y="4764024"/>
            <a:ext cx="274320" cy="274320"/>
          </a:xfrm>
          <a:prstGeom prst="ellipse">
            <a:avLst/>
          </a:prstGeom>
          <a:solidFill>
            <a:srgbClr val="5B8DEF"/>
          </a:solidFill>
          <a:ln w="12700">
            <a:solidFill>
              <a:srgbClr val="FFFFFF"/>
            </a:solidFill>
            <a:prstDash val="solid"/>
          </a:ln>
        </p:spPr>
      </p:sp>
      <p:sp>
        <p:nvSpPr>
          <p:cNvPr id="24" name="Text 19"/>
          <p:cNvSpPr txBox="1"/>
          <p:nvPr/>
        </p:nvSpPr>
        <p:spPr>
          <a:xfrm>
            <a:off x="548640"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0"/>
          <p:cNvSpPr txBox="1"/>
          <p:nvPr/>
        </p:nvSpPr>
        <p:spPr>
          <a:xfrm>
            <a:off x="932688" y="4754880"/>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SPLK-VOL (Volume Outliers)</a:t>
            </a:r>
            <a:endParaRPr lang="en-US" sz="1250" dirty="0"/>
          </a:p>
        </p:txBody>
      </p:sp>
      <p:sp>
        <p:nvSpPr>
          <p:cNvPr id="26" name="Text 21"/>
          <p:cNvSpPr txBox="1"/>
          <p:nvPr/>
        </p:nvSpPr>
        <p:spPr>
          <a:xfrm>
            <a:off x="932688" y="5047488"/>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component alert: notables and acknowledgments.</a:t>
            </a:r>
            <a:endParaRPr lang="en-US" sz="1050" dirty="0"/>
          </a:p>
        </p:txBody>
      </p:sp>
      <p:sp>
        <p:nvSpPr>
          <p:cNvPr id="27" name="Shape 22"/>
          <p:cNvSpPr/>
          <p:nvPr/>
        </p:nvSpPr>
        <p:spPr>
          <a:xfrm>
            <a:off x="548640" y="5321808"/>
            <a:ext cx="274320" cy="274320"/>
          </a:xfrm>
          <a:prstGeom prst="ellipse">
            <a:avLst/>
          </a:prstGeom>
          <a:solidFill>
            <a:srgbClr val="E0A040"/>
          </a:solidFill>
          <a:ln w="12700">
            <a:solidFill>
              <a:srgbClr val="FFFFFF"/>
            </a:solidFill>
            <a:prstDash val="solid"/>
          </a:ln>
        </p:spPr>
      </p:sp>
      <p:sp>
        <p:nvSpPr>
          <p:cNvPr id="28" name="Text 23"/>
          <p:cNvSpPr txBox="1"/>
          <p:nvPr/>
        </p:nvSpPr>
        <p:spPr>
          <a:xfrm>
            <a:off x="548640" y="53218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4"/>
          <p:cNvSpPr txBox="1"/>
          <p:nvPr/>
        </p:nvSpPr>
        <p:spPr>
          <a:xfrm>
            <a:off x="932688" y="5312664"/>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volume-alert</a:t>
            </a:r>
            <a:endParaRPr lang="en-US" sz="1250" dirty="0"/>
          </a:p>
        </p:txBody>
      </p:sp>
      <p:sp>
        <p:nvSpPr>
          <p:cNvPr id="30" name="Text 25"/>
          <p:cNvSpPr txBox="1"/>
          <p:nvPr/>
        </p:nvSpPr>
        <p:spPr>
          <a:xfrm>
            <a:off x="932688" y="5605272"/>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Defaults: any priority, red, all indexes, outliers on.</a:t>
            </a:r>
            <a:endParaRPr lang="en-US" sz="1050" dirty="0"/>
          </a:p>
        </p:txBody>
      </p:sp>
      <p:sp>
        <p:nvSpPr>
          <p:cNvPr id="31" name="Shape 26"/>
          <p:cNvSpPr/>
          <p:nvPr/>
        </p:nvSpPr>
        <p:spPr>
          <a:xfrm>
            <a:off x="6172200" y="4764024"/>
            <a:ext cx="274320" cy="274320"/>
          </a:xfrm>
          <a:prstGeom prst="ellipse">
            <a:avLst/>
          </a:prstGeom>
          <a:solidFill>
            <a:srgbClr val="3DBE7A"/>
          </a:solidFill>
          <a:ln w="12700">
            <a:solidFill>
              <a:srgbClr val="FFFFFF"/>
            </a:solidFill>
            <a:prstDash val="solid"/>
          </a:ln>
        </p:spPr>
      </p:sp>
      <p:sp>
        <p:nvSpPr>
          <p:cNvPr id="32" name="Text 27"/>
          <p:cNvSpPr txBox="1"/>
          <p:nvPr/>
        </p:nvSpPr>
        <p:spPr>
          <a:xfrm>
            <a:off x="6172200"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8"/>
          <p:cNvSpPr txBox="1"/>
          <p:nvPr/>
        </p:nvSpPr>
        <p:spPr>
          <a:xfrm>
            <a:off x="6556248" y="4754880"/>
            <a:ext cx="23134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Emails and Ingest</a:t>
            </a:r>
            <a:endParaRPr lang="en-US" sz="1250" dirty="0"/>
          </a:p>
        </p:txBody>
      </p:sp>
      <p:sp>
        <p:nvSpPr>
          <p:cNvPr id="34" name="Text 29"/>
          <p:cNvSpPr txBox="1"/>
          <p:nvPr/>
        </p:nvSpPr>
        <p:spPr>
          <a:xfrm>
            <a:off x="6556248" y="5047488"/>
            <a:ext cx="231343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Emails plus stateful events.</a:t>
            </a:r>
            <a:endParaRPr lang="en-US" sz="1050" dirty="0"/>
          </a:p>
        </p:txBody>
      </p:sp>
      <p:sp>
        <p:nvSpPr>
          <p:cNvPr id="35" name="Shape 30"/>
          <p:cNvSpPr/>
          <p:nvPr/>
        </p:nvSpPr>
        <p:spPr>
          <a:xfrm>
            <a:off x="6172200" y="5321808"/>
            <a:ext cx="274320" cy="274320"/>
          </a:xfrm>
          <a:prstGeom prst="ellipse">
            <a:avLst/>
          </a:prstGeom>
          <a:solidFill>
            <a:srgbClr val="9A78F5"/>
          </a:solidFill>
          <a:ln w="12700">
            <a:solidFill>
              <a:srgbClr val="FFFFFF"/>
            </a:solidFill>
            <a:prstDash val="solid"/>
          </a:ln>
        </p:spPr>
      </p:sp>
      <p:sp>
        <p:nvSpPr>
          <p:cNvPr id="36" name="Text 31"/>
          <p:cNvSpPr txBox="1"/>
          <p:nvPr/>
        </p:nvSpPr>
        <p:spPr>
          <a:xfrm>
            <a:off x="6172200" y="53218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2"/>
          <p:cNvSpPr txBox="1"/>
          <p:nvPr/>
        </p:nvSpPr>
        <p:spPr>
          <a:xfrm>
            <a:off x="6556248" y="5312664"/>
            <a:ext cx="23134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Delivery account</a:t>
            </a:r>
            <a:endParaRPr lang="en-US" sz="1250" dirty="0"/>
          </a:p>
        </p:txBody>
      </p:sp>
      <p:sp>
        <p:nvSpPr>
          <p:cNvPr id="38" name="Text 33"/>
          <p:cNvSpPr txBox="1"/>
          <p:nvPr/>
        </p:nvSpPr>
        <p:spPr>
          <a:xfrm>
            <a:off x="6556248" y="5605272"/>
            <a:ext cx="231343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Any email account in TrackMe.</a:t>
            </a:r>
            <a:endParaRPr lang="en-US" sz="1050" dirty="0"/>
          </a:p>
        </p:txBody>
      </p:sp>
      <p:sp>
        <p:nvSpPr>
          <p:cNvPr id="39" name="Shape 34"/>
          <p:cNvSpPr/>
          <p:nvPr/>
        </p:nvSpPr>
        <p:spPr>
          <a:xfrm>
            <a:off x="8942832" y="4764024"/>
            <a:ext cx="274320" cy="274320"/>
          </a:xfrm>
          <a:prstGeom prst="ellipse">
            <a:avLst/>
          </a:prstGeom>
          <a:solidFill>
            <a:srgbClr val="E05555"/>
          </a:solidFill>
          <a:ln w="12700">
            <a:solidFill>
              <a:srgbClr val="FFFFFF"/>
            </a:solidFill>
            <a:prstDash val="solid"/>
          </a:ln>
        </p:spPr>
      </p:sp>
      <p:sp>
        <p:nvSpPr>
          <p:cNvPr id="40" name="Text 35"/>
          <p:cNvSpPr txBox="1"/>
          <p:nvPr/>
        </p:nvSpPr>
        <p:spPr>
          <a:xfrm>
            <a:off x="8942832"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6"/>
          <p:cNvSpPr txBox="1"/>
          <p:nvPr/>
        </p:nvSpPr>
        <p:spPr>
          <a:xfrm>
            <a:off x="9326880" y="4754880"/>
            <a:ext cx="23134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Environment name</a:t>
            </a:r>
            <a:endParaRPr lang="en-US" sz="1250" dirty="0"/>
          </a:p>
        </p:txBody>
      </p:sp>
      <p:sp>
        <p:nvSpPr>
          <p:cNvPr id="42" name="Text 37"/>
          <p:cNvSpPr txBox="1"/>
          <p:nvPr/>
        </p:nvSpPr>
        <p:spPr>
          <a:xfrm>
            <a:off x="9326880" y="5047488"/>
            <a:ext cx="231343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Stamped in the email header.</a:t>
            </a:r>
            <a:endParaRPr lang="en-US" sz="1050" dirty="0"/>
          </a:p>
        </p:txBody>
      </p:sp>
      <p:sp>
        <p:nvSpPr>
          <p:cNvPr id="43" name="Shape 38"/>
          <p:cNvSpPr/>
          <p:nvPr/>
        </p:nvSpPr>
        <p:spPr>
          <a:xfrm>
            <a:off x="8942832" y="5321808"/>
            <a:ext cx="274320" cy="274320"/>
          </a:xfrm>
          <a:prstGeom prst="ellipse">
            <a:avLst/>
          </a:prstGeom>
          <a:solidFill>
            <a:srgbClr val="2FB8B0"/>
          </a:solidFill>
          <a:ln w="12700">
            <a:solidFill>
              <a:srgbClr val="FFFFFF"/>
            </a:solidFill>
            <a:prstDash val="solid"/>
          </a:ln>
        </p:spPr>
      </p:sp>
      <p:sp>
        <p:nvSpPr>
          <p:cNvPr id="44" name="Text 39"/>
          <p:cNvSpPr txBox="1"/>
          <p:nvPr/>
        </p:nvSpPr>
        <p:spPr>
          <a:xfrm>
            <a:off x="8942832" y="53218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0"/>
          <p:cNvSpPr txBox="1"/>
          <p:nvPr/>
        </p:nvSpPr>
        <p:spPr>
          <a:xfrm>
            <a:off x="9326880" y="5312664"/>
            <a:ext cx="23134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Recipients</a:t>
            </a:r>
            <a:endParaRPr lang="en-US" sz="1250" dirty="0"/>
          </a:p>
        </p:txBody>
      </p:sp>
      <p:sp>
        <p:nvSpPr>
          <p:cNvPr id="46" name="Text 41"/>
          <p:cNvSpPr txBox="1"/>
          <p:nvPr/>
        </p:nvSpPr>
        <p:spPr>
          <a:xfrm>
            <a:off x="9326880" y="5605272"/>
            <a:ext cx="231343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Charts and AI report further down.</a:t>
            </a:r>
            <a:endParaRPr lang="en-US" sz="10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AI</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AI ML Advisor reviews an index’s model</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86400" cy="3262611"/>
          </a:xfrm>
          <a:prstGeom prst="roundRect">
            <a:avLst>
              <a:gd name="adj" fmla="val 1401"/>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h00_ml_advisor_setup.jpg">    </p:cNvPr>
          <p:cNvPicPr>
            <a:picLocks noChangeAspect="1"/>
          </p:cNvPicPr>
          <p:nvPr/>
        </p:nvPicPr>
        <p:blipFill>
          <a:blip r:embed="rId1"/>
          <a:stretch>
            <a:fillRect/>
          </a:stretch>
        </p:blipFill>
        <p:spPr>
          <a:xfrm>
            <a:off x="612648" y="1435608"/>
            <a:ext cx="5358384" cy="3134595"/>
          </a:xfrm>
          <a:prstGeom prst="rect">
            <a:avLst/>
          </a:prstGeom>
        </p:spPr>
      </p:pic>
      <p:sp>
        <p:nvSpPr>
          <p:cNvPr id="9" name="Shape 5"/>
          <p:cNvSpPr/>
          <p:nvPr/>
        </p:nvSpPr>
        <p:spPr>
          <a:xfrm>
            <a:off x="1493581" y="2301519"/>
            <a:ext cx="274320" cy="274320"/>
          </a:xfrm>
          <a:prstGeom prst="ellipse">
            <a:avLst/>
          </a:prstGeom>
          <a:solidFill>
            <a:srgbClr val="5B8DEF"/>
          </a:solidFill>
          <a:ln w="12700">
            <a:solidFill>
              <a:srgbClr val="FFFFFF"/>
            </a:solidFill>
            <a:prstDash val="solid"/>
          </a:ln>
        </p:spPr>
      </p:sp>
      <p:sp>
        <p:nvSpPr>
          <p:cNvPr id="10" name="Text 6"/>
          <p:cNvSpPr txBox="1"/>
          <p:nvPr/>
        </p:nvSpPr>
        <p:spPr>
          <a:xfrm>
            <a:off x="1493581" y="230151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886761" y="2693343"/>
            <a:ext cx="274320" cy="274320"/>
          </a:xfrm>
          <a:prstGeom prst="ellipse">
            <a:avLst/>
          </a:prstGeom>
          <a:solidFill>
            <a:srgbClr val="E0A040"/>
          </a:solidFill>
          <a:ln w="12700">
            <a:solidFill>
              <a:srgbClr val="FFFFFF"/>
            </a:solidFill>
            <a:prstDash val="solid"/>
          </a:ln>
        </p:spPr>
      </p:sp>
      <p:sp>
        <p:nvSpPr>
          <p:cNvPr id="12" name="Text 8"/>
          <p:cNvSpPr txBox="1"/>
          <p:nvPr/>
        </p:nvSpPr>
        <p:spPr>
          <a:xfrm>
            <a:off x="2886761" y="269334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815084" y="294411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815084" y="294411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439997" y="3727760"/>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439997" y="37277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6172200" y="1371600"/>
            <a:ext cx="4517640" cy="3291840"/>
          </a:xfrm>
          <a:prstGeom prst="roundRect">
            <a:avLst>
              <a:gd name="adj" fmla="val 1389"/>
            </a:avLst>
          </a:prstGeom>
          <a:solidFill>
            <a:srgbClr val="1F242F"/>
          </a:solidFill>
          <a:ln w="9525">
            <a:solidFill>
              <a:srgbClr val="2A3140"/>
            </a:solidFill>
            <a:prstDash val="solid"/>
          </a:ln>
        </p:spPr>
      </p:sp>
      <p:pic>
        <p:nvPicPr>
          <p:cNvPr id="18" name="Image 1" descr="/private/tmp/claude-501/-Users-guilhem-DocsOffsync-trackme-limited-trackme-app--claude-worktrees-code-rabbit-findings-e947eb/ef30d9f9-b781-4e85-b4a8-74b95fe0032a/scratchpad/deck_vol/img/h01_ml_advisor.jpg">    </p:cNvPr>
          <p:cNvPicPr>
            <a:picLocks noChangeAspect="1"/>
          </p:cNvPicPr>
          <p:nvPr/>
        </p:nvPicPr>
        <p:blipFill>
          <a:blip r:embed="rId2"/>
          <a:stretch>
            <a:fillRect/>
          </a:stretch>
        </p:blipFill>
        <p:spPr>
          <a:xfrm>
            <a:off x="6236208" y="1435608"/>
            <a:ext cx="4389624" cy="3163824"/>
          </a:xfrm>
          <a:prstGeom prst="rect">
            <a:avLst/>
          </a:prstGeom>
        </p:spPr>
      </p:pic>
      <p:sp>
        <p:nvSpPr>
          <p:cNvPr id="19" name="Shape 14"/>
          <p:cNvSpPr/>
          <p:nvPr/>
        </p:nvSpPr>
        <p:spPr>
          <a:xfrm>
            <a:off x="9808280" y="3196742"/>
            <a:ext cx="274320" cy="274320"/>
          </a:xfrm>
          <a:prstGeom prst="ellipse">
            <a:avLst/>
          </a:prstGeom>
          <a:solidFill>
            <a:srgbClr val="E05555"/>
          </a:solidFill>
          <a:ln w="12700">
            <a:solidFill>
              <a:srgbClr val="FFFFFF"/>
            </a:solidFill>
            <a:prstDash val="solid"/>
          </a:ln>
        </p:spPr>
      </p:sp>
      <p:sp>
        <p:nvSpPr>
          <p:cNvPr id="20" name="Text 15"/>
          <p:cNvSpPr txBox="1"/>
          <p:nvPr/>
        </p:nvSpPr>
        <p:spPr>
          <a:xfrm>
            <a:off x="9808280" y="319674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548640" y="4855464"/>
            <a:ext cx="274320" cy="274320"/>
          </a:xfrm>
          <a:prstGeom prst="ellipse">
            <a:avLst/>
          </a:prstGeom>
          <a:solidFill>
            <a:srgbClr val="5B8DEF"/>
          </a:solidFill>
          <a:ln w="12700">
            <a:solidFill>
              <a:srgbClr val="FFFFFF"/>
            </a:solidFill>
            <a:prstDash val="solid"/>
          </a:ln>
        </p:spPr>
      </p:sp>
      <p:sp>
        <p:nvSpPr>
          <p:cNvPr id="22" name="Text 17"/>
          <p:cNvSpPr txBox="1"/>
          <p:nvPr/>
        </p:nvSpPr>
        <p:spPr>
          <a:xfrm>
            <a:off x="548640"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8"/>
          <p:cNvSpPr txBox="1"/>
          <p:nvPr/>
        </p:nvSpPr>
        <p:spPr>
          <a:xfrm>
            <a:off x="932688" y="4846320"/>
            <a:ext cx="23134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AI provider</a:t>
            </a:r>
            <a:endParaRPr lang="en-US" sz="1250" dirty="0"/>
          </a:p>
        </p:txBody>
      </p:sp>
      <p:sp>
        <p:nvSpPr>
          <p:cNvPr id="24" name="Text 19"/>
          <p:cNvSpPr txBox="1"/>
          <p:nvPr/>
        </p:nvSpPr>
        <p:spPr>
          <a:xfrm>
            <a:off x="932688" y="5138928"/>
            <a:ext cx="231343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Any provider configured in TrackMe.</a:t>
            </a:r>
            <a:endParaRPr lang="en-US" sz="1050" dirty="0"/>
          </a:p>
        </p:txBody>
      </p:sp>
      <p:sp>
        <p:nvSpPr>
          <p:cNvPr id="25" name="Shape 20"/>
          <p:cNvSpPr/>
          <p:nvPr/>
        </p:nvSpPr>
        <p:spPr>
          <a:xfrm>
            <a:off x="548640" y="5596128"/>
            <a:ext cx="274320" cy="274320"/>
          </a:xfrm>
          <a:prstGeom prst="ellipse">
            <a:avLst/>
          </a:prstGeom>
          <a:solidFill>
            <a:srgbClr val="E0A040"/>
          </a:solidFill>
          <a:ln w="12700">
            <a:solidFill>
              <a:srgbClr val="FFFFFF"/>
            </a:solidFill>
            <a:prstDash val="solid"/>
          </a:ln>
        </p:spPr>
      </p:sp>
      <p:sp>
        <p:nvSpPr>
          <p:cNvPr id="26" name="Text 21"/>
          <p:cNvSpPr txBox="1"/>
          <p:nvPr/>
        </p:nvSpPr>
        <p:spPr>
          <a:xfrm>
            <a:off x="548640" y="55961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2"/>
          <p:cNvSpPr txBox="1"/>
          <p:nvPr/>
        </p:nvSpPr>
        <p:spPr>
          <a:xfrm>
            <a:off x="932688" y="5586984"/>
            <a:ext cx="23134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Inspect or act</a:t>
            </a:r>
            <a:endParaRPr lang="en-US" sz="1250" dirty="0"/>
          </a:p>
        </p:txBody>
      </p:sp>
      <p:sp>
        <p:nvSpPr>
          <p:cNvPr id="28" name="Text 23"/>
          <p:cNvSpPr txBox="1"/>
          <p:nvPr/>
        </p:nvSpPr>
        <p:spPr>
          <a:xfrm>
            <a:off x="932688" y="5879592"/>
            <a:ext cx="231343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Review, or remediate after consent.</a:t>
            </a:r>
            <a:endParaRPr lang="en-US" sz="1050" dirty="0"/>
          </a:p>
        </p:txBody>
      </p:sp>
      <p:sp>
        <p:nvSpPr>
          <p:cNvPr id="29" name="Shape 24"/>
          <p:cNvSpPr/>
          <p:nvPr/>
        </p:nvSpPr>
        <p:spPr>
          <a:xfrm>
            <a:off x="3337560" y="4855464"/>
            <a:ext cx="274320" cy="274320"/>
          </a:xfrm>
          <a:prstGeom prst="ellipse">
            <a:avLst/>
          </a:prstGeom>
          <a:solidFill>
            <a:srgbClr val="3DBE7A"/>
          </a:solidFill>
          <a:ln w="12700">
            <a:solidFill>
              <a:srgbClr val="FFFFFF"/>
            </a:solidFill>
            <a:prstDash val="solid"/>
          </a:ln>
        </p:spPr>
      </p:sp>
      <p:sp>
        <p:nvSpPr>
          <p:cNvPr id="30" name="Text 25"/>
          <p:cNvSpPr txBox="1"/>
          <p:nvPr/>
        </p:nvSpPr>
        <p:spPr>
          <a:xfrm>
            <a:off x="3337560"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6"/>
          <p:cNvSpPr txBox="1"/>
          <p:nvPr/>
        </p:nvSpPr>
        <p:spPr>
          <a:xfrm>
            <a:off x="3721608" y="4846320"/>
            <a:ext cx="23134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Additional instructions</a:t>
            </a:r>
            <a:endParaRPr lang="en-US" sz="1250" dirty="0"/>
          </a:p>
        </p:txBody>
      </p:sp>
      <p:sp>
        <p:nvSpPr>
          <p:cNvPr id="32" name="Text 27"/>
          <p:cNvSpPr txBox="1"/>
          <p:nvPr/>
        </p:nvSpPr>
        <p:spPr>
          <a:xfrm>
            <a:off x="3721608" y="5138928"/>
            <a:ext cx="231343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operator’s intent, in words.</a:t>
            </a:r>
            <a:endParaRPr lang="en-US" sz="1050" dirty="0"/>
          </a:p>
        </p:txBody>
      </p:sp>
      <p:sp>
        <p:nvSpPr>
          <p:cNvPr id="33" name="Shape 28"/>
          <p:cNvSpPr/>
          <p:nvPr/>
        </p:nvSpPr>
        <p:spPr>
          <a:xfrm>
            <a:off x="3337560" y="5413248"/>
            <a:ext cx="274320" cy="274320"/>
          </a:xfrm>
          <a:prstGeom prst="ellipse">
            <a:avLst/>
          </a:prstGeom>
          <a:solidFill>
            <a:srgbClr val="9A78F5"/>
          </a:solidFill>
          <a:ln w="12700">
            <a:solidFill>
              <a:srgbClr val="FFFFFF"/>
            </a:solidFill>
            <a:prstDash val="solid"/>
          </a:ln>
        </p:spPr>
      </p:sp>
      <p:sp>
        <p:nvSpPr>
          <p:cNvPr id="34" name="Text 29"/>
          <p:cNvSpPr txBox="1"/>
          <p:nvPr/>
        </p:nvSpPr>
        <p:spPr>
          <a:xfrm>
            <a:off x="3337560" y="54132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0"/>
          <p:cNvSpPr txBox="1"/>
          <p:nvPr/>
        </p:nvSpPr>
        <p:spPr>
          <a:xfrm>
            <a:off x="3721608" y="5404104"/>
            <a:ext cx="23134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Start Analysis</a:t>
            </a:r>
            <a:endParaRPr lang="en-US" sz="1250" dirty="0"/>
          </a:p>
        </p:txBody>
      </p:sp>
      <p:sp>
        <p:nvSpPr>
          <p:cNvPr id="36" name="Text 31"/>
          <p:cNvSpPr txBox="1"/>
          <p:nvPr/>
        </p:nvSpPr>
        <p:spPr>
          <a:xfrm>
            <a:off x="3721608" y="5696712"/>
            <a:ext cx="231343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background agent job.</a:t>
            </a:r>
            <a:endParaRPr lang="en-US" sz="1050" dirty="0"/>
          </a:p>
        </p:txBody>
      </p:sp>
      <p:sp>
        <p:nvSpPr>
          <p:cNvPr id="37" name="Shape 32"/>
          <p:cNvSpPr/>
          <p:nvPr/>
        </p:nvSpPr>
        <p:spPr>
          <a:xfrm>
            <a:off x="6172200" y="4855464"/>
            <a:ext cx="274320" cy="274320"/>
          </a:xfrm>
          <a:prstGeom prst="ellipse">
            <a:avLst/>
          </a:prstGeom>
          <a:solidFill>
            <a:srgbClr val="E05555"/>
          </a:solidFill>
          <a:ln w="12700">
            <a:solidFill>
              <a:srgbClr val="FFFFFF"/>
            </a:solidFill>
            <a:prstDash val="solid"/>
          </a:ln>
        </p:spPr>
      </p:sp>
      <p:sp>
        <p:nvSpPr>
          <p:cNvPr id="38" name="Text 33"/>
          <p:cNvSpPr txBox="1"/>
          <p:nvPr/>
        </p:nvSpPr>
        <p:spPr>
          <a:xfrm>
            <a:off x="6172200"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9" name="Text 34"/>
          <p:cNvSpPr txBox="1"/>
          <p:nvPr/>
        </p:nvSpPr>
        <p:spPr>
          <a:xfrm>
            <a:off x="6556248" y="4846320"/>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Live progress</a:t>
            </a:r>
            <a:endParaRPr lang="en-US" sz="1250" dirty="0"/>
          </a:p>
        </p:txBody>
      </p:sp>
      <p:sp>
        <p:nvSpPr>
          <p:cNvPr id="40" name="Text 35"/>
          <p:cNvSpPr txBox="1"/>
          <p:nvPr/>
        </p:nvSpPr>
        <p:spPr>
          <a:xfrm>
            <a:off x="6556248" y="5138928"/>
            <a:ext cx="508406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tool call streamed as it runs: outlier context, render history, score history, training details.</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AI</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verdict — the model already fits the index</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43540" cy="4892040"/>
          </a:xfrm>
          <a:prstGeom prst="roundRect">
            <a:avLst>
              <a:gd name="adj" fmla="val 935"/>
            </a:avLst>
          </a:prstGeom>
          <a:solidFill>
            <a:srgbClr val="1F242F"/>
          </a:solidFill>
          <a:ln w="9525">
            <a:solidFill>
              <a:srgbClr val="2A3140"/>
            </a:solidFill>
            <a:prstDash val="solid"/>
          </a:ln>
        </p:spPr>
      </p:sp>
      <p:pic>
        <p:nvPicPr>
          <p:cNvPr id="8" name="Image 0" descr="/private/tmp/claude-501/-Users-guilhem-DocsOffsync-trackme-limited-trackme-app--claude-worktrees-code-rabbit-findings-e947eb/ef30d9f9-b781-4e85-b4a8-74b95fe0032a/scratchpad/deck_vol/img/h02_ml_advisor_result.jpg">    </p:cNvPr>
          <p:cNvPicPr>
            <a:picLocks noChangeAspect="1"/>
          </p:cNvPicPr>
          <p:nvPr/>
        </p:nvPicPr>
        <p:blipFill>
          <a:blip r:embed="rId1"/>
          <a:stretch>
            <a:fillRect/>
          </a:stretch>
        </p:blipFill>
        <p:spPr>
          <a:xfrm>
            <a:off x="612648" y="1435608"/>
            <a:ext cx="5315524" cy="4764024"/>
          </a:xfrm>
          <a:prstGeom prst="rect">
            <a:avLst/>
          </a:prstGeom>
        </p:spPr>
      </p:pic>
      <p:sp>
        <p:nvSpPr>
          <p:cNvPr id="9" name="Shape 5"/>
          <p:cNvSpPr/>
          <p:nvPr/>
        </p:nvSpPr>
        <p:spPr>
          <a:xfrm>
            <a:off x="1325972" y="2394174"/>
            <a:ext cx="274320" cy="274320"/>
          </a:xfrm>
          <a:prstGeom prst="ellipse">
            <a:avLst/>
          </a:prstGeom>
          <a:solidFill>
            <a:srgbClr val="5B8DEF"/>
          </a:solidFill>
          <a:ln w="12700">
            <a:solidFill>
              <a:srgbClr val="FFFFFF"/>
            </a:solidFill>
            <a:prstDash val="solid"/>
          </a:ln>
        </p:spPr>
      </p:sp>
      <p:sp>
        <p:nvSpPr>
          <p:cNvPr id="10" name="Text 6"/>
          <p:cNvSpPr txBox="1"/>
          <p:nvPr/>
        </p:nvSpPr>
        <p:spPr>
          <a:xfrm>
            <a:off x="1325972" y="239417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113351" y="2703835"/>
            <a:ext cx="274320" cy="274320"/>
          </a:xfrm>
          <a:prstGeom prst="ellipse">
            <a:avLst/>
          </a:prstGeom>
          <a:solidFill>
            <a:srgbClr val="E0A040"/>
          </a:solidFill>
          <a:ln w="12700">
            <a:solidFill>
              <a:srgbClr val="FFFFFF"/>
            </a:solidFill>
            <a:prstDash val="solid"/>
          </a:ln>
        </p:spPr>
      </p:sp>
      <p:sp>
        <p:nvSpPr>
          <p:cNvPr id="12" name="Text 8"/>
          <p:cNvSpPr txBox="1"/>
          <p:nvPr/>
        </p:nvSpPr>
        <p:spPr>
          <a:xfrm>
            <a:off x="1113351" y="270383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538593" y="396630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538593" y="396630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720840" y="1426464"/>
            <a:ext cx="274320" cy="274320"/>
          </a:xfrm>
          <a:prstGeom prst="ellipse">
            <a:avLst/>
          </a:prstGeom>
          <a:solidFill>
            <a:srgbClr val="5B8DEF"/>
          </a:solidFill>
          <a:ln w="12700">
            <a:solidFill>
              <a:srgbClr val="FFFFFF"/>
            </a:solidFill>
            <a:prstDash val="solid"/>
          </a:ln>
        </p:spPr>
      </p:sp>
      <p:sp>
        <p:nvSpPr>
          <p:cNvPr id="16" name="Text 12"/>
          <p:cNvSpPr txBox="1"/>
          <p:nvPr/>
        </p:nvSpPr>
        <p:spPr>
          <a:xfrm>
            <a:off x="67208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7" name="Text 13"/>
          <p:cNvSpPr txBox="1"/>
          <p:nvPr/>
        </p:nvSpPr>
        <p:spPr>
          <a:xfrm>
            <a:off x="7104888" y="1417320"/>
            <a:ext cx="45354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Healthy</a:t>
            </a:r>
            <a:endParaRPr lang="en-US" sz="1250" dirty="0"/>
          </a:p>
        </p:txBody>
      </p:sp>
      <p:sp>
        <p:nvSpPr>
          <p:cNvPr id="18" name="Text 14"/>
          <p:cNvSpPr txBox="1"/>
          <p:nvPr/>
        </p:nvSpPr>
        <p:spPr>
          <a:xfrm>
            <a:off x="7104888" y="1709928"/>
            <a:ext cx="45354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Green, no outlier and no false positive in the last 30 days.</a:t>
            </a:r>
            <a:endParaRPr lang="en-US" sz="1050" dirty="0"/>
          </a:p>
        </p:txBody>
      </p:sp>
      <p:sp>
        <p:nvSpPr>
          <p:cNvPr id="19" name="Shape 15"/>
          <p:cNvSpPr/>
          <p:nvPr/>
        </p:nvSpPr>
        <p:spPr>
          <a:xfrm>
            <a:off x="6720840" y="2075688"/>
            <a:ext cx="274320" cy="274320"/>
          </a:xfrm>
          <a:prstGeom prst="ellipse">
            <a:avLst/>
          </a:prstGeom>
          <a:solidFill>
            <a:srgbClr val="E0A040"/>
          </a:solidFill>
          <a:ln w="12700">
            <a:solidFill>
              <a:srgbClr val="FFFFFF"/>
            </a:solidFill>
            <a:prstDash val="solid"/>
          </a:ln>
        </p:spPr>
      </p:sp>
      <p:sp>
        <p:nvSpPr>
          <p:cNvPr id="20" name="Text 16"/>
          <p:cNvSpPr txBox="1"/>
          <p:nvPr/>
        </p:nvSpPr>
        <p:spPr>
          <a:xfrm>
            <a:off x="6720840" y="20756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1" name="Text 17"/>
          <p:cNvSpPr txBox="1"/>
          <p:nvPr/>
        </p:nvSpPr>
        <p:spPr>
          <a:xfrm>
            <a:off x="7104888" y="2066544"/>
            <a:ext cx="45354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Summary</a:t>
            </a:r>
            <a:endParaRPr lang="en-US" sz="1250" dirty="0"/>
          </a:p>
        </p:txBody>
      </p:sp>
      <p:sp>
        <p:nvSpPr>
          <p:cNvPr id="22" name="Text 18"/>
          <p:cNvSpPr txBox="1"/>
          <p:nvPr/>
        </p:nvSpPr>
        <p:spPr>
          <a:xfrm>
            <a:off x="7104888" y="2359152"/>
            <a:ext cx="45354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model uses weekday × hour seasonality — 168 groups, all fitted — so the week-end lows are expected, not drops.</a:t>
            </a:r>
            <a:endParaRPr lang="en-US" sz="1050" dirty="0"/>
          </a:p>
        </p:txBody>
      </p:sp>
      <p:sp>
        <p:nvSpPr>
          <p:cNvPr id="23" name="Shape 19"/>
          <p:cNvSpPr/>
          <p:nvPr/>
        </p:nvSpPr>
        <p:spPr>
          <a:xfrm>
            <a:off x="6720840" y="2907792"/>
            <a:ext cx="274320" cy="274320"/>
          </a:xfrm>
          <a:prstGeom prst="ellipse">
            <a:avLst/>
          </a:prstGeom>
          <a:solidFill>
            <a:srgbClr val="3DBE7A"/>
          </a:solidFill>
          <a:ln w="12700">
            <a:solidFill>
              <a:srgbClr val="FFFFFF"/>
            </a:solidFill>
            <a:prstDash val="solid"/>
          </a:ln>
        </p:spPr>
      </p:sp>
      <p:sp>
        <p:nvSpPr>
          <p:cNvPr id="24" name="Text 20"/>
          <p:cNvSpPr txBox="1"/>
          <p:nvPr/>
        </p:nvSpPr>
        <p:spPr>
          <a:xfrm>
            <a:off x="6720840" y="29077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5" name="Text 21"/>
          <p:cNvSpPr txBox="1"/>
          <p:nvPr/>
        </p:nvSpPr>
        <p:spPr>
          <a:xfrm>
            <a:off x="7104888" y="2898648"/>
            <a:ext cx="45354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Recommendations — two, low</a:t>
            </a:r>
            <a:endParaRPr lang="en-US" sz="1250" dirty="0"/>
          </a:p>
        </p:txBody>
      </p:sp>
      <p:sp>
        <p:nvSpPr>
          <p:cNvPr id="26" name="Text 22"/>
          <p:cNvSpPr txBox="1"/>
          <p:nvPr/>
        </p:nvSpPr>
        <p:spPr>
          <a:xfrm>
            <a:off x="7104888" y="3191256"/>
            <a:ext cx="45354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 action needed; the drops-only direction confirmed, as the operator asked.</a:t>
            </a:r>
            <a:endParaRPr lang="en-US" sz="1050" dirty="0"/>
          </a:p>
        </p:txBody>
      </p:sp>
      <p:sp>
        <p:nvSpPr>
          <p:cNvPr id="27" name="Shape 23"/>
          <p:cNvSpPr/>
          <p:nvPr/>
        </p:nvSpPr>
        <p:spPr>
          <a:xfrm>
            <a:off x="6720840" y="4663440"/>
            <a:ext cx="4919472" cy="1600200"/>
          </a:xfrm>
          <a:prstGeom prst="roundRect">
            <a:avLst>
              <a:gd name="adj" fmla="val 4571"/>
            </a:avLst>
          </a:prstGeom>
          <a:solidFill>
            <a:srgbClr val="1F242F"/>
          </a:solidFill>
          <a:ln w="9525">
            <a:solidFill>
              <a:srgbClr val="8B6CF6"/>
            </a:solidFill>
            <a:prstDash val="solid"/>
          </a:ln>
        </p:spPr>
      </p:sp>
      <p:sp>
        <p:nvSpPr>
          <p:cNvPr id="28" name="Text 24"/>
          <p:cNvSpPr txBox="1"/>
          <p:nvPr/>
        </p:nvSpPr>
        <p:spPr>
          <a:xfrm>
            <a:off x="6903720" y="4800600"/>
            <a:ext cx="45537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Inspect first, act on consent</a:t>
            </a:r>
            <a:endParaRPr lang="en-US" sz="1150" dirty="0"/>
          </a:p>
        </p:txBody>
      </p:sp>
      <p:sp>
        <p:nvSpPr>
          <p:cNvPr id="29" name="Text 25"/>
          <p:cNvSpPr txBox="1"/>
          <p:nvPr/>
        </p:nvSpPr>
        <p:spPr>
          <a:xfrm>
            <a:off x="6903720" y="5120640"/>
            <a:ext cx="4553712" cy="103327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Act mode would apply period exclusions, retraining or bound changes after consent. The automated batch runs the same review nightly over the in-scope indexes.</a:t>
            </a:r>
            <a:endParaRPr lang="en-US"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AT SCALE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Cheap by design — what VOL costs to run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63040"/>
            <a:ext cx="5468112" cy="1965960"/>
          </a:xfrm>
          <a:prstGeom prst="roundRect">
            <a:avLst>
              <a:gd name="adj" fmla="val 3721"/>
            </a:avLst>
          </a:prstGeom>
          <a:solidFill>
            <a:srgbClr val="1C2A48"/>
          </a:solidFill>
          <a:ln w="12700">
            <a:solidFill>
              <a:srgbClr val="5B8DEF"/>
            </a:solidFill>
            <a:prstDash val="solid"/>
          </a:ln>
        </p:spPr>
      </p:sp>
      <p:sp>
        <p:nvSpPr>
          <p:cNvPr id="8" name="Text 5"/>
          <p:cNvSpPr txBox="1"/>
          <p:nvPr/>
        </p:nvSpPr>
        <p:spPr>
          <a:xfrm>
            <a:off x="822960" y="1627632"/>
            <a:ext cx="4937760" cy="411480"/>
          </a:xfrm>
          <a:prstGeom prst="rect">
            <a:avLst/>
          </a:prstGeom>
          <a:noFill/>
          <a:ln/>
        </p:spPr>
        <p:txBody>
          <a:bodyPr wrap="square" lIns="0" tIns="0" rIns="0" bIns="0" rtlCol="0" anchor="ctr"/>
          <a:lstStyle/>
          <a:p>
            <a:pPr indent="0" marL="0">
              <a:buNone/>
            </a:pPr>
            <a:r>
              <a:rPr lang="en-US" sz="1800" b="1" dirty="0">
                <a:solidFill>
                  <a:srgbClr val="5B8DEF"/>
                </a:solidFill>
                <a:latin typeface="Calibri" pitchFamily="34" charset="0"/>
                <a:ea typeface="Calibri" pitchFamily="34" charset="-122"/>
                <a:cs typeface="Calibri" pitchFamily="34" charset="-120"/>
              </a:rPr>
              <a:t>Collection</a:t>
            </a:r>
            <a:endParaRPr lang="en-US" sz="1800" dirty="0"/>
          </a:p>
        </p:txBody>
      </p:sp>
      <p:sp>
        <p:nvSpPr>
          <p:cNvPr id="9" name="Text 6"/>
          <p:cNvSpPr txBox="1"/>
          <p:nvPr/>
        </p:nvSpPr>
        <p:spPr>
          <a:xfrm>
            <a:off x="822960" y="2121408"/>
            <a:ext cx="4937760" cy="1188720"/>
          </a:xfrm>
          <a:prstGeom prst="rect">
            <a:avLst/>
          </a:prstGeom>
          <a:noFill/>
          <a:ln/>
        </p:spPr>
        <p:txBody>
          <a:bodyPr wrap="square" lIns="0" tIns="0" rIns="0" bIns="0" rtlCol="0" anchor="t"/>
          <a:lstStyle/>
          <a:p>
            <a:pPr indent="0" marL="0">
              <a:buNone/>
            </a:pPr>
            <a:r>
              <a:rPr lang="en-US" sz="1250" dirty="0">
                <a:solidFill>
                  <a:srgbClr val="F2F4F8"/>
                </a:solidFill>
                <a:latin typeface="Calibri" pitchFamily="34" charset="0"/>
                <a:ea typeface="Calibri" pitchFamily="34" charset="-122"/>
                <a:cs typeface="Calibri" pitchFamily="34" charset="-120"/>
              </a:rPr>
              <a:t>One bounded search per tenant every 5 minutes, only the new license usage events — whatever the number of indexes. No per-index, no per-sourcetype scan.</a:t>
            </a:r>
            <a:endParaRPr lang="en-US" sz="1250" dirty="0"/>
          </a:p>
        </p:txBody>
      </p:sp>
      <p:sp>
        <p:nvSpPr>
          <p:cNvPr id="10" name="Shape 7"/>
          <p:cNvSpPr/>
          <p:nvPr/>
        </p:nvSpPr>
        <p:spPr>
          <a:xfrm>
            <a:off x="6172200" y="1463040"/>
            <a:ext cx="5468112" cy="1965960"/>
          </a:xfrm>
          <a:prstGeom prst="roundRect">
            <a:avLst>
              <a:gd name="adj" fmla="val 3721"/>
            </a:avLst>
          </a:prstGeom>
          <a:solidFill>
            <a:srgbClr val="16302A"/>
          </a:solidFill>
          <a:ln w="12700">
            <a:solidFill>
              <a:srgbClr val="3DBE7A"/>
            </a:solidFill>
            <a:prstDash val="solid"/>
          </a:ln>
        </p:spPr>
      </p:sp>
      <p:sp>
        <p:nvSpPr>
          <p:cNvPr id="11" name="Text 8"/>
          <p:cNvSpPr txBox="1"/>
          <p:nvPr/>
        </p:nvSpPr>
        <p:spPr>
          <a:xfrm>
            <a:off x="6446520" y="1627632"/>
            <a:ext cx="4937760" cy="411480"/>
          </a:xfrm>
          <a:prstGeom prst="rect">
            <a:avLst/>
          </a:prstGeom>
          <a:noFill/>
          <a:ln/>
        </p:spPr>
        <p:txBody>
          <a:bodyPr wrap="square" lIns="0" tIns="0" rIns="0" bIns="0" rtlCol="0" anchor="ctr"/>
          <a:lstStyle/>
          <a:p>
            <a:pPr indent="0" marL="0">
              <a:buNone/>
            </a:pPr>
            <a:r>
              <a:rPr lang="en-US" sz="1800" b="1" dirty="0">
                <a:solidFill>
                  <a:srgbClr val="3DBE7A"/>
                </a:solidFill>
                <a:latin typeface="Calibri" pitchFamily="34" charset="0"/>
                <a:ea typeface="Calibri" pitchFamily="34" charset="-122"/>
                <a:cs typeface="Calibri" pitchFamily="34" charset="-120"/>
              </a:rPr>
              <a:t>Metrics</a:t>
            </a:r>
            <a:endParaRPr lang="en-US" sz="1800" dirty="0"/>
          </a:p>
        </p:txBody>
      </p:sp>
      <p:sp>
        <p:nvSpPr>
          <p:cNvPr id="12" name="Text 9"/>
          <p:cNvSpPr txBox="1"/>
          <p:nvPr/>
        </p:nvSpPr>
        <p:spPr>
          <a:xfrm>
            <a:off x="6446520" y="2121408"/>
            <a:ext cx="4937760" cy="1188720"/>
          </a:xfrm>
          <a:prstGeom prst="rect">
            <a:avLst/>
          </a:prstGeom>
          <a:noFill/>
          <a:ln/>
        </p:spPr>
        <p:txBody>
          <a:bodyPr wrap="square" lIns="0" tIns="0" rIns="0" bIns="0" rtlCol="0" anchor="t"/>
          <a:lstStyle/>
          <a:p>
            <a:pPr indent="0" marL="0">
              <a:buNone/>
            </a:pPr>
            <a:r>
              <a:rPr lang="en-US" sz="1250" dirty="0">
                <a:solidFill>
                  <a:srgbClr val="F2F4F8"/>
                </a:solidFill>
                <a:latin typeface="Calibri" pitchFamily="34" charset="0"/>
                <a:ea typeface="Calibri" pitchFamily="34" charset="-122"/>
                <a:cs typeface="Calibri" pitchFamily="34" charset="-120"/>
              </a:rPr>
              <a:t>About 216 KB per index per day of metric-index licensing; the backfill writes the same series over the chosen depth (the wizard shows the estimate).</a:t>
            </a:r>
            <a:endParaRPr lang="en-US" sz="1250" dirty="0"/>
          </a:p>
        </p:txBody>
      </p:sp>
      <p:sp>
        <p:nvSpPr>
          <p:cNvPr id="13" name="Shape 10"/>
          <p:cNvSpPr/>
          <p:nvPr/>
        </p:nvSpPr>
        <p:spPr>
          <a:xfrm>
            <a:off x="548640" y="3611880"/>
            <a:ext cx="5468112" cy="1965960"/>
          </a:xfrm>
          <a:prstGeom prst="roundRect">
            <a:avLst>
              <a:gd name="adj" fmla="val 3721"/>
            </a:avLst>
          </a:prstGeom>
          <a:solidFill>
            <a:srgbClr val="3A2C16"/>
          </a:solidFill>
          <a:ln w="12700">
            <a:solidFill>
              <a:srgbClr val="E0A040"/>
            </a:solidFill>
            <a:prstDash val="solid"/>
          </a:ln>
        </p:spPr>
      </p:sp>
      <p:sp>
        <p:nvSpPr>
          <p:cNvPr id="14" name="Text 11"/>
          <p:cNvSpPr txBox="1"/>
          <p:nvPr/>
        </p:nvSpPr>
        <p:spPr>
          <a:xfrm>
            <a:off x="822960" y="3776472"/>
            <a:ext cx="4937760" cy="411480"/>
          </a:xfrm>
          <a:prstGeom prst="rect">
            <a:avLst/>
          </a:prstGeom>
          <a:noFill/>
          <a:ln/>
        </p:spPr>
        <p:txBody>
          <a:bodyPr wrap="square" lIns="0" tIns="0" rIns="0" bIns="0" rtlCol="0" anchor="ctr"/>
          <a:lstStyle/>
          <a:p>
            <a:pPr indent="0" marL="0">
              <a:buNone/>
            </a:pPr>
            <a:r>
              <a:rPr lang="en-US" sz="1800" b="1" dirty="0">
                <a:solidFill>
                  <a:srgbClr val="E0A040"/>
                </a:solidFill>
                <a:latin typeface="Calibri" pitchFamily="34" charset="0"/>
                <a:ea typeface="Calibri" pitchFamily="34" charset="-122"/>
                <a:cs typeface="Calibri" pitchFamily="34" charset="-120"/>
              </a:rPr>
              <a:t>Models</a:t>
            </a:r>
            <a:endParaRPr lang="en-US" sz="1800" dirty="0"/>
          </a:p>
        </p:txBody>
      </p:sp>
      <p:sp>
        <p:nvSpPr>
          <p:cNvPr id="15" name="Text 12"/>
          <p:cNvSpPr txBox="1"/>
          <p:nvPr/>
        </p:nvSpPr>
        <p:spPr>
          <a:xfrm>
            <a:off x="822960" y="4270248"/>
            <a:ext cx="4937760" cy="1188720"/>
          </a:xfrm>
          <a:prstGeom prst="rect">
            <a:avLst/>
          </a:prstGeom>
          <a:noFill/>
          <a:ln/>
        </p:spPr>
        <p:txBody>
          <a:bodyPr wrap="square" lIns="0" tIns="0" rIns="0" bIns="0" rtlCol="0" anchor="t"/>
          <a:lstStyle/>
          <a:p>
            <a:pPr indent="0" marL="0">
              <a:buNone/>
            </a:pPr>
            <a:r>
              <a:rPr lang="en-US" sz="1250" dirty="0">
                <a:solidFill>
                  <a:srgbClr val="F2F4F8"/>
                </a:solidFill>
                <a:latin typeface="Calibri" pitchFamily="34" charset="0"/>
                <a:ea typeface="Calibri" pitchFamily="34" charset="-122"/>
                <a:cs typeface="Calibri" pitchFamily="34" charset="-120"/>
              </a:rPr>
              <a:t>One model per index on the rolling 24 hours, trained on the standard schedule; the VOL scope and the default KPIs control how many.</a:t>
            </a:r>
            <a:endParaRPr lang="en-US" sz="1250" dirty="0"/>
          </a:p>
        </p:txBody>
      </p:sp>
      <p:sp>
        <p:nvSpPr>
          <p:cNvPr id="16" name="Shape 13"/>
          <p:cNvSpPr/>
          <p:nvPr/>
        </p:nvSpPr>
        <p:spPr>
          <a:xfrm>
            <a:off x="6172200" y="3611880"/>
            <a:ext cx="5468112" cy="1965960"/>
          </a:xfrm>
          <a:prstGeom prst="roundRect">
            <a:avLst>
              <a:gd name="adj" fmla="val 3721"/>
            </a:avLst>
          </a:prstGeom>
          <a:solidFill>
            <a:srgbClr val="2B2245"/>
          </a:solidFill>
          <a:ln w="12700">
            <a:solidFill>
              <a:srgbClr val="9A78F5"/>
            </a:solidFill>
            <a:prstDash val="solid"/>
          </a:ln>
        </p:spPr>
      </p:sp>
      <p:sp>
        <p:nvSpPr>
          <p:cNvPr id="17" name="Text 14"/>
          <p:cNvSpPr txBox="1"/>
          <p:nvPr/>
        </p:nvSpPr>
        <p:spPr>
          <a:xfrm>
            <a:off x="6446520" y="3776472"/>
            <a:ext cx="4937760" cy="411480"/>
          </a:xfrm>
          <a:prstGeom prst="rect">
            <a:avLst/>
          </a:prstGeom>
          <a:noFill/>
          <a:ln/>
        </p:spPr>
        <p:txBody>
          <a:bodyPr wrap="square" lIns="0" tIns="0" rIns="0" bIns="0" rtlCol="0" anchor="ctr"/>
          <a:lstStyle/>
          <a:p>
            <a:pPr indent="0" marL="0">
              <a:buNone/>
            </a:pPr>
            <a:r>
              <a:rPr lang="en-US" sz="1800" b="1" dirty="0">
                <a:solidFill>
                  <a:srgbClr val="9A78F5"/>
                </a:solidFill>
                <a:latin typeface="Calibri" pitchFamily="34" charset="0"/>
                <a:ea typeface="Calibri" pitchFamily="34" charset="-122"/>
                <a:cs typeface="Calibri" pitchFamily="34" charset="-120"/>
              </a:rPr>
              <a:t>Integrity</a:t>
            </a:r>
            <a:endParaRPr lang="en-US" sz="1800" dirty="0"/>
          </a:p>
        </p:txBody>
      </p:sp>
      <p:sp>
        <p:nvSpPr>
          <p:cNvPr id="18" name="Text 15"/>
          <p:cNvSpPr txBox="1"/>
          <p:nvPr/>
        </p:nvSpPr>
        <p:spPr>
          <a:xfrm>
            <a:off x="6446520" y="4270248"/>
            <a:ext cx="4937760" cy="1188720"/>
          </a:xfrm>
          <a:prstGeom prst="rect">
            <a:avLst/>
          </a:prstGeom>
          <a:noFill/>
          <a:ln/>
        </p:spPr>
        <p:txBody>
          <a:bodyPr wrap="square" lIns="0" tIns="0" rIns="0" bIns="0" rtlCol="0" anchor="t"/>
          <a:lstStyle/>
          <a:p>
            <a:pPr indent="0" marL="0">
              <a:buNone/>
            </a:pPr>
            <a:r>
              <a:rPr lang="en-US" sz="1250" dirty="0">
                <a:solidFill>
                  <a:srgbClr val="F2F4F8"/>
                </a:solidFill>
                <a:latin typeface="Calibri" pitchFamily="34" charset="0"/>
                <a:ea typeface="Calibri" pitchFamily="34" charset="-122"/>
                <a:cs typeface="Calibri" pitchFamily="34" charset="-120"/>
              </a:rPr>
              <a:t>Live and backfill never overlap; no point is written twice; a failed search never advances the cursor, so missing volume is never recorded as a drop.</a:t>
            </a:r>
            <a:endParaRPr lang="en-US" sz="1250" dirty="0"/>
          </a:p>
        </p:txBody>
      </p:sp>
      <p:sp>
        <p:nvSpPr>
          <p:cNvPr id="19" name="Text 16"/>
          <p:cNvSpPr txBox="1"/>
          <p:nvPr/>
        </p:nvSpPr>
        <p:spPr>
          <a:xfrm>
            <a:off x="548640" y="5852160"/>
            <a:ext cx="1106424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The same component serves Splunk Enterprise and Splunk Cloud, on this deployment or on a remote account.</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RECAP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Where we are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volume outliers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11091672" cy="2057400"/>
          </a:xfrm>
          <a:prstGeom prst="roundRect">
            <a:avLst>
              <a:gd name="adj" fmla="val 3556"/>
            </a:avLst>
          </a:prstGeom>
          <a:solidFill>
            <a:srgbClr val="181C25"/>
          </a:solidFill>
          <a:ln w="9525">
            <a:solidFill>
              <a:srgbClr val="2A3140"/>
            </a:solidFill>
            <a:prstDash val="solid"/>
          </a:ln>
        </p:spPr>
      </p:sp>
      <p:sp>
        <p:nvSpPr>
          <p:cNvPr id="8" name="Text 5"/>
          <p:cNvSpPr txBox="1"/>
          <p:nvPr/>
        </p:nvSpPr>
        <p:spPr>
          <a:xfrm>
            <a:off x="777240" y="1554480"/>
            <a:ext cx="45720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In one walkthrough</a:t>
            </a:r>
            <a:endParaRPr lang="en-US" sz="1200" dirty="0"/>
          </a:p>
        </p:txBody>
      </p:sp>
      <p:sp>
        <p:nvSpPr>
          <p:cNvPr id="9" name="Shape 6"/>
          <p:cNvSpPr/>
          <p:nvPr/>
        </p:nvSpPr>
        <p:spPr>
          <a:xfrm>
            <a:off x="777240" y="2011680"/>
            <a:ext cx="146304" cy="146304"/>
          </a:xfrm>
          <a:prstGeom prst="ellipse">
            <a:avLst/>
          </a:prstGeom>
          <a:solidFill>
            <a:srgbClr val="5B8DEF"/>
          </a:solidFill>
          <a:ln w="12700">
            <a:solidFill>
              <a:srgbClr val="5B8DEF"/>
            </a:solidFill>
            <a:prstDash val="solid"/>
          </a:ln>
        </p:spPr>
      </p:sp>
      <p:sp>
        <p:nvSpPr>
          <p:cNvPr id="10" name="Text 7"/>
          <p:cNvSpPr txBox="1"/>
          <p:nvPr/>
        </p:nvSpPr>
        <p:spPr>
          <a:xfrm>
            <a:off x="10332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Created</a:t>
            </a:r>
            <a:endParaRPr lang="en-US" sz="1400" dirty="0"/>
          </a:p>
        </p:txBody>
      </p:sp>
      <p:sp>
        <p:nvSpPr>
          <p:cNvPr id="11" name="Text 8"/>
          <p:cNvSpPr txBox="1"/>
          <p:nvPr/>
        </p:nvSpPr>
        <p:spPr>
          <a:xfrm>
            <a:off x="777240" y="2331720"/>
            <a:ext cx="2514600" cy="1051560"/>
          </a:xfrm>
          <a:prstGeom prst="rect">
            <a:avLst/>
          </a:prstGeom>
          <a:noFill/>
          <a:ln/>
        </p:spPr>
        <p:txBody>
          <a:bodyPr wrap="square" lIns="0" tIns="0" rIns="0" bIns="0" rtlCol="0" anchor="t"/>
          <a:lstStyle/>
          <a:p>
            <a:pPr indent="0" marL="0">
              <a:buNone/>
            </a:pPr>
            <a:r>
              <a:rPr lang="en-US" sz="1250" dirty="0">
                <a:solidFill>
                  <a:srgbClr val="9AA3B5"/>
                </a:solidFill>
                <a:latin typeface="Calibri" pitchFamily="34" charset="0"/>
                <a:ea typeface="Calibri" pitchFamily="34" charset="-122"/>
                <a:cs typeface="Calibri" pitchFamily="34" charset="-120"/>
              </a:rPr>
              <a:t>a Volume Outliers tenant covering 43 indexes, with a month of history backfilled at creation</a:t>
            </a:r>
            <a:endParaRPr lang="en-US" sz="1250" dirty="0"/>
          </a:p>
        </p:txBody>
      </p:sp>
      <p:sp>
        <p:nvSpPr>
          <p:cNvPr id="12" name="Shape 9"/>
          <p:cNvSpPr/>
          <p:nvPr/>
        </p:nvSpPr>
        <p:spPr>
          <a:xfrm>
            <a:off x="3520440" y="2011680"/>
            <a:ext cx="146304" cy="146304"/>
          </a:xfrm>
          <a:prstGeom prst="ellipse">
            <a:avLst/>
          </a:prstGeom>
          <a:solidFill>
            <a:srgbClr val="3DBE7A"/>
          </a:solidFill>
          <a:ln w="12700">
            <a:solidFill>
              <a:srgbClr val="3DBE7A"/>
            </a:solidFill>
            <a:prstDash val="solid"/>
          </a:ln>
        </p:spPr>
      </p:sp>
      <p:sp>
        <p:nvSpPr>
          <p:cNvPr id="13" name="Text 10"/>
          <p:cNvSpPr txBox="1"/>
          <p:nvPr/>
        </p:nvSpPr>
        <p:spPr>
          <a:xfrm>
            <a:off x="37764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Read</a:t>
            </a:r>
            <a:endParaRPr lang="en-US" sz="1400" dirty="0"/>
          </a:p>
        </p:txBody>
      </p:sp>
      <p:sp>
        <p:nvSpPr>
          <p:cNvPr id="14" name="Text 11"/>
          <p:cNvSpPr txBox="1"/>
          <p:nvPr/>
        </p:nvSpPr>
        <p:spPr>
          <a:xfrm>
            <a:off x="3520440" y="2331720"/>
            <a:ext cx="2514600" cy="1051560"/>
          </a:xfrm>
          <a:prstGeom prst="rect">
            <a:avLst/>
          </a:prstGeom>
          <a:noFill/>
          <a:ln/>
        </p:spPr>
        <p:txBody>
          <a:bodyPr wrap="square" lIns="0" tIns="0" rIns="0" bIns="0" rtlCol="0" anchor="t"/>
          <a:lstStyle/>
          <a:p>
            <a:pPr indent="0" marL="0">
              <a:buNone/>
            </a:pPr>
            <a:r>
              <a:rPr lang="en-US" sz="1250" dirty="0">
                <a:solidFill>
                  <a:srgbClr val="9AA3B5"/>
                </a:solidFill>
                <a:latin typeface="Calibri" pitchFamily="34" charset="0"/>
                <a:ea typeface="Calibri" pitchFamily="34" charset="-122"/>
                <a:cs typeface="Calibri" pitchFamily="34" charset="-120"/>
              </a:rPr>
              <a:t>the volume, the cost and the detection of every index, and the model behind each state</a:t>
            </a:r>
            <a:endParaRPr lang="en-US" sz="1250" dirty="0"/>
          </a:p>
        </p:txBody>
      </p:sp>
      <p:sp>
        <p:nvSpPr>
          <p:cNvPr id="15" name="Shape 12"/>
          <p:cNvSpPr/>
          <p:nvPr/>
        </p:nvSpPr>
        <p:spPr>
          <a:xfrm>
            <a:off x="6263640" y="2011680"/>
            <a:ext cx="146304" cy="146304"/>
          </a:xfrm>
          <a:prstGeom prst="ellipse">
            <a:avLst/>
          </a:prstGeom>
          <a:solidFill>
            <a:srgbClr val="E0A040"/>
          </a:solidFill>
          <a:ln w="12700">
            <a:solidFill>
              <a:srgbClr val="E0A040"/>
            </a:solidFill>
            <a:prstDash val="solid"/>
          </a:ln>
        </p:spPr>
      </p:sp>
      <p:sp>
        <p:nvSpPr>
          <p:cNvPr id="16" name="Text 13"/>
          <p:cNvSpPr txBox="1"/>
          <p:nvPr/>
        </p:nvSpPr>
        <p:spPr>
          <a:xfrm>
            <a:off x="65196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Tuned</a:t>
            </a:r>
            <a:endParaRPr lang="en-US" sz="1400" dirty="0"/>
          </a:p>
        </p:txBody>
      </p:sp>
      <p:sp>
        <p:nvSpPr>
          <p:cNvPr id="17" name="Text 14"/>
          <p:cNvSpPr txBox="1"/>
          <p:nvPr/>
        </p:nvSpPr>
        <p:spPr>
          <a:xfrm>
            <a:off x="6263640" y="2331720"/>
            <a:ext cx="2514600" cy="1051560"/>
          </a:xfrm>
          <a:prstGeom prst="rect">
            <a:avLst/>
          </a:prstGeom>
          <a:noFill/>
          <a:ln/>
        </p:spPr>
        <p:txBody>
          <a:bodyPr wrap="square" lIns="0" tIns="0" rIns="0" bIns="0" rtlCol="0" anchor="t"/>
          <a:lstStyle/>
          <a:p>
            <a:pPr indent="0" marL="0">
              <a:buNone/>
            </a:pPr>
            <a:r>
              <a:rPr lang="en-US" sz="1250" dirty="0">
                <a:solidFill>
                  <a:srgbClr val="9AA3B5"/>
                </a:solidFill>
                <a:latin typeface="Calibri" pitchFamily="34" charset="0"/>
                <a:ea typeface="Calibri" pitchFamily="34" charset="-122"/>
                <a:cs typeface="Calibri" pitchFamily="34" charset="-120"/>
              </a:rPr>
              <a:t>the direction per index, the inactivity policy with an override, the KPIs and the scope</a:t>
            </a:r>
            <a:endParaRPr lang="en-US" sz="1250" dirty="0"/>
          </a:p>
        </p:txBody>
      </p:sp>
      <p:sp>
        <p:nvSpPr>
          <p:cNvPr id="18" name="Shape 15"/>
          <p:cNvSpPr/>
          <p:nvPr/>
        </p:nvSpPr>
        <p:spPr>
          <a:xfrm>
            <a:off x="9006840" y="2011680"/>
            <a:ext cx="146304" cy="146304"/>
          </a:xfrm>
          <a:prstGeom prst="ellipse">
            <a:avLst/>
          </a:prstGeom>
          <a:solidFill>
            <a:srgbClr val="9A78F5"/>
          </a:solidFill>
          <a:ln w="12700">
            <a:solidFill>
              <a:srgbClr val="9A78F5"/>
            </a:solidFill>
            <a:prstDash val="solid"/>
          </a:ln>
        </p:spPr>
      </p:sp>
      <p:sp>
        <p:nvSpPr>
          <p:cNvPr id="19" name="Text 16"/>
          <p:cNvSpPr txBox="1"/>
          <p:nvPr/>
        </p:nvSpPr>
        <p:spPr>
          <a:xfrm>
            <a:off x="92628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Operated</a:t>
            </a:r>
            <a:endParaRPr lang="en-US" sz="1400" dirty="0"/>
          </a:p>
        </p:txBody>
      </p:sp>
      <p:sp>
        <p:nvSpPr>
          <p:cNvPr id="20" name="Text 17"/>
          <p:cNvSpPr txBox="1"/>
          <p:nvPr/>
        </p:nvSpPr>
        <p:spPr>
          <a:xfrm>
            <a:off x="9006840" y="2331720"/>
            <a:ext cx="2514600" cy="1051560"/>
          </a:xfrm>
          <a:prstGeom prst="rect">
            <a:avLst/>
          </a:prstGeom>
          <a:noFill/>
          <a:ln/>
        </p:spPr>
        <p:txBody>
          <a:bodyPr wrap="square" lIns="0" tIns="0" rIns="0" bIns="0" rtlCol="0" anchor="t"/>
          <a:lstStyle/>
          <a:p>
            <a:pPr indent="0" marL="0">
              <a:buNone/>
            </a:pPr>
            <a:r>
              <a:rPr lang="en-US" sz="1250" dirty="0">
                <a:solidFill>
                  <a:srgbClr val="9AA3B5"/>
                </a:solidFill>
                <a:latin typeface="Calibri" pitchFamily="34" charset="0"/>
                <a:ea typeface="Calibri" pitchFamily="34" charset="-122"/>
                <a:cs typeface="Calibri" pitchFamily="34" charset="-120"/>
              </a:rPr>
              <a:t>the global license usage view, SPLK-VOL alerting with emails, and the AI Advisors</a:t>
            </a:r>
            <a:endParaRPr lang="en-US" sz="1250" dirty="0"/>
          </a:p>
        </p:txBody>
      </p:sp>
      <p:sp>
        <p:nvSpPr>
          <p:cNvPr id="21" name="Text 18"/>
          <p:cNvSpPr txBox="1"/>
          <p:nvPr/>
        </p:nvSpPr>
        <p:spPr>
          <a:xfrm>
            <a:off x="548640" y="3749040"/>
            <a:ext cx="73152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What made it work</a:t>
            </a:r>
            <a:endParaRPr lang="en-US" sz="1200" dirty="0"/>
          </a:p>
        </p:txBody>
      </p:sp>
      <p:sp>
        <p:nvSpPr>
          <p:cNvPr id="22" name="Shape 19"/>
          <p:cNvSpPr/>
          <p:nvPr/>
        </p:nvSpPr>
        <p:spPr>
          <a:xfrm>
            <a:off x="548640" y="4114800"/>
            <a:ext cx="3593592" cy="1600200"/>
          </a:xfrm>
          <a:prstGeom prst="roundRect">
            <a:avLst>
              <a:gd name="adj" fmla="val 4571"/>
            </a:avLst>
          </a:prstGeom>
          <a:solidFill>
            <a:srgbClr val="1C2A48"/>
          </a:solidFill>
          <a:ln w="12700">
            <a:solidFill>
              <a:srgbClr val="5B8DEF"/>
            </a:solidFill>
            <a:prstDash val="solid"/>
          </a:ln>
        </p:spPr>
      </p:sp>
      <p:sp>
        <p:nvSpPr>
          <p:cNvPr id="23" name="Text 20"/>
          <p:cNvSpPr txBox="1"/>
          <p:nvPr/>
        </p:nvSpPr>
        <p:spPr>
          <a:xfrm>
            <a:off x="731520" y="4251960"/>
            <a:ext cx="3227832" cy="320040"/>
          </a:xfrm>
          <a:prstGeom prst="rect">
            <a:avLst/>
          </a:prstGeom>
          <a:noFill/>
          <a:ln/>
        </p:spPr>
        <p:txBody>
          <a:bodyPr wrap="square" lIns="0" tIns="0" rIns="0" bIns="0" rtlCol="0" anchor="ctr"/>
          <a:lstStyle/>
          <a:p>
            <a:pPr indent="0" marL="0">
              <a:buNone/>
            </a:pPr>
            <a:r>
              <a:rPr lang="en-US" sz="1400" b="1" dirty="0">
                <a:solidFill>
                  <a:srgbClr val="5B8DEF"/>
                </a:solidFill>
                <a:latin typeface="Calibri" pitchFamily="34" charset="0"/>
                <a:ea typeface="Calibri" pitchFamily="34" charset="-122"/>
                <a:cs typeface="Calibri" pitchFamily="34" charset="-120"/>
              </a:rPr>
              <a:t>The right source</a:t>
            </a:r>
            <a:endParaRPr lang="en-US" sz="1400" dirty="0"/>
          </a:p>
        </p:txBody>
      </p:sp>
      <p:sp>
        <p:nvSpPr>
          <p:cNvPr id="24" name="Text 21"/>
          <p:cNvSpPr txBox="1"/>
          <p:nvPr/>
        </p:nvSpPr>
        <p:spPr>
          <a:xfrm>
            <a:off x="731520" y="4645152"/>
            <a:ext cx="3227832" cy="1005840"/>
          </a:xfrm>
          <a:prstGeom prst="rect">
            <a:avLst/>
          </a:prstGeom>
          <a:noFill/>
          <a:ln/>
        </p:spPr>
        <p:txBody>
          <a:bodyPr wrap="square" lIns="0" tIns="0" rIns="0" bIns="0" rtlCol="0" anchor="t"/>
          <a:lstStyle/>
          <a:p>
            <a:pPr indent="0" marL="0">
              <a:buNone/>
            </a:pPr>
            <a:r>
              <a:rPr lang="en-US" sz="1250" dirty="0">
                <a:solidFill>
                  <a:srgbClr val="F2F4F8"/>
                </a:solidFill>
                <a:latin typeface="Calibri" pitchFamily="34" charset="0"/>
                <a:ea typeface="Calibri" pitchFamily="34" charset="-122"/>
                <a:cs typeface="Calibri" pitchFamily="34" charset="-120"/>
              </a:rPr>
              <a:t>The license usage log: the volume Splunk bills, one log for every index, read incrementally.</a:t>
            </a:r>
            <a:endParaRPr lang="en-US" sz="1250" dirty="0"/>
          </a:p>
        </p:txBody>
      </p:sp>
      <p:sp>
        <p:nvSpPr>
          <p:cNvPr id="25" name="Shape 22"/>
          <p:cNvSpPr/>
          <p:nvPr/>
        </p:nvSpPr>
        <p:spPr>
          <a:xfrm>
            <a:off x="4297680" y="4114800"/>
            <a:ext cx="3593592" cy="1600200"/>
          </a:xfrm>
          <a:prstGeom prst="roundRect">
            <a:avLst>
              <a:gd name="adj" fmla="val 4571"/>
            </a:avLst>
          </a:prstGeom>
          <a:solidFill>
            <a:srgbClr val="16302A"/>
          </a:solidFill>
          <a:ln w="12700">
            <a:solidFill>
              <a:srgbClr val="3DBE7A"/>
            </a:solidFill>
            <a:prstDash val="solid"/>
          </a:ln>
        </p:spPr>
      </p:sp>
      <p:sp>
        <p:nvSpPr>
          <p:cNvPr id="26" name="Text 23"/>
          <p:cNvSpPr txBox="1"/>
          <p:nvPr/>
        </p:nvSpPr>
        <p:spPr>
          <a:xfrm>
            <a:off x="4480560" y="4251960"/>
            <a:ext cx="3227832" cy="320040"/>
          </a:xfrm>
          <a:prstGeom prst="rect">
            <a:avLst/>
          </a:prstGeom>
          <a:noFill/>
          <a:ln/>
        </p:spPr>
        <p:txBody>
          <a:bodyPr wrap="square" lIns="0" tIns="0" rIns="0" bIns="0" rtlCol="0" anchor="ctr"/>
          <a:lstStyle/>
          <a:p>
            <a:pPr indent="0" marL="0">
              <a:buNone/>
            </a:pPr>
            <a:r>
              <a:rPr lang="en-US" sz="1400" b="1" dirty="0">
                <a:solidFill>
                  <a:srgbClr val="3DBE7A"/>
                </a:solidFill>
                <a:latin typeface="Calibri" pitchFamily="34" charset="0"/>
                <a:ea typeface="Calibri" pitchFamily="34" charset="-122"/>
                <a:cs typeface="Calibri" pitchFamily="34" charset="-120"/>
              </a:rPr>
              <a:t>Useful on day one</a:t>
            </a:r>
            <a:endParaRPr lang="en-US" sz="1400" dirty="0"/>
          </a:p>
        </p:txBody>
      </p:sp>
      <p:sp>
        <p:nvSpPr>
          <p:cNvPr id="27" name="Text 24"/>
          <p:cNvSpPr txBox="1"/>
          <p:nvPr/>
        </p:nvSpPr>
        <p:spPr>
          <a:xfrm>
            <a:off x="4480560" y="4645152"/>
            <a:ext cx="3227832" cy="1005840"/>
          </a:xfrm>
          <a:prstGeom prst="rect">
            <a:avLst/>
          </a:prstGeom>
          <a:noFill/>
          <a:ln/>
        </p:spPr>
        <p:txBody>
          <a:bodyPr wrap="square" lIns="0" tIns="0" rIns="0" bIns="0" rtlCol="0" anchor="t"/>
          <a:lstStyle/>
          <a:p>
            <a:pPr indent="0" marL="0">
              <a:buNone/>
            </a:pPr>
            <a:r>
              <a:rPr lang="en-US" sz="1250" dirty="0">
                <a:solidFill>
                  <a:srgbClr val="F2F4F8"/>
                </a:solidFill>
                <a:latin typeface="Calibri" pitchFamily="34" charset="0"/>
                <a:ea typeface="Calibri" pitchFamily="34" charset="-122"/>
                <a:cs typeface="Calibri" pitchFamily="34" charset="-120"/>
              </a:rPr>
              <a:t>The backfill replays the history, so the models are trusted and the trend is complete immediately.</a:t>
            </a:r>
            <a:endParaRPr lang="en-US" sz="1250" dirty="0"/>
          </a:p>
        </p:txBody>
      </p:sp>
      <p:sp>
        <p:nvSpPr>
          <p:cNvPr id="28" name="Shape 25"/>
          <p:cNvSpPr/>
          <p:nvPr/>
        </p:nvSpPr>
        <p:spPr>
          <a:xfrm>
            <a:off x="8046720" y="4114800"/>
            <a:ext cx="3593592" cy="1600200"/>
          </a:xfrm>
          <a:prstGeom prst="roundRect">
            <a:avLst>
              <a:gd name="adj" fmla="val 4571"/>
            </a:avLst>
          </a:prstGeom>
          <a:solidFill>
            <a:srgbClr val="2B2245"/>
          </a:solidFill>
          <a:ln w="12700">
            <a:solidFill>
              <a:srgbClr val="9A78F5"/>
            </a:solidFill>
            <a:prstDash val="solid"/>
          </a:ln>
        </p:spPr>
      </p:sp>
      <p:sp>
        <p:nvSpPr>
          <p:cNvPr id="29" name="Text 26"/>
          <p:cNvSpPr txBox="1"/>
          <p:nvPr/>
        </p:nvSpPr>
        <p:spPr>
          <a:xfrm>
            <a:off x="8229600" y="4251960"/>
            <a:ext cx="3227832" cy="320040"/>
          </a:xfrm>
          <a:prstGeom prst="rect">
            <a:avLst/>
          </a:prstGeom>
          <a:noFill/>
          <a:ln/>
        </p:spPr>
        <p:txBody>
          <a:bodyPr wrap="square" lIns="0" tIns="0" rIns="0" bIns="0" rtlCol="0" anchor="ctr"/>
          <a:lstStyle/>
          <a:p>
            <a:pPr indent="0" marL="0">
              <a:buNone/>
            </a:pPr>
            <a:r>
              <a:rPr lang="en-US" sz="1400" b="1" dirty="0">
                <a:solidFill>
                  <a:srgbClr val="9A78F5"/>
                </a:solidFill>
                <a:latin typeface="Calibri" pitchFamily="34" charset="0"/>
                <a:ea typeface="Calibri" pitchFamily="34" charset="-122"/>
                <a:cs typeface="Calibri" pitchFamily="34" charset="-120"/>
              </a:rPr>
              <a:t>Signal, not noise</a:t>
            </a:r>
            <a:endParaRPr lang="en-US" sz="1400" dirty="0"/>
          </a:p>
        </p:txBody>
      </p:sp>
      <p:sp>
        <p:nvSpPr>
          <p:cNvPr id="30" name="Text 27"/>
          <p:cNvSpPr txBox="1"/>
          <p:nvPr/>
        </p:nvSpPr>
        <p:spPr>
          <a:xfrm>
            <a:off x="8229600" y="4645152"/>
            <a:ext cx="3227832" cy="1005840"/>
          </a:xfrm>
          <a:prstGeom prst="rect">
            <a:avLst/>
          </a:prstGeom>
          <a:noFill/>
          <a:ln/>
        </p:spPr>
        <p:txBody>
          <a:bodyPr wrap="square" lIns="0" tIns="0" rIns="0" bIns="0" rtlCol="0" anchor="t"/>
          <a:lstStyle/>
          <a:p>
            <a:pPr indent="0" marL="0">
              <a:buNone/>
            </a:pPr>
            <a:r>
              <a:rPr lang="en-US" sz="1250" dirty="0">
                <a:solidFill>
                  <a:srgbClr val="F2F4F8"/>
                </a:solidFill>
                <a:latin typeface="Calibri" pitchFamily="34" charset="0"/>
                <a:ea typeface="Calibri" pitchFamily="34" charset="-122"/>
                <a:cs typeface="Calibri" pitchFamily="34" charset="-120"/>
              </a:rPr>
              <a:t>One entity per index, a direction per index, an inactivity policy by business hours — and impact scoring.</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TrackMe Hands-on — Volume Outliers</dc:title>
  <dc:subject>PptxGenJS Presentation</dc:subject>
  <dc:creator>TrackMe Limited</dc:creator>
  <cp:lastModifiedBy>TrackMe Limited</cp:lastModifiedBy>
  <cp:revision>1</cp:revision>
  <dcterms:created xsi:type="dcterms:W3CDTF">2026-09-28T20:43:18Z</dcterms:created>
  <dcterms:modified xsi:type="dcterms:W3CDTF">2026-09-28T20:43:18Z</dcterms:modified>
</cp:coreProperties>
</file>