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image-10-1.jpg" ContentType="image/jpg"/>
  <Override PartName="/ppt/media/image-11-1.jpg" ContentType="image/jpg"/>
  <Override PartName="/ppt/media/image-12-1.jpg" ContentType="image/jpg"/>
  <Override PartName="/ppt/media/image-14-1.jpg" ContentType="image/jpg"/>
  <Override PartName="/ppt/media/image-15-1.jpg" ContentType="image/jpg"/>
  <Override PartName="/ppt/media/image-16-1.jpg" ContentType="image/jpg"/>
  <Override PartName="/ppt/media/image-17-1.jpg" ContentType="image/jpg"/>
  <Override PartName="/ppt/media/image-18-1.jpg" ContentType="image/jpg"/>
  <Override PartName="/ppt/media/image-21-1.jpg" ContentType="image/jpg"/>
  <Override PartName="/ppt/media/image-22-1.jpg" ContentType="image/jpg"/>
  <Override PartName="/ppt/media/image-24-1.jpg" ContentType="image/jpg"/>
  <Override PartName="/ppt/media/image-25-1.jpg" ContentType="image/jpg"/>
  <Override PartName="/ppt/media/image-27-1.jpg" ContentType="image/jpg"/>
  <Override PartName="/ppt/media/image-28-1.jpg" ContentType="image/jpg"/>
  <Override PartName="/ppt/media/image-29-1.jpg" ContentType="image/jpg"/>
  <Override PartName="/ppt/media/image-5-1.jpg" ContentType="image/jpg"/>
  <Override PartName="/ppt/media/image-6-1.jpg" ContentType="image/jpg"/>
  <Override PartName="/ppt/media/image-7-1.jpg" ContentType="image/jpg"/>
  <Override PartName="/ppt/media/image-8-1.jpg" ContentType="image/jpg"/>
  <Override PartName="/ppt/media/image-9-1.jpg" ContentType="image/jp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notesMasterIdLst>
    <p:notesMasterId r:id="rId3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notesMaster" Target="notesMasters/notesMaster1.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3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Hands-on walkthrough of User Activity Monitoring, the seventh tenant type of TrackMe, introduced in 2.4.18 as a Beta. Everything in this deck was captured live on a Splunk Cloud search head cluster, starting from a brand new tenant called uam-cloud. In four parts we create the tenant, watch the first day of collection, read and classify what it found, then tune the policies and operate the tenant. The accounts you will see — alice.moreau, ben.okafor, svc-siem-collector and friends — are the fictitious names of a small platform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TrackMe has always monitored the data. The other half of a Splunk platform is the people and the automation that use it, and nobody looks at that half: personal schedules and all-time searches that nobody reviews, service accounts that nobody can tell apart from people, and resource hogs that stay invisible until the search head suffers. UAM turns the audit trail and the introspection into an inventory, findings and an investigation workflow.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model in one picture. UAM is not an entity component: it is its own tenant type, with its own tabs and its own trackers. A tenant covers one indexing layer and one or more search head tiers — the local one here; a remote account would add another tier. Five trackers collect: the inventory and the listing read the saved searches, users and roles; the activity tracker reads the audit trail five minutes at a time and the introspection window by window; the policies tracker evaluates the catalogue; the backfill walks the history backwards. Everything lands in the summary index as trackme:uam:* events, compact by design.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parts. Setup: create the tenant through the wizard — six screens, one specific to UAM. Day one: what the trackers deliver within the first quarter of an hour, and what the backfill adds over the day. Read and classify: the findings, the accounts and the evidence, and how the classes settle. Tune and operate: the policy catalogue, the notifications and the collection health. No entity, no threshold to write: the catalogue ships with defaults.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Virtual Tenants, Actions, Create a tracking tenant. The chooser lists the entity components and, since 2.4.18, the User Activity Monitoring card with its Beta badge. Selecting it starts the same wizard as any tenant, with one extra step specific to UAM. There are no entities in this tenant type, which is why it has its own card rather than a checkbox in the component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Basics step is the one every tenant type shares: identifier, alias, description. Two details are specific: the Beta notice at the top, and the fact that the identifier will also name the three KV collections of the tenant — settings, inventory and findings.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only step specific to UAM, and it decides the shape of the tenant. A tier is a search head — or a cluster — whose saved searches, users and roles are inventoried and whose audit trail is read. The route account is the one used to search the indexing layer. The backfill range matters more than it looks: without it, the classification takes a week to settle.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Indexes and RBAC is the step every tenant ends with. The one recommendation specific to UAM is the owner: a dedicated service account with administrative rights, because the trackers run as the owner and need to read the audit trail, the introspection and the knowledge objects of every tier. We classify that account as system later, so the platform's own workload never appears in a finding.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review shows the whole shape before anything is written. Creation takes seconds: the collections, the lookups and the trackers exist immediately, and the trackers are scheduled at once. The same creation is one REST call for those who automate their tenants.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 on the Virtual Tenants page the tenant has its card. It looks different from the entity tenants on purpose: instead of state donuts it shows the open findings by severity and the backfill status. Both pills are empty or planned right now; we come back after the first runs.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Within the quarter of an hour that follows the creation, the Collection health tab shows the trackers running. Each run leaves a receipt, so what was read and what was written is always explainable. The backfill runs on its own hourly slots; the range is bounded by the retention of the sources: on this fresh stack the audit and resource history reached retention within the day, so the backfill retired itself early.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overview modal from the tenant card summarises the tenant. On day one the numbers are the inventory facts: schedules dispatched all time and a real-time schedule. Nothing about people yet, because nobody is classified yet — the personal_schedule policy waits for that. This is the honest starting point of every UAM tenant.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two is about reading. A finding is one row per policy and subject; the Investigate view gives everything an administrator needs to decide. Then the accounts: who is a person, who is a service, who is the platform itself — and how UAM decided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Findings tab is the backlog. The tiles give the shape, the charts give the trend and the weight, the table gives the rows. Each finding is one policy applied to one subject — a scheduled search or an account — and keeps its identity across runs: a condition that persists updates the same finding rather than creating a new one every quarter of an hour.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the high finding on alice.moreau: an account that ran an all-time search. The Investigate view is the whole case: what the subject is, what was observed, what to do about it, and the links to the events and the owner. We assign it to tom.hendricks, who administers the platform, and mark it investigating with a note. Two decisions close a finding: Resolve says the investigation concluded — the policy reopens it if the condition is still there; Dismiss says it is accepted, permanently or for a duration.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Users tab is the account-centric view. Most of the classification happened without us: the people were detected from Splunk Web, and one wildcard rule, svc-* to service, classified the service accounts before they earn their seven days of automation-only activity. One decision was ours: svc-trackme, the owner of the tenant, classified system together with the administrators so that the platform's own workload never appears in a finding.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account deep-dive fans its searches out concurrently with a bound, so a heavy account answers with what finished. This one is the BI export job: API dispatches only, in batches, with the CPU profile of an export. Because the svc-* rule classified it as a service, the resource policies judge it against the capacity-derived allowance; the deep-dive lists its most expensive searches, which is what the owner of the job needs.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Activity tab is the raw evidence: what the audit trail said, compacted. One record per search and window rather than one line per audit event; the REST access of an account summarised per batch rather than hundreds of lines. This is the material every policy is evaluated on, and what an analyst opens when a finding needs a second look.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classification is what makes the policies meaningful: the audit policies evaluate human accounts by default, and a service account is never blamed for a personal schedule. Precedence is always the same: a manual class first, then the system defaults, then the first matching rule, then the human detection, then the service detection. Two beta limits: the automation scan reads the legacy key=value audit format, and the seven days must lie inside the audit retention.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three is tuning. The catalogue ships with defaults that fit a busy cluster, so tuning is a few decisions: which severity, which exclusions, which scope. The policy insight is how you check that a change did what you meant.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Policies tab is the catalogue. Each row shows the enablement, the severity, the thresholds in force, the exclusions and the counters of the last evaluation. What we changed here: we switched on the four opt-in policies with thresholds that fit a small platform — launch_burst at 50 distinct searches, costly_search at 60 seconds — and left the defaults otherwise. The trackme and Splunk_SA_CIM apps are excluded from every policy by default.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policy insight opens from the Last evaluation cell. It explains one evaluation: who was in the population, why records were unknown, excluded or not applicable, which accounts sit behind the unknowns, and the seven-day history of the counters. It is how we checked that the system accounts — the tenant owner, the Splunk context identities — sit outside the scope and can never raise a finding.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catalogue in one view. Inventory policies read the schedules; activity policies read the audit records of the trailing window; resource policies read the introspection against budgets derived from the measured capacity. Six are on by default, four are opt-in because their thresholds depend on the platform, and the daily baseline deviation stays in preview mode until seven fully covered days exist.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Settings, Account classification. Three layers you control and two you observe: the manual classes and the rules are yours; the human and service detections are UAM's, and you can switch either off. The preview shows the effect of a rule on the known accounts before it is saved — the way to check that svc-* does not catch something it should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Collection limits is where the cost of the tenant is decided. Every budget — activity windows and records, resources, inventory cadences, findings, backfill — is a tunable with a validated range, not a product cap. The one switch worth a conscious decision is Store SPL search: off by default because the search text adds about a third to each record and can carry literals and secrets; turn it on if your analysts want the SPL inside the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four is operating the tenant day to day. Notifications are one tenant-level setting, not one alert per policy. Collection health tells you the trackers are on time, and the Guardian tells you on the Virtual Tenants page when they are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UAM notifies on the transitions of the findings: one tenant-level setting, no per-policy alert. In digest mode every policies run that produced a transition sends one email listing them, grouped by event then severity, each with a deep link into the Investigate view. The per-finding mode threads the emails per finding — opened, escalated, assigned, resolved read as one conversation — the right choice for a small backlog with named owners.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Operating the tenant is mostly reading this tab. Every run leaves a receipt, every problem has a diagnostic, and the two failure modes that matter — a killed run and a stalled checkpoint — recover on their own. The Configuration Guardian check uam_collection_health, tenant scope, warning, surfaces anything that stays wrong on the Virtual Tenants page and in the Guardian, with the problems in its metadata, and clears itself once they are gone.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Scheduled searches tab is the living inventory of the tier. It is also the answer to the questions that come before any policy: how many schedules do we have, who owns them, which ones are dense, which ones are all time. Every change is recorded, so a schedule that appears on a Friday evening under a personal account is a finding by Monday.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cost of a UAM tenant is the evidence it indexes, and it is designed to be small: one record per search and window, the REST access of an account summarised per batch, one receipt per run. The evidence counts against the Splunk licence like every TrackMe summary event, and the SPL of the searches is only indexed when you switch it on. Collection is bounded by validated budgets, reads run through tstats on indexed dimensions, and the state is three KV collections per tenant.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One tenant, four parts. We created it in six screens, watched the trackers fill it on day one, read the findings and the accounts and let the classification settle, then tuned a few policies and set up the notifications. What made it work: the backfill that made the classification usable on day one, a catalogue with defaults that fit a busy cluster, and evidence compact enough to keep.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jp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1218"/>
        </a:solidFill>
      </p:bgPr>
    </p:bg>
    <p:spTree>
      <p:nvGrpSpPr>
        <p:cNvPr id="1" name=""/>
        <p:cNvGrpSpPr/>
        <p:nvPr/>
      </p:nvGrpSpPr>
      <p:grpSpPr>
        <a:xfrm>
          <a:off x="0" y="0"/>
          <a:ext cx="0" cy="0"/>
          <a:chOff x="0" y="0"/>
          <a:chExt cx="0" cy="0"/>
        </a:xfrm>
      </p:grpSpPr>
      <p:pic>
        <p:nvPicPr>
          <p:cNvPr id="2" name="Image 0" descr="/private/tmp/claude-501/-Users-guilhem-DocsOffsync-trackme-limited-trackme-app--claude-worktrees-charming-wing-361ab2/e22b4a04-1190-41fe-995f-d7cc227485d2/scratchpad/deck_uam/img/logo.png">    </p:cNvPr>
          <p:cNvPicPr>
            <a:picLocks noChangeAspect="1"/>
          </p:cNvPicPr>
          <p:nvPr/>
        </p:nvPicPr>
        <p:blipFill>
          <a:blip r:embed="rId1"/>
          <a:stretch>
            <a:fillRect/>
          </a:stretch>
        </p:blipFill>
        <p:spPr>
          <a:xfrm>
            <a:off x="685800" y="502920"/>
            <a:ext cx="2331720" cy="1404518"/>
          </a:xfrm>
          <a:prstGeom prst="rect">
            <a:avLst/>
          </a:prstGeom>
        </p:spPr>
      </p:pic>
      <p:sp>
        <p:nvSpPr>
          <p:cNvPr id="3" name="Text 0"/>
          <p:cNvSpPr txBox="1"/>
          <p:nvPr/>
        </p:nvSpPr>
        <p:spPr>
          <a:xfrm>
            <a:off x="822960" y="3108960"/>
            <a:ext cx="9144000" cy="274320"/>
          </a:xfrm>
          <a:prstGeom prst="rect">
            <a:avLst/>
          </a:prstGeom>
          <a:noFill/>
          <a:ln/>
        </p:spPr>
        <p:txBody>
          <a:bodyPr wrap="square" lIns="0" tIns="0" rIns="0" bIns="0" rtlCol="0" anchor="ctr"/>
          <a:lstStyle/>
          <a:p>
            <a:pPr indent="0" marL="0">
              <a:buNone/>
            </a:pPr>
            <a:r>
              <a:rPr lang="en-US" sz="1200" b="1" spc="300" kern="0" dirty="0">
                <a:solidFill>
                  <a:srgbClr val="8B6CF6"/>
                </a:solidFill>
                <a:latin typeface="Calibri" pitchFamily="34" charset="0"/>
                <a:ea typeface="Calibri" pitchFamily="34" charset="-122"/>
                <a:cs typeface="Calibri" pitchFamily="34" charset="-120"/>
              </a:rPr>
              <a:t>HANDS-ON WALKTHROUGH  ·  USER ACTIVITY MONITORING (BETA)</a:t>
            </a:r>
            <a:endParaRPr lang="en-US" sz="1200" dirty="0"/>
          </a:p>
        </p:txBody>
      </p:sp>
      <p:sp>
        <p:nvSpPr>
          <p:cNvPr id="4" name="Text 1"/>
          <p:cNvSpPr txBox="1"/>
          <p:nvPr/>
        </p:nvSpPr>
        <p:spPr>
          <a:xfrm>
            <a:off x="822960" y="3429000"/>
            <a:ext cx="10515600" cy="822960"/>
          </a:xfrm>
          <a:prstGeom prst="rect">
            <a:avLst/>
          </a:prstGeom>
          <a:noFill/>
          <a:ln/>
        </p:spPr>
        <p:txBody>
          <a:bodyPr wrap="square" lIns="0" tIns="0" rIns="0" bIns="0" rtlCol="0" anchor="ctr"/>
          <a:lstStyle/>
          <a:p>
            <a:pPr indent="0" marL="0">
              <a:buNone/>
            </a:pPr>
            <a:r>
              <a:rPr lang="en-US" sz="4400" b="1" dirty="0">
                <a:solidFill>
                  <a:srgbClr val="F2F4F8"/>
                </a:solidFill>
                <a:latin typeface="Calibri" pitchFamily="34" charset="0"/>
                <a:ea typeface="Calibri" pitchFamily="34" charset="-122"/>
                <a:cs typeface="Calibri" pitchFamily="34" charset="-120"/>
              </a:rPr>
              <a:t>Who is doing what on your Splunk?</a:t>
            </a:r>
            <a:endParaRPr lang="en-US" sz="4400" dirty="0"/>
          </a:p>
        </p:txBody>
      </p:sp>
      <p:sp>
        <p:nvSpPr>
          <p:cNvPr id="5" name="Text 2"/>
          <p:cNvSpPr txBox="1"/>
          <p:nvPr/>
        </p:nvSpPr>
        <p:spPr>
          <a:xfrm>
            <a:off x="822960" y="4297680"/>
            <a:ext cx="9692640" cy="1097280"/>
          </a:xfrm>
          <a:prstGeom prst="rect">
            <a:avLst/>
          </a:prstGeom>
          <a:noFill/>
          <a:ln/>
        </p:spPr>
        <p:txBody>
          <a:bodyPr wrap="square" lIns="0" tIns="0" rIns="0" bIns="0" rtlCol="0" anchor="t"/>
          <a:lstStyle/>
          <a:p>
            <a:pPr indent="0" marL="0">
              <a:buNone/>
            </a:pPr>
            <a:r>
              <a:rPr lang="en-US" sz="1700" dirty="0">
                <a:solidFill>
                  <a:srgbClr val="9AA3B5"/>
                </a:solidFill>
                <a:latin typeface="Calibri" pitchFamily="34" charset="0"/>
                <a:ea typeface="Calibri" pitchFamily="34" charset="-122"/>
                <a:cs typeface="Calibri" pitchFamily="34" charset="-120"/>
              </a:rPr>
              <a:t>One tenant watches every account of a deployment — people and service accounts — through the audit trail and the introspection, raises findings from a policy catalogue, and gives you the investigation workflow. From an empty tenant to classified accounts and findings.</a:t>
            </a:r>
            <a:endParaRPr lang="en-US" sz="1700" dirty="0"/>
          </a:p>
        </p:txBody>
      </p:sp>
      <p:sp>
        <p:nvSpPr>
          <p:cNvPr id="6" name="Text 3"/>
          <p:cNvSpPr txBox="1"/>
          <p:nvPr/>
        </p:nvSpPr>
        <p:spPr>
          <a:xfrm>
            <a:off x="822960" y="5943600"/>
            <a:ext cx="8229600" cy="274320"/>
          </a:xfrm>
          <a:prstGeom prst="rect">
            <a:avLst/>
          </a:prstGeom>
          <a:noFill/>
          <a:ln/>
        </p:spPr>
        <p:txBody>
          <a:bodyPr wrap="square" lIns="0" tIns="0" rIns="0" bIns="0" rtlCol="0" anchor="ctr"/>
          <a:lstStyle/>
          <a:p>
            <a:pPr indent="0" marL="0">
              <a:buNone/>
            </a:pPr>
            <a:r>
              <a:rPr lang="en-US" sz="1100" dirty="0">
                <a:solidFill>
                  <a:srgbClr val="6B7386"/>
                </a:solidFill>
                <a:latin typeface="Calibri" pitchFamily="34" charset="0"/>
                <a:ea typeface="Calibri" pitchFamily="34" charset="-122"/>
                <a:cs typeface="Calibri" pitchFamily="34" charset="-120"/>
              </a:rPr>
              <a:t>Captured live on TrackMe 2.4.18 (Beta)  ·  Splunk Cloud  ·  tenant uam-cloud</a:t>
            </a:r>
            <a:endParaRPr lang="en-US" sz="1100" dirty="0"/>
          </a:p>
        </p:txBody>
      </p:sp>
      <p:sp>
        <p:nvSpPr>
          <p:cNvPr id="7" name="Shape 4"/>
          <p:cNvSpPr/>
          <p:nvPr/>
        </p:nvSpPr>
        <p:spPr>
          <a:xfrm>
            <a:off x="10058400" y="5989320"/>
            <a:ext cx="201168" cy="201168"/>
          </a:xfrm>
          <a:prstGeom prst="ellipse">
            <a:avLst/>
          </a:prstGeom>
          <a:solidFill>
            <a:srgbClr val="3DBE7A"/>
          </a:solidFill>
          <a:ln w="12700">
            <a:solidFill>
              <a:srgbClr val="3DBE7A"/>
            </a:solidFill>
            <a:prstDash val="solid"/>
          </a:ln>
        </p:spPr>
      </p:sp>
      <p:sp>
        <p:nvSpPr>
          <p:cNvPr id="8" name="Shape 5"/>
          <p:cNvSpPr/>
          <p:nvPr/>
        </p:nvSpPr>
        <p:spPr>
          <a:xfrm>
            <a:off x="10442448" y="5989320"/>
            <a:ext cx="201168" cy="201168"/>
          </a:xfrm>
          <a:prstGeom prst="ellipse">
            <a:avLst/>
          </a:prstGeom>
          <a:solidFill>
            <a:srgbClr val="E0A040"/>
          </a:solidFill>
          <a:ln w="12700">
            <a:solidFill>
              <a:srgbClr val="E0A040"/>
            </a:solidFill>
            <a:prstDash val="solid"/>
          </a:ln>
        </p:spPr>
      </p:sp>
      <p:sp>
        <p:nvSpPr>
          <p:cNvPr id="9" name="Shape 6"/>
          <p:cNvSpPr/>
          <p:nvPr/>
        </p:nvSpPr>
        <p:spPr>
          <a:xfrm>
            <a:off x="10826496" y="5989320"/>
            <a:ext cx="201168" cy="201168"/>
          </a:xfrm>
          <a:prstGeom prst="ellipse">
            <a:avLst/>
          </a:prstGeom>
          <a:solidFill>
            <a:srgbClr val="E05555"/>
          </a:solidFill>
          <a:ln w="12700">
            <a:solidFill>
              <a:srgbClr val="E05555"/>
            </a:solidFill>
            <a:prstDash val="solid"/>
          </a:ln>
        </p:spPr>
      </p:sp>
      <p:sp>
        <p:nvSpPr>
          <p:cNvPr id="10" name="Shape 7"/>
          <p:cNvSpPr/>
          <p:nvPr/>
        </p:nvSpPr>
        <p:spPr>
          <a:xfrm>
            <a:off x="11210544" y="5989320"/>
            <a:ext cx="201168" cy="201168"/>
          </a:xfrm>
          <a:prstGeom prst="ellipse">
            <a:avLst/>
          </a:prstGeom>
          <a:solidFill>
            <a:srgbClr val="5B8DEF"/>
          </a:solidFill>
          <a:ln w="12700">
            <a:solidFill>
              <a:srgbClr val="5B8DEF"/>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THE PROBLEM</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You know what the data does. Do you know what the people do?</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User Activity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Text 4"/>
          <p:cNvSpPr txBox="1"/>
          <p:nvPr/>
        </p:nvSpPr>
        <p:spPr>
          <a:xfrm>
            <a:off x="548640" y="1371600"/>
            <a:ext cx="11064240" cy="548640"/>
          </a:xfrm>
          <a:prstGeom prst="rect">
            <a:avLst/>
          </a:prstGeom>
          <a:noFill/>
          <a:ln/>
        </p:spPr>
        <p:txBody>
          <a:bodyPr wrap="square" lIns="0" tIns="0" rIns="0" bIns="0" rtlCol="0" anchor="t"/>
          <a:lstStyle/>
          <a:p>
            <a:pPr indent="0" marL="0">
              <a:buNone/>
            </a:pPr>
            <a:r>
              <a:rPr lang="en-US" sz="1350" dirty="0">
                <a:solidFill>
                  <a:srgbClr val="9AA3B5"/>
                </a:solidFill>
                <a:latin typeface="Calibri" pitchFamily="34" charset="0"/>
                <a:ea typeface="Calibri" pitchFamily="34" charset="-122"/>
                <a:cs typeface="Calibri" pitchFamily="34" charset="-120"/>
              </a:rPr>
              <a:t>Data monitoring sees the feeds. A Splunk platform is also a few hundred saved searches, twenty accounts and the automation behind them — and their behaviour has no owner.</a:t>
            </a:r>
            <a:endParaRPr lang="en-US" sz="1350" dirty="0"/>
          </a:p>
        </p:txBody>
      </p:sp>
      <p:sp>
        <p:nvSpPr>
          <p:cNvPr id="8" name="Shape 5"/>
          <p:cNvSpPr/>
          <p:nvPr/>
        </p:nvSpPr>
        <p:spPr>
          <a:xfrm>
            <a:off x="548640" y="2148840"/>
            <a:ext cx="3593592" cy="1828800"/>
          </a:xfrm>
          <a:prstGeom prst="roundRect">
            <a:avLst>
              <a:gd name="adj" fmla="val 4000"/>
            </a:avLst>
          </a:prstGeom>
          <a:solidFill>
            <a:srgbClr val="3B1C1C"/>
          </a:solidFill>
          <a:ln w="12700">
            <a:solidFill>
              <a:srgbClr val="E05555"/>
            </a:solidFill>
            <a:prstDash val="solid"/>
          </a:ln>
        </p:spPr>
      </p:sp>
      <p:sp>
        <p:nvSpPr>
          <p:cNvPr id="9" name="Text 6"/>
          <p:cNvSpPr txBox="1"/>
          <p:nvPr/>
        </p:nvSpPr>
        <p:spPr>
          <a:xfrm>
            <a:off x="777240" y="2286000"/>
            <a:ext cx="3136392" cy="411480"/>
          </a:xfrm>
          <a:prstGeom prst="rect">
            <a:avLst/>
          </a:prstGeom>
          <a:noFill/>
          <a:ln/>
        </p:spPr>
        <p:txBody>
          <a:bodyPr wrap="square" lIns="0" tIns="0" rIns="0" bIns="0" rtlCol="0" anchor="ctr"/>
          <a:lstStyle/>
          <a:p>
            <a:pPr indent="0" marL="0">
              <a:buNone/>
            </a:pPr>
            <a:r>
              <a:rPr lang="en-US" sz="1600" b="1" dirty="0">
                <a:solidFill>
                  <a:srgbClr val="E05555"/>
                </a:solidFill>
                <a:latin typeface="Calibri" pitchFamily="34" charset="0"/>
                <a:ea typeface="Calibri" pitchFamily="34" charset="-122"/>
                <a:cs typeface="Calibri" pitchFamily="34" charset="-120"/>
              </a:rPr>
              <a:t>Schedules nobody reviews</a:t>
            </a:r>
            <a:endParaRPr lang="en-US" sz="1600" dirty="0"/>
          </a:p>
        </p:txBody>
      </p:sp>
      <p:sp>
        <p:nvSpPr>
          <p:cNvPr id="10" name="Text 7"/>
          <p:cNvSpPr txBox="1"/>
          <p:nvPr/>
        </p:nvSpPr>
        <p:spPr>
          <a:xfrm>
            <a:off x="777240" y="2743200"/>
            <a:ext cx="3136392" cy="109728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Reports scheduled under a personal account, searches dispatched all time, a real-time schedule left running. Nobody notices until the owner leaves — or the search head does.</a:t>
            </a:r>
            <a:endParaRPr lang="en-US" sz="1150" dirty="0"/>
          </a:p>
        </p:txBody>
      </p:sp>
      <p:sp>
        <p:nvSpPr>
          <p:cNvPr id="11" name="Shape 8"/>
          <p:cNvSpPr/>
          <p:nvPr/>
        </p:nvSpPr>
        <p:spPr>
          <a:xfrm>
            <a:off x="4297680" y="2148840"/>
            <a:ext cx="3593592" cy="1828800"/>
          </a:xfrm>
          <a:prstGeom prst="roundRect">
            <a:avLst>
              <a:gd name="adj" fmla="val 4000"/>
            </a:avLst>
          </a:prstGeom>
          <a:solidFill>
            <a:srgbClr val="3A2C16"/>
          </a:solidFill>
          <a:ln w="12700">
            <a:solidFill>
              <a:srgbClr val="E0A040"/>
            </a:solidFill>
            <a:prstDash val="solid"/>
          </a:ln>
        </p:spPr>
      </p:sp>
      <p:sp>
        <p:nvSpPr>
          <p:cNvPr id="12" name="Text 9"/>
          <p:cNvSpPr txBox="1"/>
          <p:nvPr/>
        </p:nvSpPr>
        <p:spPr>
          <a:xfrm>
            <a:off x="4526280" y="2286000"/>
            <a:ext cx="3136392" cy="411480"/>
          </a:xfrm>
          <a:prstGeom prst="rect">
            <a:avLst/>
          </a:prstGeom>
          <a:noFill/>
          <a:ln/>
        </p:spPr>
        <p:txBody>
          <a:bodyPr wrap="square" lIns="0" tIns="0" rIns="0" bIns="0" rtlCol="0" anchor="ctr"/>
          <a:lstStyle/>
          <a:p>
            <a:pPr indent="0" marL="0">
              <a:buNone/>
            </a:pPr>
            <a:r>
              <a:rPr lang="en-US" sz="1600" b="1" dirty="0">
                <a:solidFill>
                  <a:srgbClr val="E0A040"/>
                </a:solidFill>
                <a:latin typeface="Calibri" pitchFamily="34" charset="0"/>
                <a:ea typeface="Calibri" pitchFamily="34" charset="-122"/>
                <a:cs typeface="Calibri" pitchFamily="34" charset="-120"/>
              </a:rPr>
              <a:t>People and services look alike</a:t>
            </a:r>
            <a:endParaRPr lang="en-US" sz="1600" dirty="0"/>
          </a:p>
        </p:txBody>
      </p:sp>
      <p:sp>
        <p:nvSpPr>
          <p:cNvPr id="13" name="Text 10"/>
          <p:cNvSpPr txBox="1"/>
          <p:nvPr/>
        </p:nvSpPr>
        <p:spPr>
          <a:xfrm>
            <a:off x="4526280" y="2743200"/>
            <a:ext cx="3136392" cy="109728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A SOAR connector, a reporting script, an analyst: the same audit lines. Without a class, every policy is either noisy or blind.</a:t>
            </a:r>
            <a:endParaRPr lang="en-US" sz="1150" dirty="0"/>
          </a:p>
        </p:txBody>
      </p:sp>
      <p:sp>
        <p:nvSpPr>
          <p:cNvPr id="14" name="Shape 11"/>
          <p:cNvSpPr/>
          <p:nvPr/>
        </p:nvSpPr>
        <p:spPr>
          <a:xfrm>
            <a:off x="8046720" y="2148840"/>
            <a:ext cx="3593592" cy="1828800"/>
          </a:xfrm>
          <a:prstGeom prst="roundRect">
            <a:avLst>
              <a:gd name="adj" fmla="val 4000"/>
            </a:avLst>
          </a:prstGeom>
          <a:solidFill>
            <a:srgbClr val="2B2245"/>
          </a:solidFill>
          <a:ln w="12700">
            <a:solidFill>
              <a:srgbClr val="9A78F5"/>
            </a:solidFill>
            <a:prstDash val="solid"/>
          </a:ln>
        </p:spPr>
      </p:sp>
      <p:sp>
        <p:nvSpPr>
          <p:cNvPr id="15" name="Text 12"/>
          <p:cNvSpPr txBox="1"/>
          <p:nvPr/>
        </p:nvSpPr>
        <p:spPr>
          <a:xfrm>
            <a:off x="8275320" y="2286000"/>
            <a:ext cx="3136392" cy="411480"/>
          </a:xfrm>
          <a:prstGeom prst="rect">
            <a:avLst/>
          </a:prstGeom>
          <a:noFill/>
          <a:ln/>
        </p:spPr>
        <p:txBody>
          <a:bodyPr wrap="square" lIns="0" tIns="0" rIns="0" bIns="0" rtlCol="0" anchor="ctr"/>
          <a:lstStyle/>
          <a:p>
            <a:pPr indent="0" marL="0">
              <a:buNone/>
            </a:pPr>
            <a:r>
              <a:rPr lang="en-US" sz="1600" b="1" dirty="0">
                <a:solidFill>
                  <a:srgbClr val="9A78F5"/>
                </a:solidFill>
                <a:latin typeface="Calibri" pitchFamily="34" charset="0"/>
                <a:ea typeface="Calibri" pitchFamily="34" charset="-122"/>
                <a:cs typeface="Calibri" pitchFamily="34" charset="-120"/>
              </a:rPr>
              <a:t>Resource hogs are invisible</a:t>
            </a:r>
            <a:endParaRPr lang="en-US" sz="1600" dirty="0"/>
          </a:p>
        </p:txBody>
      </p:sp>
      <p:sp>
        <p:nvSpPr>
          <p:cNvPr id="16" name="Text 13"/>
          <p:cNvSpPr txBox="1"/>
          <p:nvPr/>
        </p:nvSpPr>
        <p:spPr>
          <a:xfrm>
            <a:off x="8275320" y="2743200"/>
            <a:ext cx="3136392" cy="109728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One account re-running a two-week search every five minutes takes half of the search CPU. The symptom is a slow search head; the cause is a search ID in the introspection.</a:t>
            </a:r>
            <a:endParaRPr lang="en-US" sz="1150" dirty="0"/>
          </a:p>
        </p:txBody>
      </p:sp>
      <p:sp>
        <p:nvSpPr>
          <p:cNvPr id="17" name="Shape 14"/>
          <p:cNvSpPr/>
          <p:nvPr/>
        </p:nvSpPr>
        <p:spPr>
          <a:xfrm>
            <a:off x="548640" y="4251960"/>
            <a:ext cx="11091672" cy="1325880"/>
          </a:xfrm>
          <a:prstGeom prst="roundRect">
            <a:avLst>
              <a:gd name="adj" fmla="val 5517"/>
            </a:avLst>
          </a:prstGeom>
          <a:solidFill>
            <a:srgbClr val="1F242F"/>
          </a:solidFill>
          <a:ln w="9525">
            <a:solidFill>
              <a:srgbClr val="8B6CF6"/>
            </a:solidFill>
            <a:prstDash val="solid"/>
          </a:ln>
        </p:spPr>
      </p:sp>
      <p:sp>
        <p:nvSpPr>
          <p:cNvPr id="18" name="Text 15"/>
          <p:cNvSpPr txBox="1"/>
          <p:nvPr/>
        </p:nvSpPr>
        <p:spPr>
          <a:xfrm>
            <a:off x="731520" y="4389120"/>
            <a:ext cx="107259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What User Activity Monitoring does</a:t>
            </a:r>
            <a:endParaRPr lang="en-US" sz="1150" dirty="0"/>
          </a:p>
        </p:txBody>
      </p:sp>
      <p:sp>
        <p:nvSpPr>
          <p:cNvPr id="19" name="Text 16"/>
          <p:cNvSpPr txBox="1"/>
          <p:nvPr/>
        </p:nvSpPr>
        <p:spPr>
          <a:xfrm>
            <a:off x="731520" y="4709160"/>
            <a:ext cx="10725912" cy="75895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UAM is a dedicated tenant type. It reads the audit trail and the introspection of a deployment, keeps an inventory of the scheduled searches, the users and the roles, records one compact evidence record per search and window, classifies every account as system, human or service, and evaluates a catalogue of eleven policies that raise findings — each with evidence, a suggested remediation, an assignee, a status and a history. It never edits or dispatches the searches it observes.</a:t>
            </a:r>
            <a:endParaRPr lang="en-US" sz="1050" dirty="0"/>
          </a:p>
        </p:txBody>
      </p:sp>
      <p:sp>
        <p:nvSpPr>
          <p:cNvPr id="20" name="Text 17"/>
          <p:cNvSpPr txBox="1"/>
          <p:nvPr/>
        </p:nvSpPr>
        <p:spPr>
          <a:xfrm>
            <a:off x="548640" y="5760720"/>
            <a:ext cx="11064240" cy="365760"/>
          </a:xfrm>
          <a:prstGeom prst="rect">
            <a:avLst/>
          </a:prstGeom>
          <a:noFill/>
          <a:ln/>
        </p:spPr>
        <p:txBody>
          <a:bodyPr wrap="square" lIns="0" tIns="0" rIns="0" bIns="0" rtlCol="0" anchor="t"/>
          <a:lstStyle/>
          <a:p>
            <a:pPr indent="0" marL="0">
              <a:buNone/>
            </a:pPr>
            <a:r>
              <a:rPr lang="en-US" sz="1200" i="1" dirty="0">
                <a:solidFill>
                  <a:srgbClr val="9AA3B5"/>
                </a:solidFill>
                <a:latin typeface="Calibri" pitchFamily="34" charset="0"/>
                <a:ea typeface="Calibri" pitchFamily="34" charset="-122"/>
                <a:cs typeface="Calibri" pitchFamily="34" charset="-120"/>
              </a:rPr>
              <a:t>Beta in 2.4.18: a complete tenant type, captured here on a Splunk Cloud search head cluster — the platform you are about to see.</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THE MODEL</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One tenant, one deployment: trackers, evidence, classes, findings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User Activity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463040"/>
            <a:ext cx="2103120" cy="2057400"/>
          </a:xfrm>
          <a:prstGeom prst="roundRect">
            <a:avLst>
              <a:gd name="adj" fmla="val 3556"/>
            </a:avLst>
          </a:prstGeom>
          <a:solidFill>
            <a:srgbClr val="1C2A48"/>
          </a:solidFill>
          <a:ln w="12700">
            <a:solidFill>
              <a:srgbClr val="5B8DEF"/>
            </a:solidFill>
            <a:prstDash val="solid"/>
          </a:ln>
        </p:spPr>
      </p:sp>
      <p:sp>
        <p:nvSpPr>
          <p:cNvPr id="8" name="Shape 5"/>
          <p:cNvSpPr/>
          <p:nvPr/>
        </p:nvSpPr>
        <p:spPr>
          <a:xfrm>
            <a:off x="685800" y="1618488"/>
            <a:ext cx="274320" cy="274320"/>
          </a:xfrm>
          <a:prstGeom prst="ellipse">
            <a:avLst/>
          </a:prstGeom>
          <a:solidFill>
            <a:srgbClr val="5B8DEF"/>
          </a:solidFill>
          <a:ln w="12700">
            <a:solidFill>
              <a:srgbClr val="FFFFFF"/>
            </a:solidFill>
            <a:prstDash val="solid"/>
          </a:ln>
        </p:spPr>
      </p:sp>
      <p:sp>
        <p:nvSpPr>
          <p:cNvPr id="9" name="Text 6"/>
          <p:cNvSpPr txBox="1"/>
          <p:nvPr/>
        </p:nvSpPr>
        <p:spPr>
          <a:xfrm>
            <a:off x="685800" y="1618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Text 7"/>
          <p:cNvSpPr txBox="1"/>
          <p:nvPr/>
        </p:nvSpPr>
        <p:spPr>
          <a:xfrm>
            <a:off x="1024128" y="1600200"/>
            <a:ext cx="1508760" cy="320040"/>
          </a:xfrm>
          <a:prstGeom prst="rect">
            <a:avLst/>
          </a:prstGeom>
          <a:noFill/>
          <a:ln/>
        </p:spPr>
        <p:txBody>
          <a:bodyPr wrap="square" lIns="0" tIns="0" rIns="0" bIns="0" rtlCol="0" anchor="ctr"/>
          <a:lstStyle/>
          <a:p>
            <a:pPr indent="0" marL="0">
              <a:buNone/>
            </a:pPr>
            <a:r>
              <a:rPr lang="en-US" sz="1500" b="1" dirty="0">
                <a:solidFill>
                  <a:srgbClr val="5B8DEF"/>
                </a:solidFill>
                <a:latin typeface="Calibri" pitchFamily="34" charset="0"/>
                <a:ea typeface="Calibri" pitchFamily="34" charset="-122"/>
                <a:cs typeface="Calibri" pitchFamily="34" charset="-120"/>
              </a:rPr>
              <a:t>Sources</a:t>
            </a:r>
            <a:endParaRPr lang="en-US" sz="1500" dirty="0"/>
          </a:p>
        </p:txBody>
      </p:sp>
      <p:sp>
        <p:nvSpPr>
          <p:cNvPr id="11" name="Text 8"/>
          <p:cNvSpPr txBox="1"/>
          <p:nvPr/>
        </p:nvSpPr>
        <p:spPr>
          <a:xfrm>
            <a:off x="731520" y="2057400"/>
            <a:ext cx="1737360" cy="132588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The audit trail (_audit), the introspection (resource usage, capacity), the saved searches, users and roles of every tier.</a:t>
            </a:r>
            <a:endParaRPr lang="en-US" sz="1050" dirty="0"/>
          </a:p>
        </p:txBody>
      </p:sp>
      <p:sp>
        <p:nvSpPr>
          <p:cNvPr id="12" name="Text 9"/>
          <p:cNvSpPr txBox="1"/>
          <p:nvPr/>
        </p:nvSpPr>
        <p:spPr>
          <a:xfrm>
            <a:off x="2633472" y="2263140"/>
            <a:ext cx="182880" cy="457200"/>
          </a:xfrm>
          <a:prstGeom prst="rect">
            <a:avLst/>
          </a:prstGeom>
          <a:noFill/>
          <a:ln/>
        </p:spPr>
        <p:txBody>
          <a:bodyPr wrap="square" lIns="0" tIns="0" rIns="0" bIns="0" rtlCol="0" anchor="ctr"/>
          <a:lstStyle/>
          <a:p>
            <a:pPr algn="ctr" indent="0" marL="0">
              <a:buNone/>
            </a:pPr>
            <a:r>
              <a:rPr lang="en-US" sz="2200" b="1" dirty="0">
                <a:solidFill>
                  <a:srgbClr val="6B7386"/>
                </a:solidFill>
                <a:latin typeface="Calibri" pitchFamily="34" charset="0"/>
                <a:ea typeface="Calibri" pitchFamily="34" charset="-122"/>
                <a:cs typeface="Calibri" pitchFamily="34" charset="-120"/>
              </a:rPr>
              <a:t>›</a:t>
            </a:r>
            <a:endParaRPr lang="en-US" sz="2200" dirty="0"/>
          </a:p>
        </p:txBody>
      </p:sp>
      <p:sp>
        <p:nvSpPr>
          <p:cNvPr id="13" name="Shape 10"/>
          <p:cNvSpPr/>
          <p:nvPr/>
        </p:nvSpPr>
        <p:spPr>
          <a:xfrm>
            <a:off x="2798064" y="1463040"/>
            <a:ext cx="2103120" cy="2057400"/>
          </a:xfrm>
          <a:prstGeom prst="roundRect">
            <a:avLst>
              <a:gd name="adj" fmla="val 3556"/>
            </a:avLst>
          </a:prstGeom>
          <a:solidFill>
            <a:srgbClr val="16302E"/>
          </a:solidFill>
          <a:ln w="12700">
            <a:solidFill>
              <a:srgbClr val="2FB8B0"/>
            </a:solidFill>
            <a:prstDash val="solid"/>
          </a:ln>
        </p:spPr>
      </p:sp>
      <p:sp>
        <p:nvSpPr>
          <p:cNvPr id="14" name="Shape 11"/>
          <p:cNvSpPr/>
          <p:nvPr/>
        </p:nvSpPr>
        <p:spPr>
          <a:xfrm>
            <a:off x="2935224" y="1618488"/>
            <a:ext cx="274320" cy="274320"/>
          </a:xfrm>
          <a:prstGeom prst="ellipse">
            <a:avLst/>
          </a:prstGeom>
          <a:solidFill>
            <a:srgbClr val="E0A040"/>
          </a:solidFill>
          <a:ln w="12700">
            <a:solidFill>
              <a:srgbClr val="FFFFFF"/>
            </a:solidFill>
            <a:prstDash val="solid"/>
          </a:ln>
        </p:spPr>
      </p:sp>
      <p:sp>
        <p:nvSpPr>
          <p:cNvPr id="15" name="Text 12"/>
          <p:cNvSpPr txBox="1"/>
          <p:nvPr/>
        </p:nvSpPr>
        <p:spPr>
          <a:xfrm>
            <a:off x="2935224" y="1618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6" name="Text 13"/>
          <p:cNvSpPr txBox="1"/>
          <p:nvPr/>
        </p:nvSpPr>
        <p:spPr>
          <a:xfrm>
            <a:off x="3273552" y="1600200"/>
            <a:ext cx="1508760" cy="320040"/>
          </a:xfrm>
          <a:prstGeom prst="rect">
            <a:avLst/>
          </a:prstGeom>
          <a:noFill/>
          <a:ln/>
        </p:spPr>
        <p:txBody>
          <a:bodyPr wrap="square" lIns="0" tIns="0" rIns="0" bIns="0" rtlCol="0" anchor="ctr"/>
          <a:lstStyle/>
          <a:p>
            <a:pPr indent="0" marL="0">
              <a:buNone/>
            </a:pPr>
            <a:r>
              <a:rPr lang="en-US" sz="1500" b="1" dirty="0">
                <a:solidFill>
                  <a:srgbClr val="2FB8B0"/>
                </a:solidFill>
                <a:latin typeface="Calibri" pitchFamily="34" charset="0"/>
                <a:ea typeface="Calibri" pitchFamily="34" charset="-122"/>
                <a:cs typeface="Calibri" pitchFamily="34" charset="-120"/>
              </a:rPr>
              <a:t>Trackers</a:t>
            </a:r>
            <a:endParaRPr lang="en-US" sz="1500" dirty="0"/>
          </a:p>
        </p:txBody>
      </p:sp>
      <p:sp>
        <p:nvSpPr>
          <p:cNvPr id="17" name="Text 14"/>
          <p:cNvSpPr txBox="1"/>
          <p:nvPr/>
        </p:nvSpPr>
        <p:spPr>
          <a:xfrm>
            <a:off x="2980944" y="2057400"/>
            <a:ext cx="1737360" cy="132588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inventory · listing · activity · policies · backfill — bounded windows, durable checkpoints, one receipt per run.</a:t>
            </a:r>
            <a:endParaRPr lang="en-US" sz="1050" dirty="0"/>
          </a:p>
        </p:txBody>
      </p:sp>
      <p:sp>
        <p:nvSpPr>
          <p:cNvPr id="18" name="Text 15"/>
          <p:cNvSpPr txBox="1"/>
          <p:nvPr/>
        </p:nvSpPr>
        <p:spPr>
          <a:xfrm>
            <a:off x="4882896" y="2263140"/>
            <a:ext cx="182880" cy="457200"/>
          </a:xfrm>
          <a:prstGeom prst="rect">
            <a:avLst/>
          </a:prstGeom>
          <a:noFill/>
          <a:ln/>
        </p:spPr>
        <p:txBody>
          <a:bodyPr wrap="square" lIns="0" tIns="0" rIns="0" bIns="0" rtlCol="0" anchor="ctr"/>
          <a:lstStyle/>
          <a:p>
            <a:pPr algn="ctr" indent="0" marL="0">
              <a:buNone/>
            </a:pPr>
            <a:r>
              <a:rPr lang="en-US" sz="2200" b="1" dirty="0">
                <a:solidFill>
                  <a:srgbClr val="6B7386"/>
                </a:solidFill>
                <a:latin typeface="Calibri" pitchFamily="34" charset="0"/>
                <a:ea typeface="Calibri" pitchFamily="34" charset="-122"/>
                <a:cs typeface="Calibri" pitchFamily="34" charset="-120"/>
              </a:rPr>
              <a:t>›</a:t>
            </a:r>
            <a:endParaRPr lang="en-US" sz="2200" dirty="0"/>
          </a:p>
        </p:txBody>
      </p:sp>
      <p:sp>
        <p:nvSpPr>
          <p:cNvPr id="19" name="Shape 16"/>
          <p:cNvSpPr/>
          <p:nvPr/>
        </p:nvSpPr>
        <p:spPr>
          <a:xfrm>
            <a:off x="5047488" y="1463040"/>
            <a:ext cx="2103120" cy="2057400"/>
          </a:xfrm>
          <a:prstGeom prst="roundRect">
            <a:avLst>
              <a:gd name="adj" fmla="val 3556"/>
            </a:avLst>
          </a:prstGeom>
          <a:solidFill>
            <a:srgbClr val="3A2C16"/>
          </a:solidFill>
          <a:ln w="12700">
            <a:solidFill>
              <a:srgbClr val="E0A040"/>
            </a:solidFill>
            <a:prstDash val="solid"/>
          </a:ln>
        </p:spPr>
      </p:sp>
      <p:sp>
        <p:nvSpPr>
          <p:cNvPr id="20" name="Shape 17"/>
          <p:cNvSpPr/>
          <p:nvPr/>
        </p:nvSpPr>
        <p:spPr>
          <a:xfrm>
            <a:off x="5184648" y="1618488"/>
            <a:ext cx="274320" cy="274320"/>
          </a:xfrm>
          <a:prstGeom prst="ellipse">
            <a:avLst/>
          </a:prstGeom>
          <a:solidFill>
            <a:srgbClr val="3DBE7A"/>
          </a:solidFill>
          <a:ln w="12700">
            <a:solidFill>
              <a:srgbClr val="FFFFFF"/>
            </a:solidFill>
            <a:prstDash val="solid"/>
          </a:ln>
        </p:spPr>
      </p:sp>
      <p:sp>
        <p:nvSpPr>
          <p:cNvPr id="21" name="Text 18"/>
          <p:cNvSpPr txBox="1"/>
          <p:nvPr/>
        </p:nvSpPr>
        <p:spPr>
          <a:xfrm>
            <a:off x="5184648" y="1618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2" name="Text 19"/>
          <p:cNvSpPr txBox="1"/>
          <p:nvPr/>
        </p:nvSpPr>
        <p:spPr>
          <a:xfrm>
            <a:off x="5522976" y="1600200"/>
            <a:ext cx="1508760" cy="320040"/>
          </a:xfrm>
          <a:prstGeom prst="rect">
            <a:avLst/>
          </a:prstGeom>
          <a:noFill/>
          <a:ln/>
        </p:spPr>
        <p:txBody>
          <a:bodyPr wrap="square" lIns="0" tIns="0" rIns="0" bIns="0" rtlCol="0" anchor="ctr"/>
          <a:lstStyle/>
          <a:p>
            <a:pPr indent="0" marL="0">
              <a:buNone/>
            </a:pPr>
            <a:r>
              <a:rPr lang="en-US" sz="1500" b="1" dirty="0">
                <a:solidFill>
                  <a:srgbClr val="E0A040"/>
                </a:solidFill>
                <a:latin typeface="Calibri" pitchFamily="34" charset="0"/>
                <a:ea typeface="Calibri" pitchFamily="34" charset="-122"/>
                <a:cs typeface="Calibri" pitchFamily="34" charset="-120"/>
              </a:rPr>
              <a:t>Evidence</a:t>
            </a:r>
            <a:endParaRPr lang="en-US" sz="1500" dirty="0"/>
          </a:p>
        </p:txBody>
      </p:sp>
      <p:sp>
        <p:nvSpPr>
          <p:cNvPr id="23" name="Text 20"/>
          <p:cNvSpPr txBox="1"/>
          <p:nvPr/>
        </p:nvSpPr>
        <p:spPr>
          <a:xfrm>
            <a:off x="5230368" y="2057400"/>
            <a:ext cx="1737360" cy="132588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trackme:uam:* in the summary index: one record per search and window, REST access summarised, inventory deltas, receipts.</a:t>
            </a:r>
            <a:endParaRPr lang="en-US" sz="1050" dirty="0"/>
          </a:p>
        </p:txBody>
      </p:sp>
      <p:sp>
        <p:nvSpPr>
          <p:cNvPr id="24" name="Text 21"/>
          <p:cNvSpPr txBox="1"/>
          <p:nvPr/>
        </p:nvSpPr>
        <p:spPr>
          <a:xfrm>
            <a:off x="7132320" y="2263140"/>
            <a:ext cx="182880" cy="457200"/>
          </a:xfrm>
          <a:prstGeom prst="rect">
            <a:avLst/>
          </a:prstGeom>
          <a:noFill/>
          <a:ln/>
        </p:spPr>
        <p:txBody>
          <a:bodyPr wrap="square" lIns="0" tIns="0" rIns="0" bIns="0" rtlCol="0" anchor="ctr"/>
          <a:lstStyle/>
          <a:p>
            <a:pPr algn="ctr" indent="0" marL="0">
              <a:buNone/>
            </a:pPr>
            <a:r>
              <a:rPr lang="en-US" sz="2200" b="1" dirty="0">
                <a:solidFill>
                  <a:srgbClr val="6B7386"/>
                </a:solidFill>
                <a:latin typeface="Calibri" pitchFamily="34" charset="0"/>
                <a:ea typeface="Calibri" pitchFamily="34" charset="-122"/>
                <a:cs typeface="Calibri" pitchFamily="34" charset="-120"/>
              </a:rPr>
              <a:t>›</a:t>
            </a:r>
            <a:endParaRPr lang="en-US" sz="2200" dirty="0"/>
          </a:p>
        </p:txBody>
      </p:sp>
      <p:sp>
        <p:nvSpPr>
          <p:cNvPr id="25" name="Shape 22"/>
          <p:cNvSpPr/>
          <p:nvPr/>
        </p:nvSpPr>
        <p:spPr>
          <a:xfrm>
            <a:off x="7296912" y="1463040"/>
            <a:ext cx="2103120" cy="2057400"/>
          </a:xfrm>
          <a:prstGeom prst="roundRect">
            <a:avLst>
              <a:gd name="adj" fmla="val 3556"/>
            </a:avLst>
          </a:prstGeom>
          <a:solidFill>
            <a:srgbClr val="2B2245"/>
          </a:solidFill>
          <a:ln w="12700">
            <a:solidFill>
              <a:srgbClr val="9A78F5"/>
            </a:solidFill>
            <a:prstDash val="solid"/>
          </a:ln>
        </p:spPr>
      </p:sp>
      <p:sp>
        <p:nvSpPr>
          <p:cNvPr id="26" name="Shape 23"/>
          <p:cNvSpPr/>
          <p:nvPr/>
        </p:nvSpPr>
        <p:spPr>
          <a:xfrm>
            <a:off x="7434072" y="1618488"/>
            <a:ext cx="274320" cy="274320"/>
          </a:xfrm>
          <a:prstGeom prst="ellipse">
            <a:avLst/>
          </a:prstGeom>
          <a:solidFill>
            <a:srgbClr val="9A78F5"/>
          </a:solidFill>
          <a:ln w="12700">
            <a:solidFill>
              <a:srgbClr val="FFFFFF"/>
            </a:solidFill>
            <a:prstDash val="solid"/>
          </a:ln>
        </p:spPr>
      </p:sp>
      <p:sp>
        <p:nvSpPr>
          <p:cNvPr id="27" name="Text 24"/>
          <p:cNvSpPr txBox="1"/>
          <p:nvPr/>
        </p:nvSpPr>
        <p:spPr>
          <a:xfrm>
            <a:off x="7434072" y="1618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8" name="Text 25"/>
          <p:cNvSpPr txBox="1"/>
          <p:nvPr/>
        </p:nvSpPr>
        <p:spPr>
          <a:xfrm>
            <a:off x="7772400" y="1600200"/>
            <a:ext cx="1508760" cy="320040"/>
          </a:xfrm>
          <a:prstGeom prst="rect">
            <a:avLst/>
          </a:prstGeom>
          <a:noFill/>
          <a:ln/>
        </p:spPr>
        <p:txBody>
          <a:bodyPr wrap="square" lIns="0" tIns="0" rIns="0" bIns="0" rtlCol="0" anchor="ctr"/>
          <a:lstStyle/>
          <a:p>
            <a:pPr indent="0" marL="0">
              <a:buNone/>
            </a:pPr>
            <a:r>
              <a:rPr lang="en-US" sz="1500" b="1" dirty="0">
                <a:solidFill>
                  <a:srgbClr val="9A78F5"/>
                </a:solidFill>
                <a:latin typeface="Calibri" pitchFamily="34" charset="0"/>
                <a:ea typeface="Calibri" pitchFamily="34" charset="-122"/>
                <a:cs typeface="Calibri" pitchFamily="34" charset="-120"/>
              </a:rPr>
              <a:t>Classification</a:t>
            </a:r>
            <a:endParaRPr lang="en-US" sz="1500" dirty="0"/>
          </a:p>
        </p:txBody>
      </p:sp>
      <p:sp>
        <p:nvSpPr>
          <p:cNvPr id="29" name="Text 26"/>
          <p:cNvSpPr txBox="1"/>
          <p:nvPr/>
        </p:nvSpPr>
        <p:spPr>
          <a:xfrm>
            <a:off x="7479792" y="2057400"/>
            <a:ext cx="1737360" cy="132588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system · human · service — seeded, detected from Splunk Web and from sustained automation, then rules and manual classes.</a:t>
            </a:r>
            <a:endParaRPr lang="en-US" sz="1050" dirty="0"/>
          </a:p>
        </p:txBody>
      </p:sp>
      <p:sp>
        <p:nvSpPr>
          <p:cNvPr id="30" name="Text 27"/>
          <p:cNvSpPr txBox="1"/>
          <p:nvPr/>
        </p:nvSpPr>
        <p:spPr>
          <a:xfrm>
            <a:off x="9381744" y="2263140"/>
            <a:ext cx="182880" cy="457200"/>
          </a:xfrm>
          <a:prstGeom prst="rect">
            <a:avLst/>
          </a:prstGeom>
          <a:noFill/>
          <a:ln/>
        </p:spPr>
        <p:txBody>
          <a:bodyPr wrap="square" lIns="0" tIns="0" rIns="0" bIns="0" rtlCol="0" anchor="ctr"/>
          <a:lstStyle/>
          <a:p>
            <a:pPr algn="ctr" indent="0" marL="0">
              <a:buNone/>
            </a:pPr>
            <a:r>
              <a:rPr lang="en-US" sz="2200" b="1" dirty="0">
                <a:solidFill>
                  <a:srgbClr val="6B7386"/>
                </a:solidFill>
                <a:latin typeface="Calibri" pitchFamily="34" charset="0"/>
                <a:ea typeface="Calibri" pitchFamily="34" charset="-122"/>
                <a:cs typeface="Calibri" pitchFamily="34" charset="-120"/>
              </a:rPr>
              <a:t>›</a:t>
            </a:r>
            <a:endParaRPr lang="en-US" sz="2200" dirty="0"/>
          </a:p>
        </p:txBody>
      </p:sp>
      <p:sp>
        <p:nvSpPr>
          <p:cNvPr id="31" name="Shape 28"/>
          <p:cNvSpPr/>
          <p:nvPr/>
        </p:nvSpPr>
        <p:spPr>
          <a:xfrm>
            <a:off x="9546336" y="1463040"/>
            <a:ext cx="2103120" cy="2057400"/>
          </a:xfrm>
          <a:prstGeom prst="roundRect">
            <a:avLst>
              <a:gd name="adj" fmla="val 3556"/>
            </a:avLst>
          </a:prstGeom>
          <a:solidFill>
            <a:srgbClr val="3B1C1C"/>
          </a:solidFill>
          <a:ln w="12700">
            <a:solidFill>
              <a:srgbClr val="E05555"/>
            </a:solidFill>
            <a:prstDash val="solid"/>
          </a:ln>
        </p:spPr>
      </p:sp>
      <p:sp>
        <p:nvSpPr>
          <p:cNvPr id="32" name="Shape 29"/>
          <p:cNvSpPr/>
          <p:nvPr/>
        </p:nvSpPr>
        <p:spPr>
          <a:xfrm>
            <a:off x="9683496" y="1618488"/>
            <a:ext cx="274320" cy="274320"/>
          </a:xfrm>
          <a:prstGeom prst="ellipse">
            <a:avLst/>
          </a:prstGeom>
          <a:solidFill>
            <a:srgbClr val="E05555"/>
          </a:solidFill>
          <a:ln w="12700">
            <a:solidFill>
              <a:srgbClr val="FFFFFF"/>
            </a:solidFill>
            <a:prstDash val="solid"/>
          </a:ln>
        </p:spPr>
      </p:sp>
      <p:sp>
        <p:nvSpPr>
          <p:cNvPr id="33" name="Text 30"/>
          <p:cNvSpPr txBox="1"/>
          <p:nvPr/>
        </p:nvSpPr>
        <p:spPr>
          <a:xfrm>
            <a:off x="9683496" y="1618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4" name="Text 31"/>
          <p:cNvSpPr txBox="1"/>
          <p:nvPr/>
        </p:nvSpPr>
        <p:spPr>
          <a:xfrm>
            <a:off x="10021824" y="1600200"/>
            <a:ext cx="1508760" cy="320040"/>
          </a:xfrm>
          <a:prstGeom prst="rect">
            <a:avLst/>
          </a:prstGeom>
          <a:noFill/>
          <a:ln/>
        </p:spPr>
        <p:txBody>
          <a:bodyPr wrap="square" lIns="0" tIns="0" rIns="0" bIns="0" rtlCol="0" anchor="ctr"/>
          <a:lstStyle/>
          <a:p>
            <a:pPr indent="0" marL="0">
              <a:buNone/>
            </a:pPr>
            <a:r>
              <a:rPr lang="en-US" sz="1500" b="1" dirty="0">
                <a:solidFill>
                  <a:srgbClr val="E05555"/>
                </a:solidFill>
                <a:latin typeface="Calibri" pitchFamily="34" charset="0"/>
                <a:ea typeface="Calibri" pitchFamily="34" charset="-122"/>
                <a:cs typeface="Calibri" pitchFamily="34" charset="-120"/>
              </a:rPr>
              <a:t>Findings</a:t>
            </a:r>
            <a:endParaRPr lang="en-US" sz="1500" dirty="0"/>
          </a:p>
        </p:txBody>
      </p:sp>
      <p:sp>
        <p:nvSpPr>
          <p:cNvPr id="35" name="Text 32"/>
          <p:cNvSpPr txBox="1"/>
          <p:nvPr/>
        </p:nvSpPr>
        <p:spPr>
          <a:xfrm>
            <a:off x="9729216" y="2057400"/>
            <a:ext cx="1737360" cy="132588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Eleven policies in three families raise one finding per policy and subject: evidence, remediation, assignee, status, history.</a:t>
            </a:r>
            <a:endParaRPr lang="en-US" sz="1050" dirty="0"/>
          </a:p>
        </p:txBody>
      </p:sp>
      <p:sp>
        <p:nvSpPr>
          <p:cNvPr id="36" name="Shape 33"/>
          <p:cNvSpPr/>
          <p:nvPr/>
        </p:nvSpPr>
        <p:spPr>
          <a:xfrm>
            <a:off x="548640" y="3758184"/>
            <a:ext cx="274320" cy="274320"/>
          </a:xfrm>
          <a:prstGeom prst="ellipse">
            <a:avLst/>
          </a:prstGeom>
          <a:solidFill>
            <a:srgbClr val="5B8DEF"/>
          </a:solidFill>
          <a:ln w="12700">
            <a:solidFill>
              <a:srgbClr val="FFFFFF"/>
            </a:solidFill>
            <a:prstDash val="solid"/>
          </a:ln>
        </p:spPr>
      </p:sp>
      <p:sp>
        <p:nvSpPr>
          <p:cNvPr id="37" name="Text 34"/>
          <p:cNvSpPr txBox="1"/>
          <p:nvPr/>
        </p:nvSpPr>
        <p:spPr>
          <a:xfrm>
            <a:off x="548640" y="37581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38" name="Text 35"/>
          <p:cNvSpPr txBox="1"/>
          <p:nvPr/>
        </p:nvSpPr>
        <p:spPr>
          <a:xfrm>
            <a:off x="932688" y="3749040"/>
            <a:ext cx="51023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 dedicated tenant type</a:t>
            </a:r>
            <a:endParaRPr lang="en-US" sz="1250" dirty="0"/>
          </a:p>
        </p:txBody>
      </p:sp>
      <p:sp>
        <p:nvSpPr>
          <p:cNvPr id="39" name="Text 36"/>
          <p:cNvSpPr txBox="1"/>
          <p:nvPr/>
        </p:nvSpPr>
        <p:spPr>
          <a:xfrm>
            <a:off x="932688" y="4041648"/>
            <a:ext cx="5102352"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Not an entity component: its own wizard card, its own tabs, its own trackers — one tenant per deployment.</a:t>
            </a:r>
            <a:endParaRPr lang="en-US" sz="1050" dirty="0"/>
          </a:p>
        </p:txBody>
      </p:sp>
      <p:sp>
        <p:nvSpPr>
          <p:cNvPr id="40" name="Shape 37"/>
          <p:cNvSpPr/>
          <p:nvPr/>
        </p:nvSpPr>
        <p:spPr>
          <a:xfrm>
            <a:off x="548640" y="4517136"/>
            <a:ext cx="274320" cy="274320"/>
          </a:xfrm>
          <a:prstGeom prst="ellipse">
            <a:avLst/>
          </a:prstGeom>
          <a:solidFill>
            <a:srgbClr val="E0A040"/>
          </a:solidFill>
          <a:ln w="12700">
            <a:solidFill>
              <a:srgbClr val="FFFFFF"/>
            </a:solidFill>
            <a:prstDash val="solid"/>
          </a:ln>
        </p:spPr>
      </p:sp>
      <p:sp>
        <p:nvSpPr>
          <p:cNvPr id="41" name="Text 38"/>
          <p:cNvSpPr txBox="1"/>
          <p:nvPr/>
        </p:nvSpPr>
        <p:spPr>
          <a:xfrm>
            <a:off x="548640" y="451713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42" name="Text 39"/>
          <p:cNvSpPr txBox="1"/>
          <p:nvPr/>
        </p:nvSpPr>
        <p:spPr>
          <a:xfrm>
            <a:off x="932688" y="4507992"/>
            <a:ext cx="51023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One indexing layer, one or more tiers</a:t>
            </a:r>
            <a:endParaRPr lang="en-US" sz="1250" dirty="0"/>
          </a:p>
        </p:txBody>
      </p:sp>
      <p:sp>
        <p:nvSpPr>
          <p:cNvPr id="43" name="Text 40"/>
          <p:cNvSpPr txBox="1"/>
          <p:nvPr/>
        </p:nvSpPr>
        <p:spPr>
          <a:xfrm>
            <a:off x="932688" y="4800600"/>
            <a:ext cx="5102352"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local search head, plus any remote account as another tier of the same indexing layer.</a:t>
            </a:r>
            <a:endParaRPr lang="en-US" sz="1050" dirty="0"/>
          </a:p>
        </p:txBody>
      </p:sp>
      <p:sp>
        <p:nvSpPr>
          <p:cNvPr id="44" name="Shape 41"/>
          <p:cNvSpPr/>
          <p:nvPr/>
        </p:nvSpPr>
        <p:spPr>
          <a:xfrm>
            <a:off x="548640" y="5276088"/>
            <a:ext cx="274320" cy="274320"/>
          </a:xfrm>
          <a:prstGeom prst="ellipse">
            <a:avLst/>
          </a:prstGeom>
          <a:solidFill>
            <a:srgbClr val="3DBE7A"/>
          </a:solidFill>
          <a:ln w="12700">
            <a:solidFill>
              <a:srgbClr val="FFFFFF"/>
            </a:solidFill>
            <a:prstDash val="solid"/>
          </a:ln>
        </p:spPr>
      </p:sp>
      <p:sp>
        <p:nvSpPr>
          <p:cNvPr id="45" name="Text 42"/>
          <p:cNvSpPr txBox="1"/>
          <p:nvPr/>
        </p:nvSpPr>
        <p:spPr>
          <a:xfrm>
            <a:off x="548640" y="52760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46" name="Text 43"/>
          <p:cNvSpPr txBox="1"/>
          <p:nvPr/>
        </p:nvSpPr>
        <p:spPr>
          <a:xfrm>
            <a:off x="932688" y="5266944"/>
            <a:ext cx="51023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Five trackers</a:t>
            </a:r>
            <a:endParaRPr lang="en-US" sz="1250" dirty="0"/>
          </a:p>
        </p:txBody>
      </p:sp>
      <p:sp>
        <p:nvSpPr>
          <p:cNvPr id="47" name="Text 44"/>
          <p:cNvSpPr txBox="1"/>
          <p:nvPr/>
        </p:nvSpPr>
        <p:spPr>
          <a:xfrm>
            <a:off x="932688" y="5559552"/>
            <a:ext cx="5102352"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Inventory · listing · activity · policies · backfill. Bounded, checkpointed, replayed when a run dies.</a:t>
            </a:r>
            <a:endParaRPr lang="en-US" sz="1050" dirty="0"/>
          </a:p>
        </p:txBody>
      </p:sp>
      <p:sp>
        <p:nvSpPr>
          <p:cNvPr id="48" name="Shape 45"/>
          <p:cNvSpPr/>
          <p:nvPr/>
        </p:nvSpPr>
        <p:spPr>
          <a:xfrm>
            <a:off x="6172200" y="3758184"/>
            <a:ext cx="274320" cy="274320"/>
          </a:xfrm>
          <a:prstGeom prst="ellipse">
            <a:avLst/>
          </a:prstGeom>
          <a:solidFill>
            <a:srgbClr val="9A78F5"/>
          </a:solidFill>
          <a:ln w="12700">
            <a:solidFill>
              <a:srgbClr val="FFFFFF"/>
            </a:solidFill>
            <a:prstDash val="solid"/>
          </a:ln>
        </p:spPr>
      </p:sp>
      <p:sp>
        <p:nvSpPr>
          <p:cNvPr id="49" name="Text 46"/>
          <p:cNvSpPr txBox="1"/>
          <p:nvPr/>
        </p:nvSpPr>
        <p:spPr>
          <a:xfrm>
            <a:off x="6172200" y="37581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50" name="Text 47"/>
          <p:cNvSpPr txBox="1"/>
          <p:nvPr/>
        </p:nvSpPr>
        <p:spPr>
          <a:xfrm>
            <a:off x="6556248" y="3749040"/>
            <a:ext cx="508406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Compact evidence, indexed</a:t>
            </a:r>
            <a:endParaRPr lang="en-US" sz="1250" dirty="0"/>
          </a:p>
        </p:txBody>
      </p:sp>
      <p:sp>
        <p:nvSpPr>
          <p:cNvPr id="51" name="Text 48"/>
          <p:cNvSpPr txBox="1"/>
          <p:nvPr/>
        </p:nvSpPr>
        <p:spPr>
          <a:xfrm>
            <a:off x="6556248" y="4041648"/>
            <a:ext cx="508406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trackme:uam:* — one record per search and window; the REST access of an account summarised per batch.</a:t>
            </a:r>
            <a:endParaRPr lang="en-US" sz="1050" dirty="0"/>
          </a:p>
        </p:txBody>
      </p:sp>
      <p:sp>
        <p:nvSpPr>
          <p:cNvPr id="52" name="Shape 49"/>
          <p:cNvSpPr/>
          <p:nvPr/>
        </p:nvSpPr>
        <p:spPr>
          <a:xfrm>
            <a:off x="6172200" y="4517136"/>
            <a:ext cx="274320" cy="274320"/>
          </a:xfrm>
          <a:prstGeom prst="ellipse">
            <a:avLst/>
          </a:prstGeom>
          <a:solidFill>
            <a:srgbClr val="E05555"/>
          </a:solidFill>
          <a:ln w="12700">
            <a:solidFill>
              <a:srgbClr val="FFFFFF"/>
            </a:solidFill>
            <a:prstDash val="solid"/>
          </a:ln>
        </p:spPr>
      </p:sp>
      <p:sp>
        <p:nvSpPr>
          <p:cNvPr id="53" name="Text 50"/>
          <p:cNvSpPr txBox="1"/>
          <p:nvPr/>
        </p:nvSpPr>
        <p:spPr>
          <a:xfrm>
            <a:off x="6172200" y="451713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54" name="Text 51"/>
          <p:cNvSpPr txBox="1"/>
          <p:nvPr/>
        </p:nvSpPr>
        <p:spPr>
          <a:xfrm>
            <a:off x="6556248" y="4507992"/>
            <a:ext cx="508406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Classes, policies, findings</a:t>
            </a:r>
            <a:endParaRPr lang="en-US" sz="1250" dirty="0"/>
          </a:p>
        </p:txBody>
      </p:sp>
      <p:sp>
        <p:nvSpPr>
          <p:cNvPr id="55" name="Text 52"/>
          <p:cNvSpPr txBox="1"/>
          <p:nvPr/>
        </p:nvSpPr>
        <p:spPr>
          <a:xfrm>
            <a:off x="6556248" y="4800600"/>
            <a:ext cx="508406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Accounts are system, human or service; eleven policies raise one finding per policy and subject; you investigate.</a:t>
            </a:r>
            <a:endParaRPr lang="en-US" sz="1050" dirty="0"/>
          </a:p>
        </p:txBody>
      </p:sp>
      <p:sp>
        <p:nvSpPr>
          <p:cNvPr id="56" name="Text 53"/>
          <p:cNvSpPr txBox="1"/>
          <p:nvPr/>
        </p:nvSpPr>
        <p:spPr>
          <a:xfrm>
            <a:off x="548640" y="6035040"/>
            <a:ext cx="11064240" cy="365760"/>
          </a:xfrm>
          <a:prstGeom prst="rect">
            <a:avLst/>
          </a:prstGeom>
          <a:noFill/>
          <a:ln/>
        </p:spPr>
        <p:txBody>
          <a:bodyPr wrap="square" lIns="0" tIns="0" rIns="0" bIns="0" rtlCol="0" anchor="t"/>
          <a:lstStyle/>
          <a:p>
            <a:pPr indent="0" marL="0">
              <a:buNone/>
            </a:pPr>
            <a:r>
              <a:rPr lang="en-US" sz="1000" i="1" dirty="0">
                <a:solidFill>
                  <a:srgbClr val="9AA3B5"/>
                </a:solidFill>
                <a:latin typeface="Calibri" pitchFamily="34" charset="0"/>
                <a:ea typeface="Calibri" pitchFamily="34" charset="-122"/>
                <a:cs typeface="Calibri" pitchFamily="34" charset="-120"/>
              </a:rPr>
              <a:t>Investigation on top: assign, investigate, resolve, dismiss — with notifications on the transitions and an AI Findings Advisor.</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THE PLAN</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What we are going to do — one tenant, four parts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User Activity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417320"/>
            <a:ext cx="2670048" cy="4069080"/>
          </a:xfrm>
          <a:prstGeom prst="roundRect">
            <a:avLst>
              <a:gd name="adj" fmla="val 2740"/>
            </a:avLst>
          </a:prstGeom>
          <a:solidFill>
            <a:srgbClr val="1C2A48"/>
          </a:solidFill>
          <a:ln w="12700">
            <a:solidFill>
              <a:srgbClr val="5B8DEF"/>
            </a:solidFill>
            <a:prstDash val="solid"/>
          </a:ln>
        </p:spPr>
      </p:sp>
      <p:sp>
        <p:nvSpPr>
          <p:cNvPr id="8" name="Text 5"/>
          <p:cNvSpPr txBox="1"/>
          <p:nvPr/>
        </p:nvSpPr>
        <p:spPr>
          <a:xfrm>
            <a:off x="777240" y="1572768"/>
            <a:ext cx="2212848" cy="274320"/>
          </a:xfrm>
          <a:prstGeom prst="rect">
            <a:avLst/>
          </a:prstGeom>
          <a:noFill/>
          <a:ln/>
        </p:spPr>
        <p:txBody>
          <a:bodyPr wrap="square" lIns="0" tIns="0" rIns="0" bIns="0" rtlCol="0" anchor="t"/>
          <a:lstStyle/>
          <a:p>
            <a:pPr indent="0" marL="0">
              <a:buNone/>
            </a:pPr>
            <a:r>
              <a:rPr lang="en-US" sz="1100" b="1" spc="200" kern="0" dirty="0">
                <a:solidFill>
                  <a:srgbClr val="5B8DEF"/>
                </a:solidFill>
                <a:latin typeface="Calibri" pitchFamily="34" charset="0"/>
                <a:ea typeface="Calibri" pitchFamily="34" charset="-122"/>
                <a:cs typeface="Calibri" pitchFamily="34" charset="-120"/>
              </a:rPr>
              <a:t>PART 1</a:t>
            </a:r>
            <a:endParaRPr lang="en-US" sz="1100" dirty="0"/>
          </a:p>
        </p:txBody>
      </p:sp>
      <p:sp>
        <p:nvSpPr>
          <p:cNvPr id="9" name="Text 6"/>
          <p:cNvSpPr txBox="1"/>
          <p:nvPr/>
        </p:nvSpPr>
        <p:spPr>
          <a:xfrm>
            <a:off x="777240" y="1874520"/>
            <a:ext cx="2212848" cy="685800"/>
          </a:xfrm>
          <a:prstGeom prst="rect">
            <a:avLst/>
          </a:prstGeom>
          <a:noFill/>
          <a:ln/>
        </p:spPr>
        <p:txBody>
          <a:bodyPr wrap="square" lIns="0" tIns="0" rIns="0" bIns="0" rtlCol="0" anchor="t"/>
          <a:lstStyle/>
          <a:p>
            <a:pPr indent="0" marL="0">
              <a:buNone/>
            </a:pPr>
            <a:r>
              <a:rPr lang="en-US" sz="1800" b="1" dirty="0">
                <a:solidFill>
                  <a:srgbClr val="F2F4F8"/>
                </a:solidFill>
                <a:latin typeface="Calibri" pitchFamily="34" charset="0"/>
                <a:ea typeface="Calibri" pitchFamily="34" charset="-122"/>
                <a:cs typeface="Calibri" pitchFamily="34" charset="-120"/>
              </a:rPr>
              <a:t>Setup</a:t>
            </a:r>
            <a:endParaRPr lang="en-US" sz="1800" dirty="0"/>
          </a:p>
        </p:txBody>
      </p:sp>
      <p:sp>
        <p:nvSpPr>
          <p:cNvPr id="10" name="Shape 7"/>
          <p:cNvSpPr/>
          <p:nvPr/>
        </p:nvSpPr>
        <p:spPr>
          <a:xfrm>
            <a:off x="795528" y="2798064"/>
            <a:ext cx="118872" cy="118872"/>
          </a:xfrm>
          <a:prstGeom prst="ellipse">
            <a:avLst/>
          </a:prstGeom>
          <a:solidFill>
            <a:srgbClr val="5B8DEF"/>
          </a:solidFill>
          <a:ln w="12700">
            <a:solidFill>
              <a:srgbClr val="5B8DEF"/>
            </a:solidFill>
            <a:prstDash val="solid"/>
          </a:ln>
        </p:spPr>
      </p:sp>
      <p:sp>
        <p:nvSpPr>
          <p:cNvPr id="11" name="Text 8"/>
          <p:cNvSpPr txBox="1"/>
          <p:nvPr/>
        </p:nvSpPr>
        <p:spPr>
          <a:xfrm>
            <a:off x="1024128" y="267004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Pick the UAM card in the tenant chooser</a:t>
            </a:r>
            <a:endParaRPr lang="en-US" sz="1200" dirty="0"/>
          </a:p>
        </p:txBody>
      </p:sp>
      <p:sp>
        <p:nvSpPr>
          <p:cNvPr id="12" name="Shape 9"/>
          <p:cNvSpPr/>
          <p:nvPr/>
        </p:nvSpPr>
        <p:spPr>
          <a:xfrm>
            <a:off x="795528" y="3419856"/>
            <a:ext cx="118872" cy="118872"/>
          </a:xfrm>
          <a:prstGeom prst="ellipse">
            <a:avLst/>
          </a:prstGeom>
          <a:solidFill>
            <a:srgbClr val="5B8DEF"/>
          </a:solidFill>
          <a:ln w="12700">
            <a:solidFill>
              <a:srgbClr val="5B8DEF"/>
            </a:solidFill>
            <a:prstDash val="solid"/>
          </a:ln>
        </p:spPr>
      </p:sp>
      <p:sp>
        <p:nvSpPr>
          <p:cNvPr id="13" name="Text 10"/>
          <p:cNvSpPr txBox="1"/>
          <p:nvPr/>
        </p:nvSpPr>
        <p:spPr>
          <a:xfrm>
            <a:off x="1024128" y="3291840"/>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Basics, Configure UAM, Indexes &amp; RBAC, Review</a:t>
            </a:r>
            <a:endParaRPr lang="en-US" sz="1200" dirty="0"/>
          </a:p>
        </p:txBody>
      </p:sp>
      <p:sp>
        <p:nvSpPr>
          <p:cNvPr id="14" name="Shape 11"/>
          <p:cNvSpPr/>
          <p:nvPr/>
        </p:nvSpPr>
        <p:spPr>
          <a:xfrm>
            <a:off x="795528" y="4041648"/>
            <a:ext cx="118872" cy="118872"/>
          </a:xfrm>
          <a:prstGeom prst="ellipse">
            <a:avLst/>
          </a:prstGeom>
          <a:solidFill>
            <a:srgbClr val="5B8DEF"/>
          </a:solidFill>
          <a:ln w="12700">
            <a:solidFill>
              <a:srgbClr val="5B8DEF"/>
            </a:solidFill>
            <a:prstDash val="solid"/>
          </a:ln>
        </p:spPr>
      </p:sp>
      <p:sp>
        <p:nvSpPr>
          <p:cNvPr id="15" name="Text 12"/>
          <p:cNvSpPr txBox="1"/>
          <p:nvPr/>
        </p:nvSpPr>
        <p:spPr>
          <a:xfrm>
            <a:off x="1024128" y="3913632"/>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A dedicated service-account owner</a:t>
            </a:r>
            <a:endParaRPr lang="en-US" sz="1200" dirty="0"/>
          </a:p>
        </p:txBody>
      </p:sp>
      <p:sp>
        <p:nvSpPr>
          <p:cNvPr id="16" name="Shape 13"/>
          <p:cNvSpPr/>
          <p:nvPr/>
        </p:nvSpPr>
        <p:spPr>
          <a:xfrm>
            <a:off x="795528" y="4663440"/>
            <a:ext cx="118872" cy="118872"/>
          </a:xfrm>
          <a:prstGeom prst="ellipse">
            <a:avLst/>
          </a:prstGeom>
          <a:solidFill>
            <a:srgbClr val="5B8DEF"/>
          </a:solidFill>
          <a:ln w="12700">
            <a:solidFill>
              <a:srgbClr val="5B8DEF"/>
            </a:solidFill>
            <a:prstDash val="solid"/>
          </a:ln>
        </p:spPr>
      </p:sp>
      <p:sp>
        <p:nvSpPr>
          <p:cNvPr id="17" name="Text 14"/>
          <p:cNvSpPr txBox="1"/>
          <p:nvPr/>
        </p:nvSpPr>
        <p:spPr>
          <a:xfrm>
            <a:off x="1024128" y="4535424"/>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The tenant card with its Beta badge</a:t>
            </a:r>
            <a:endParaRPr lang="en-US" sz="1200" dirty="0"/>
          </a:p>
        </p:txBody>
      </p:sp>
      <p:sp>
        <p:nvSpPr>
          <p:cNvPr id="18" name="Shape 15"/>
          <p:cNvSpPr/>
          <p:nvPr/>
        </p:nvSpPr>
        <p:spPr>
          <a:xfrm>
            <a:off x="3355848" y="1417320"/>
            <a:ext cx="2670048" cy="4069080"/>
          </a:xfrm>
          <a:prstGeom prst="roundRect">
            <a:avLst>
              <a:gd name="adj" fmla="val 2740"/>
            </a:avLst>
          </a:prstGeom>
          <a:solidFill>
            <a:srgbClr val="16302E"/>
          </a:solidFill>
          <a:ln w="12700">
            <a:solidFill>
              <a:srgbClr val="2FB8B0"/>
            </a:solidFill>
            <a:prstDash val="solid"/>
          </a:ln>
        </p:spPr>
      </p:sp>
      <p:sp>
        <p:nvSpPr>
          <p:cNvPr id="19" name="Text 16"/>
          <p:cNvSpPr txBox="1"/>
          <p:nvPr/>
        </p:nvSpPr>
        <p:spPr>
          <a:xfrm>
            <a:off x="3584448" y="1572768"/>
            <a:ext cx="2212848" cy="274320"/>
          </a:xfrm>
          <a:prstGeom prst="rect">
            <a:avLst/>
          </a:prstGeom>
          <a:noFill/>
          <a:ln/>
        </p:spPr>
        <p:txBody>
          <a:bodyPr wrap="square" lIns="0" tIns="0" rIns="0" bIns="0" rtlCol="0" anchor="t"/>
          <a:lstStyle/>
          <a:p>
            <a:pPr indent="0" marL="0">
              <a:buNone/>
            </a:pPr>
            <a:r>
              <a:rPr lang="en-US" sz="1100" b="1" spc="200" kern="0" dirty="0">
                <a:solidFill>
                  <a:srgbClr val="2FB8B0"/>
                </a:solidFill>
                <a:latin typeface="Calibri" pitchFamily="34" charset="0"/>
                <a:ea typeface="Calibri" pitchFamily="34" charset="-122"/>
                <a:cs typeface="Calibri" pitchFamily="34" charset="-120"/>
              </a:rPr>
              <a:t>PART 1 · DAY ONE</a:t>
            </a:r>
            <a:endParaRPr lang="en-US" sz="1100" dirty="0"/>
          </a:p>
        </p:txBody>
      </p:sp>
      <p:sp>
        <p:nvSpPr>
          <p:cNvPr id="20" name="Text 17"/>
          <p:cNvSpPr txBox="1"/>
          <p:nvPr/>
        </p:nvSpPr>
        <p:spPr>
          <a:xfrm>
            <a:off x="3584448" y="1874520"/>
            <a:ext cx="2212848" cy="685800"/>
          </a:xfrm>
          <a:prstGeom prst="rect">
            <a:avLst/>
          </a:prstGeom>
          <a:noFill/>
          <a:ln/>
        </p:spPr>
        <p:txBody>
          <a:bodyPr wrap="square" lIns="0" tIns="0" rIns="0" bIns="0" rtlCol="0" anchor="t"/>
          <a:lstStyle/>
          <a:p>
            <a:pPr indent="0" marL="0">
              <a:buNone/>
            </a:pPr>
            <a:r>
              <a:rPr lang="en-US" sz="1800" b="1" dirty="0">
                <a:solidFill>
                  <a:srgbClr val="F2F4F8"/>
                </a:solidFill>
                <a:latin typeface="Calibri" pitchFamily="34" charset="0"/>
                <a:ea typeface="Calibri" pitchFamily="34" charset="-122"/>
                <a:cs typeface="Calibri" pitchFamily="34" charset="-120"/>
              </a:rPr>
              <a:t>Inventory, activity, first findings</a:t>
            </a:r>
            <a:endParaRPr lang="en-US" sz="1800" dirty="0"/>
          </a:p>
        </p:txBody>
      </p:sp>
      <p:sp>
        <p:nvSpPr>
          <p:cNvPr id="21" name="Shape 18"/>
          <p:cNvSpPr/>
          <p:nvPr/>
        </p:nvSpPr>
        <p:spPr>
          <a:xfrm>
            <a:off x="3602736" y="2798064"/>
            <a:ext cx="118872" cy="118872"/>
          </a:xfrm>
          <a:prstGeom prst="ellipse">
            <a:avLst/>
          </a:prstGeom>
          <a:solidFill>
            <a:srgbClr val="2FB8B0"/>
          </a:solidFill>
          <a:ln w="12700">
            <a:solidFill>
              <a:srgbClr val="2FB8B0"/>
            </a:solidFill>
            <a:prstDash val="solid"/>
          </a:ln>
        </p:spPr>
      </p:sp>
      <p:sp>
        <p:nvSpPr>
          <p:cNvPr id="22" name="Text 19"/>
          <p:cNvSpPr txBox="1"/>
          <p:nvPr/>
        </p:nvSpPr>
        <p:spPr>
          <a:xfrm>
            <a:off x="3831336" y="267004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Five trackers scheduled at creation</a:t>
            </a:r>
            <a:endParaRPr lang="en-US" sz="1200" dirty="0"/>
          </a:p>
        </p:txBody>
      </p:sp>
      <p:sp>
        <p:nvSpPr>
          <p:cNvPr id="23" name="Shape 20"/>
          <p:cNvSpPr/>
          <p:nvPr/>
        </p:nvSpPr>
        <p:spPr>
          <a:xfrm>
            <a:off x="3602736" y="3419856"/>
            <a:ext cx="118872" cy="118872"/>
          </a:xfrm>
          <a:prstGeom prst="ellipse">
            <a:avLst/>
          </a:prstGeom>
          <a:solidFill>
            <a:srgbClr val="2FB8B0"/>
          </a:solidFill>
          <a:ln w="12700">
            <a:solidFill>
              <a:srgbClr val="2FB8B0"/>
            </a:solidFill>
            <a:prstDash val="solid"/>
          </a:ln>
        </p:spPr>
      </p:sp>
      <p:sp>
        <p:nvSpPr>
          <p:cNvPr id="24" name="Text 21"/>
          <p:cNvSpPr txBox="1"/>
          <p:nvPr/>
        </p:nvSpPr>
        <p:spPr>
          <a:xfrm>
            <a:off x="3831336" y="3291840"/>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Collection health: receipts and backfill</a:t>
            </a:r>
            <a:endParaRPr lang="en-US" sz="1200" dirty="0"/>
          </a:p>
        </p:txBody>
      </p:sp>
      <p:sp>
        <p:nvSpPr>
          <p:cNvPr id="25" name="Shape 22"/>
          <p:cNvSpPr/>
          <p:nvPr/>
        </p:nvSpPr>
        <p:spPr>
          <a:xfrm>
            <a:off x="3602736" y="4041648"/>
            <a:ext cx="118872" cy="118872"/>
          </a:xfrm>
          <a:prstGeom prst="ellipse">
            <a:avLst/>
          </a:prstGeom>
          <a:solidFill>
            <a:srgbClr val="2FB8B0"/>
          </a:solidFill>
          <a:ln w="12700">
            <a:solidFill>
              <a:srgbClr val="2FB8B0"/>
            </a:solidFill>
            <a:prstDash val="solid"/>
          </a:ln>
        </p:spPr>
      </p:sp>
      <p:sp>
        <p:nvSpPr>
          <p:cNvPr id="26" name="Text 23"/>
          <p:cNvSpPr txBox="1"/>
          <p:nvPr/>
        </p:nvSpPr>
        <p:spPr>
          <a:xfrm>
            <a:off x="3831336" y="3913632"/>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The tenant overview: KPIs and transitions</a:t>
            </a:r>
            <a:endParaRPr lang="en-US" sz="1200" dirty="0"/>
          </a:p>
        </p:txBody>
      </p:sp>
      <p:sp>
        <p:nvSpPr>
          <p:cNvPr id="27" name="Shape 24"/>
          <p:cNvSpPr/>
          <p:nvPr/>
        </p:nvSpPr>
        <p:spPr>
          <a:xfrm>
            <a:off x="3602736" y="4663440"/>
            <a:ext cx="118872" cy="118872"/>
          </a:xfrm>
          <a:prstGeom prst="ellipse">
            <a:avLst/>
          </a:prstGeom>
          <a:solidFill>
            <a:srgbClr val="2FB8B0"/>
          </a:solidFill>
          <a:ln w="12700">
            <a:solidFill>
              <a:srgbClr val="2FB8B0"/>
            </a:solidFill>
            <a:prstDash val="solid"/>
          </a:ln>
        </p:spPr>
      </p:sp>
      <p:sp>
        <p:nvSpPr>
          <p:cNvPr id="28" name="Text 25"/>
          <p:cNvSpPr txBox="1"/>
          <p:nvPr/>
        </p:nvSpPr>
        <p:spPr>
          <a:xfrm>
            <a:off x="3831336" y="4535424"/>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The first findings are inventory facts</a:t>
            </a:r>
            <a:endParaRPr lang="en-US" sz="1200" dirty="0"/>
          </a:p>
        </p:txBody>
      </p:sp>
      <p:sp>
        <p:nvSpPr>
          <p:cNvPr id="29" name="Shape 26"/>
          <p:cNvSpPr/>
          <p:nvPr/>
        </p:nvSpPr>
        <p:spPr>
          <a:xfrm>
            <a:off x="6163056" y="1417320"/>
            <a:ext cx="2670048" cy="4069080"/>
          </a:xfrm>
          <a:prstGeom prst="roundRect">
            <a:avLst>
              <a:gd name="adj" fmla="val 2740"/>
            </a:avLst>
          </a:prstGeom>
          <a:solidFill>
            <a:srgbClr val="3A2C16"/>
          </a:solidFill>
          <a:ln w="12700">
            <a:solidFill>
              <a:srgbClr val="E0A040"/>
            </a:solidFill>
            <a:prstDash val="solid"/>
          </a:ln>
        </p:spPr>
      </p:sp>
      <p:sp>
        <p:nvSpPr>
          <p:cNvPr id="30" name="Text 27"/>
          <p:cNvSpPr txBox="1"/>
          <p:nvPr/>
        </p:nvSpPr>
        <p:spPr>
          <a:xfrm>
            <a:off x="6391656" y="1572768"/>
            <a:ext cx="2212848" cy="274320"/>
          </a:xfrm>
          <a:prstGeom prst="rect">
            <a:avLst/>
          </a:prstGeom>
          <a:noFill/>
          <a:ln/>
        </p:spPr>
        <p:txBody>
          <a:bodyPr wrap="square" lIns="0" tIns="0" rIns="0" bIns="0" rtlCol="0" anchor="t"/>
          <a:lstStyle/>
          <a:p>
            <a:pPr indent="0" marL="0">
              <a:buNone/>
            </a:pPr>
            <a:r>
              <a:rPr lang="en-US" sz="1100" b="1" spc="200" kern="0" dirty="0">
                <a:solidFill>
                  <a:srgbClr val="E0A040"/>
                </a:solidFill>
                <a:latin typeface="Calibri" pitchFamily="34" charset="0"/>
                <a:ea typeface="Calibri" pitchFamily="34" charset="-122"/>
                <a:cs typeface="Calibri" pitchFamily="34" charset="-120"/>
              </a:rPr>
              <a:t>PART 2</a:t>
            </a:r>
            <a:endParaRPr lang="en-US" sz="1100" dirty="0"/>
          </a:p>
        </p:txBody>
      </p:sp>
      <p:sp>
        <p:nvSpPr>
          <p:cNvPr id="31" name="Text 28"/>
          <p:cNvSpPr txBox="1"/>
          <p:nvPr/>
        </p:nvSpPr>
        <p:spPr>
          <a:xfrm>
            <a:off x="6391656" y="1874520"/>
            <a:ext cx="2212848" cy="685800"/>
          </a:xfrm>
          <a:prstGeom prst="rect">
            <a:avLst/>
          </a:prstGeom>
          <a:noFill/>
          <a:ln/>
        </p:spPr>
        <p:txBody>
          <a:bodyPr wrap="square" lIns="0" tIns="0" rIns="0" bIns="0" rtlCol="0" anchor="t"/>
          <a:lstStyle/>
          <a:p>
            <a:pPr indent="0" marL="0">
              <a:buNone/>
            </a:pPr>
            <a:r>
              <a:rPr lang="en-US" sz="1800" b="1" dirty="0">
                <a:solidFill>
                  <a:srgbClr val="F2F4F8"/>
                </a:solidFill>
                <a:latin typeface="Calibri" pitchFamily="34" charset="0"/>
                <a:ea typeface="Calibri" pitchFamily="34" charset="-122"/>
                <a:cs typeface="Calibri" pitchFamily="34" charset="-120"/>
              </a:rPr>
              <a:t>Read &amp; classify</a:t>
            </a:r>
            <a:endParaRPr lang="en-US" sz="1800" dirty="0"/>
          </a:p>
        </p:txBody>
      </p:sp>
      <p:sp>
        <p:nvSpPr>
          <p:cNvPr id="32" name="Shape 29"/>
          <p:cNvSpPr/>
          <p:nvPr/>
        </p:nvSpPr>
        <p:spPr>
          <a:xfrm>
            <a:off x="6409944" y="2798064"/>
            <a:ext cx="118872" cy="118872"/>
          </a:xfrm>
          <a:prstGeom prst="ellipse">
            <a:avLst/>
          </a:prstGeom>
          <a:solidFill>
            <a:srgbClr val="E0A040"/>
          </a:solidFill>
          <a:ln w="12700">
            <a:solidFill>
              <a:srgbClr val="E0A040"/>
            </a:solidFill>
            <a:prstDash val="solid"/>
          </a:ln>
        </p:spPr>
      </p:sp>
      <p:sp>
        <p:nvSpPr>
          <p:cNvPr id="33" name="Text 30"/>
          <p:cNvSpPr txBox="1"/>
          <p:nvPr/>
        </p:nvSpPr>
        <p:spPr>
          <a:xfrm>
            <a:off x="6638544" y="267004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The Findings tab and the Investigate view</a:t>
            </a:r>
            <a:endParaRPr lang="en-US" sz="1200" dirty="0"/>
          </a:p>
        </p:txBody>
      </p:sp>
      <p:sp>
        <p:nvSpPr>
          <p:cNvPr id="34" name="Shape 31"/>
          <p:cNvSpPr/>
          <p:nvPr/>
        </p:nvSpPr>
        <p:spPr>
          <a:xfrm>
            <a:off x="6409944" y="3419856"/>
            <a:ext cx="118872" cy="118872"/>
          </a:xfrm>
          <a:prstGeom prst="ellipse">
            <a:avLst/>
          </a:prstGeom>
          <a:solidFill>
            <a:srgbClr val="E0A040"/>
          </a:solidFill>
          <a:ln w="12700">
            <a:solidFill>
              <a:srgbClr val="E0A040"/>
            </a:solidFill>
            <a:prstDash val="solid"/>
          </a:ln>
        </p:spPr>
      </p:sp>
      <p:sp>
        <p:nvSpPr>
          <p:cNvPr id="35" name="Text 32"/>
          <p:cNvSpPr txBox="1"/>
          <p:nvPr/>
        </p:nvSpPr>
        <p:spPr>
          <a:xfrm>
            <a:off x="6638544" y="3291840"/>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The Users tab: human · service · system</a:t>
            </a:r>
            <a:endParaRPr lang="en-US" sz="1200" dirty="0"/>
          </a:p>
        </p:txBody>
      </p:sp>
      <p:sp>
        <p:nvSpPr>
          <p:cNvPr id="36" name="Shape 33"/>
          <p:cNvSpPr/>
          <p:nvPr/>
        </p:nvSpPr>
        <p:spPr>
          <a:xfrm>
            <a:off x="6409944" y="4041648"/>
            <a:ext cx="118872" cy="118872"/>
          </a:xfrm>
          <a:prstGeom prst="ellipse">
            <a:avLst/>
          </a:prstGeom>
          <a:solidFill>
            <a:srgbClr val="E0A040"/>
          </a:solidFill>
          <a:ln w="12700">
            <a:solidFill>
              <a:srgbClr val="E0A040"/>
            </a:solidFill>
            <a:prstDash val="solid"/>
          </a:ln>
        </p:spPr>
      </p:sp>
      <p:sp>
        <p:nvSpPr>
          <p:cNvPr id="37" name="Text 34"/>
          <p:cNvSpPr txBox="1"/>
          <p:nvPr/>
        </p:nvSpPr>
        <p:spPr>
          <a:xfrm>
            <a:off x="6638544" y="3913632"/>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One account deep-dive, the Activity tab</a:t>
            </a:r>
            <a:endParaRPr lang="en-US" sz="1200" dirty="0"/>
          </a:p>
        </p:txBody>
      </p:sp>
      <p:sp>
        <p:nvSpPr>
          <p:cNvPr id="38" name="Shape 35"/>
          <p:cNvSpPr/>
          <p:nvPr/>
        </p:nvSpPr>
        <p:spPr>
          <a:xfrm>
            <a:off x="6409944" y="4663440"/>
            <a:ext cx="118872" cy="118872"/>
          </a:xfrm>
          <a:prstGeom prst="ellipse">
            <a:avLst/>
          </a:prstGeom>
          <a:solidFill>
            <a:srgbClr val="E0A040"/>
          </a:solidFill>
          <a:ln w="12700">
            <a:solidFill>
              <a:srgbClr val="E0A040"/>
            </a:solidFill>
            <a:prstDash val="solid"/>
          </a:ln>
        </p:spPr>
      </p:sp>
      <p:sp>
        <p:nvSpPr>
          <p:cNvPr id="39" name="Text 36"/>
          <p:cNvSpPr txBox="1"/>
          <p:nvPr/>
        </p:nvSpPr>
        <p:spPr>
          <a:xfrm>
            <a:off x="6638544" y="4535424"/>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How the classification is decided</a:t>
            </a:r>
            <a:endParaRPr lang="en-US" sz="1200" dirty="0"/>
          </a:p>
        </p:txBody>
      </p:sp>
      <p:sp>
        <p:nvSpPr>
          <p:cNvPr id="40" name="Shape 37"/>
          <p:cNvSpPr/>
          <p:nvPr/>
        </p:nvSpPr>
        <p:spPr>
          <a:xfrm>
            <a:off x="8970264" y="1417320"/>
            <a:ext cx="2670048" cy="4069080"/>
          </a:xfrm>
          <a:prstGeom prst="roundRect">
            <a:avLst>
              <a:gd name="adj" fmla="val 2740"/>
            </a:avLst>
          </a:prstGeom>
          <a:solidFill>
            <a:srgbClr val="2B2245"/>
          </a:solidFill>
          <a:ln w="12700">
            <a:solidFill>
              <a:srgbClr val="9A78F5"/>
            </a:solidFill>
            <a:prstDash val="solid"/>
          </a:ln>
        </p:spPr>
      </p:sp>
      <p:sp>
        <p:nvSpPr>
          <p:cNvPr id="41" name="Text 38"/>
          <p:cNvSpPr txBox="1"/>
          <p:nvPr/>
        </p:nvSpPr>
        <p:spPr>
          <a:xfrm>
            <a:off x="9198864" y="1572768"/>
            <a:ext cx="2212848" cy="274320"/>
          </a:xfrm>
          <a:prstGeom prst="rect">
            <a:avLst/>
          </a:prstGeom>
          <a:noFill/>
          <a:ln/>
        </p:spPr>
        <p:txBody>
          <a:bodyPr wrap="square" lIns="0" tIns="0" rIns="0" bIns="0" rtlCol="0" anchor="t"/>
          <a:lstStyle/>
          <a:p>
            <a:pPr indent="0" marL="0">
              <a:buNone/>
            </a:pPr>
            <a:r>
              <a:rPr lang="en-US" sz="1100" b="1" spc="200" kern="0" dirty="0">
                <a:solidFill>
                  <a:srgbClr val="9A78F5"/>
                </a:solidFill>
                <a:latin typeface="Calibri" pitchFamily="34" charset="0"/>
                <a:ea typeface="Calibri" pitchFamily="34" charset="-122"/>
                <a:cs typeface="Calibri" pitchFamily="34" charset="-120"/>
              </a:rPr>
              <a:t>PART 3 · 4</a:t>
            </a:r>
            <a:endParaRPr lang="en-US" sz="1100" dirty="0"/>
          </a:p>
        </p:txBody>
      </p:sp>
      <p:sp>
        <p:nvSpPr>
          <p:cNvPr id="42" name="Text 39"/>
          <p:cNvSpPr txBox="1"/>
          <p:nvPr/>
        </p:nvSpPr>
        <p:spPr>
          <a:xfrm>
            <a:off x="9198864" y="1874520"/>
            <a:ext cx="2212848" cy="685800"/>
          </a:xfrm>
          <a:prstGeom prst="rect">
            <a:avLst/>
          </a:prstGeom>
          <a:noFill/>
          <a:ln/>
        </p:spPr>
        <p:txBody>
          <a:bodyPr wrap="square" lIns="0" tIns="0" rIns="0" bIns="0" rtlCol="0" anchor="t"/>
          <a:lstStyle/>
          <a:p>
            <a:pPr indent="0" marL="0">
              <a:buNone/>
            </a:pPr>
            <a:r>
              <a:rPr lang="en-US" sz="1800" b="1" dirty="0">
                <a:solidFill>
                  <a:srgbClr val="F2F4F8"/>
                </a:solidFill>
                <a:latin typeface="Calibri" pitchFamily="34" charset="0"/>
                <a:ea typeface="Calibri" pitchFamily="34" charset="-122"/>
                <a:cs typeface="Calibri" pitchFamily="34" charset="-120"/>
              </a:rPr>
              <a:t>Tune &amp; operate</a:t>
            </a:r>
            <a:endParaRPr lang="en-US" sz="1800" dirty="0"/>
          </a:p>
        </p:txBody>
      </p:sp>
      <p:sp>
        <p:nvSpPr>
          <p:cNvPr id="43" name="Shape 40"/>
          <p:cNvSpPr/>
          <p:nvPr/>
        </p:nvSpPr>
        <p:spPr>
          <a:xfrm>
            <a:off x="9217152" y="2798064"/>
            <a:ext cx="118872" cy="118872"/>
          </a:xfrm>
          <a:prstGeom prst="ellipse">
            <a:avLst/>
          </a:prstGeom>
          <a:solidFill>
            <a:srgbClr val="9A78F5"/>
          </a:solidFill>
          <a:ln w="12700">
            <a:solidFill>
              <a:srgbClr val="9A78F5"/>
            </a:solidFill>
            <a:prstDash val="solid"/>
          </a:ln>
        </p:spPr>
      </p:sp>
      <p:sp>
        <p:nvSpPr>
          <p:cNvPr id="44" name="Text 41"/>
          <p:cNvSpPr txBox="1"/>
          <p:nvPr/>
        </p:nvSpPr>
        <p:spPr>
          <a:xfrm>
            <a:off x="9445752" y="267004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The policy catalogue and the insight</a:t>
            </a:r>
            <a:endParaRPr lang="en-US" sz="1200" dirty="0"/>
          </a:p>
        </p:txBody>
      </p:sp>
      <p:sp>
        <p:nvSpPr>
          <p:cNvPr id="45" name="Shape 42"/>
          <p:cNvSpPr/>
          <p:nvPr/>
        </p:nvSpPr>
        <p:spPr>
          <a:xfrm>
            <a:off x="9217152" y="3419856"/>
            <a:ext cx="118872" cy="118872"/>
          </a:xfrm>
          <a:prstGeom prst="ellipse">
            <a:avLst/>
          </a:prstGeom>
          <a:solidFill>
            <a:srgbClr val="9A78F5"/>
          </a:solidFill>
          <a:ln w="12700">
            <a:solidFill>
              <a:srgbClr val="9A78F5"/>
            </a:solidFill>
            <a:prstDash val="solid"/>
          </a:ln>
        </p:spPr>
      </p:sp>
      <p:sp>
        <p:nvSpPr>
          <p:cNvPr id="46" name="Text 43"/>
          <p:cNvSpPr txBox="1"/>
          <p:nvPr/>
        </p:nvSpPr>
        <p:spPr>
          <a:xfrm>
            <a:off x="9445752" y="3291840"/>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Classification rules, collection limits</a:t>
            </a:r>
            <a:endParaRPr lang="en-US" sz="1200" dirty="0"/>
          </a:p>
        </p:txBody>
      </p:sp>
      <p:sp>
        <p:nvSpPr>
          <p:cNvPr id="47" name="Shape 44"/>
          <p:cNvSpPr/>
          <p:nvPr/>
        </p:nvSpPr>
        <p:spPr>
          <a:xfrm>
            <a:off x="9217152" y="4041648"/>
            <a:ext cx="118872" cy="118872"/>
          </a:xfrm>
          <a:prstGeom prst="ellipse">
            <a:avLst/>
          </a:prstGeom>
          <a:solidFill>
            <a:srgbClr val="9A78F5"/>
          </a:solidFill>
          <a:ln w="12700">
            <a:solidFill>
              <a:srgbClr val="9A78F5"/>
            </a:solidFill>
            <a:prstDash val="solid"/>
          </a:ln>
        </p:spPr>
      </p:sp>
      <p:sp>
        <p:nvSpPr>
          <p:cNvPr id="48" name="Text 45"/>
          <p:cNvSpPr txBox="1"/>
          <p:nvPr/>
        </p:nvSpPr>
        <p:spPr>
          <a:xfrm>
            <a:off x="9445752" y="3913632"/>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Notifications: digest or threads</a:t>
            </a:r>
            <a:endParaRPr lang="en-US" sz="1200" dirty="0"/>
          </a:p>
        </p:txBody>
      </p:sp>
      <p:sp>
        <p:nvSpPr>
          <p:cNvPr id="49" name="Shape 46"/>
          <p:cNvSpPr/>
          <p:nvPr/>
        </p:nvSpPr>
        <p:spPr>
          <a:xfrm>
            <a:off x="9217152" y="4663440"/>
            <a:ext cx="118872" cy="118872"/>
          </a:xfrm>
          <a:prstGeom prst="ellipse">
            <a:avLst/>
          </a:prstGeom>
          <a:solidFill>
            <a:srgbClr val="9A78F5"/>
          </a:solidFill>
          <a:ln w="12700">
            <a:solidFill>
              <a:srgbClr val="9A78F5"/>
            </a:solidFill>
            <a:prstDash val="solid"/>
          </a:ln>
        </p:spPr>
      </p:sp>
      <p:sp>
        <p:nvSpPr>
          <p:cNvPr id="50" name="Text 47"/>
          <p:cNvSpPr txBox="1"/>
          <p:nvPr/>
        </p:nvSpPr>
        <p:spPr>
          <a:xfrm>
            <a:off x="9445752" y="4535424"/>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Collection health, recovery, the Guardian</a:t>
            </a:r>
            <a:endParaRPr lang="en-US" sz="1200" dirty="0"/>
          </a:p>
        </p:txBody>
      </p:sp>
      <p:sp>
        <p:nvSpPr>
          <p:cNvPr id="51" name="Text 48"/>
          <p:cNvSpPr txBox="1"/>
          <p:nvPr/>
        </p:nvSpPr>
        <p:spPr>
          <a:xfrm>
            <a:off x="548640" y="5715000"/>
            <a:ext cx="11064240" cy="365760"/>
          </a:xfrm>
          <a:prstGeom prst="rect">
            <a:avLst/>
          </a:prstGeom>
          <a:noFill/>
          <a:ln/>
        </p:spPr>
        <p:txBody>
          <a:bodyPr wrap="square" lIns="0" tIns="0" rIns="0" bIns="0" rtlCol="0" anchor="t"/>
          <a:lstStyle/>
          <a:p>
            <a:pPr indent="0" marL="0">
              <a:buNone/>
            </a:pPr>
            <a:r>
              <a:rPr lang="en-US" sz="1200" i="1" dirty="0">
                <a:solidFill>
                  <a:srgbClr val="9AA3B5"/>
                </a:solidFill>
                <a:latin typeface="Calibri" pitchFamily="34" charset="0"/>
                <a:ea typeface="Calibri" pitchFamily="34" charset="-122"/>
                <a:cs typeface="Calibri" pitchFamily="34" charset="-120"/>
              </a:rPr>
              <a:t>One Virtual Tenant, one local search head tier, a 30-day backfill. Every screen is the product as shipped; nothing was pre-configured.</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 dedicated tenant — pick User Activity Monitoring in the chooser</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User Activity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4075830"/>
          </a:xfrm>
          <a:prstGeom prst="roundRect">
            <a:avLst>
              <a:gd name="adj" fmla="val 1122"/>
            </a:avLst>
          </a:prstGeom>
          <a:solidFill>
            <a:srgbClr val="1F242F"/>
          </a:solidFill>
          <a:ln w="9525">
            <a:solidFill>
              <a:srgbClr val="2A3140"/>
            </a:solidFill>
            <a:prstDash val="solid"/>
          </a:ln>
        </p:spPr>
      </p:sp>
      <p:pic>
        <p:nvPicPr>
          <p:cNvPr id="8" name="Image 0" descr="/private/tmp/claude-501/-Users-guilhem-DocsOffsync-trackme-limited-trackme-app--claude-worktrees-charming-wing-361ab2/e22b4a04-1190-41fe-995f-d7cc227485d2/scratchpad/deck_uam/img/b01_chooser.jpg">    </p:cNvPr>
          <p:cNvPicPr>
            <a:picLocks noChangeAspect="1"/>
          </p:cNvPicPr>
          <p:nvPr/>
        </p:nvPicPr>
        <p:blipFill>
          <a:blip r:embed="rId1"/>
          <a:stretch>
            <a:fillRect/>
          </a:stretch>
        </p:blipFill>
        <p:spPr>
          <a:xfrm>
            <a:off x="612648" y="1435608"/>
            <a:ext cx="7095744" cy="3947814"/>
          </a:xfrm>
          <a:prstGeom prst="rect">
            <a:avLst/>
          </a:prstGeom>
        </p:spPr>
      </p:pic>
      <p:sp>
        <p:nvSpPr>
          <p:cNvPr id="9" name="Shape 5"/>
          <p:cNvSpPr/>
          <p:nvPr/>
        </p:nvSpPr>
        <p:spPr>
          <a:xfrm>
            <a:off x="6364956" y="3469746"/>
            <a:ext cx="274320" cy="274320"/>
          </a:xfrm>
          <a:prstGeom prst="ellipse">
            <a:avLst/>
          </a:prstGeom>
          <a:solidFill>
            <a:srgbClr val="5B8DEF"/>
          </a:solidFill>
          <a:ln w="12700">
            <a:solidFill>
              <a:srgbClr val="FFFFFF"/>
            </a:solidFill>
            <a:prstDash val="solid"/>
          </a:ln>
        </p:spPr>
      </p:sp>
      <p:sp>
        <p:nvSpPr>
          <p:cNvPr id="10" name="Text 6"/>
          <p:cNvSpPr txBox="1"/>
          <p:nvPr/>
        </p:nvSpPr>
        <p:spPr>
          <a:xfrm>
            <a:off x="6364956" y="346974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7074530" y="2956530"/>
            <a:ext cx="274320" cy="274320"/>
          </a:xfrm>
          <a:prstGeom prst="ellipse">
            <a:avLst/>
          </a:prstGeom>
          <a:solidFill>
            <a:srgbClr val="E0A040"/>
          </a:solidFill>
          <a:ln w="12700">
            <a:solidFill>
              <a:srgbClr val="FFFFFF"/>
            </a:solidFill>
            <a:prstDash val="solid"/>
          </a:ln>
        </p:spPr>
      </p:sp>
      <p:sp>
        <p:nvSpPr>
          <p:cNvPr id="12" name="Text 8"/>
          <p:cNvSpPr txBox="1"/>
          <p:nvPr/>
        </p:nvSpPr>
        <p:spPr>
          <a:xfrm>
            <a:off x="7074530" y="295653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6364956" y="4851481"/>
            <a:ext cx="274320" cy="274320"/>
          </a:xfrm>
          <a:prstGeom prst="ellipse">
            <a:avLst/>
          </a:prstGeom>
          <a:solidFill>
            <a:srgbClr val="3DBE7A"/>
          </a:solidFill>
          <a:ln w="12700">
            <a:solidFill>
              <a:srgbClr val="FFFFFF"/>
            </a:solidFill>
            <a:prstDash val="solid"/>
          </a:ln>
        </p:spPr>
      </p:sp>
      <p:sp>
        <p:nvSpPr>
          <p:cNvPr id="14" name="Text 10"/>
          <p:cNvSpPr txBox="1"/>
          <p:nvPr/>
        </p:nvSpPr>
        <p:spPr>
          <a:xfrm>
            <a:off x="6364956" y="485148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8092440" y="1426464"/>
            <a:ext cx="274320" cy="274320"/>
          </a:xfrm>
          <a:prstGeom prst="ellipse">
            <a:avLst/>
          </a:prstGeom>
          <a:solidFill>
            <a:srgbClr val="5B8DEF"/>
          </a:solidFill>
          <a:ln w="12700">
            <a:solidFill>
              <a:srgbClr val="FFFFFF"/>
            </a:solidFill>
            <a:prstDash val="solid"/>
          </a:ln>
        </p:spPr>
      </p:sp>
      <p:sp>
        <p:nvSpPr>
          <p:cNvPr id="16" name="Text 12"/>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7" name="Text 13"/>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User Activity Monitoring card</a:t>
            </a:r>
            <a:endParaRPr lang="en-US" sz="1250" dirty="0"/>
          </a:p>
        </p:txBody>
      </p:sp>
      <p:sp>
        <p:nvSpPr>
          <p:cNvPr id="18" name="Text 14"/>
          <p:cNvSpPr txBox="1"/>
          <p:nvPr/>
        </p:nvSpPr>
        <p:spPr>
          <a:xfrm>
            <a:off x="8476488" y="170992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sixth card of the chooser, next to the five entity components. One tenant monitors one deployment.</a:t>
            </a:r>
            <a:endParaRPr lang="en-US" sz="1050" dirty="0"/>
          </a:p>
        </p:txBody>
      </p:sp>
      <p:sp>
        <p:nvSpPr>
          <p:cNvPr id="19" name="Shape 15"/>
          <p:cNvSpPr/>
          <p:nvPr/>
        </p:nvSpPr>
        <p:spPr>
          <a:xfrm>
            <a:off x="8092440" y="2478024"/>
            <a:ext cx="274320" cy="274320"/>
          </a:xfrm>
          <a:prstGeom prst="ellipse">
            <a:avLst/>
          </a:prstGeom>
          <a:solidFill>
            <a:srgbClr val="E0A040"/>
          </a:solidFill>
          <a:ln w="12700">
            <a:solidFill>
              <a:srgbClr val="FFFFFF"/>
            </a:solidFill>
            <a:prstDash val="solid"/>
          </a:ln>
        </p:spPr>
      </p:sp>
      <p:sp>
        <p:nvSpPr>
          <p:cNvPr id="20" name="Text 16"/>
          <p:cNvSpPr txBox="1"/>
          <p:nvPr/>
        </p:nvSpPr>
        <p:spPr>
          <a:xfrm>
            <a:off x="8092440" y="2478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1" name="Text 17"/>
          <p:cNvSpPr txBox="1"/>
          <p:nvPr/>
        </p:nvSpPr>
        <p:spPr>
          <a:xfrm>
            <a:off x="8476488" y="246888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Beta badge</a:t>
            </a:r>
            <a:endParaRPr lang="en-US" sz="1250" dirty="0"/>
          </a:p>
        </p:txBody>
      </p:sp>
      <p:sp>
        <p:nvSpPr>
          <p:cNvPr id="22" name="Text 18"/>
          <p:cNvSpPr txBox="1"/>
          <p:nvPr/>
        </p:nvSpPr>
        <p:spPr>
          <a:xfrm>
            <a:off x="8476488" y="276148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Introduced in 2.4.18 as a Beta: a complete tenant type whose policies and evidence may still move between beta releases.</a:t>
            </a:r>
            <a:endParaRPr lang="en-US" sz="1050" dirty="0"/>
          </a:p>
        </p:txBody>
      </p:sp>
      <p:sp>
        <p:nvSpPr>
          <p:cNvPr id="23" name="Shape 19"/>
          <p:cNvSpPr/>
          <p:nvPr/>
        </p:nvSpPr>
        <p:spPr>
          <a:xfrm>
            <a:off x="8092440" y="3529584"/>
            <a:ext cx="274320" cy="274320"/>
          </a:xfrm>
          <a:prstGeom prst="ellipse">
            <a:avLst/>
          </a:prstGeom>
          <a:solidFill>
            <a:srgbClr val="3DBE7A"/>
          </a:solidFill>
          <a:ln w="12700">
            <a:solidFill>
              <a:srgbClr val="FFFFFF"/>
            </a:solidFill>
            <a:prstDash val="solid"/>
          </a:ln>
        </p:spPr>
      </p:sp>
      <p:sp>
        <p:nvSpPr>
          <p:cNvPr id="24" name="Text 20"/>
          <p:cNvSpPr txBox="1"/>
          <p:nvPr/>
        </p:nvSpPr>
        <p:spPr>
          <a:xfrm>
            <a:off x="8092440" y="35295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5" name="Text 21"/>
          <p:cNvSpPr txBox="1"/>
          <p:nvPr/>
        </p:nvSpPr>
        <p:spPr>
          <a:xfrm>
            <a:off x="8476488" y="352044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Select</a:t>
            </a:r>
            <a:endParaRPr lang="en-US" sz="1250" dirty="0"/>
          </a:p>
        </p:txBody>
      </p:sp>
      <p:sp>
        <p:nvSpPr>
          <p:cNvPr id="26" name="Text 22"/>
          <p:cNvSpPr txBox="1"/>
          <p:nvPr/>
        </p:nvSpPr>
        <p:spPr>
          <a:xfrm>
            <a:off x="8476488" y="381304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Opens the UAM flavour of the tenant wizard: Basics, Configure UAM, Indexes &amp; RBAC, Review.</a:t>
            </a:r>
            <a:endParaRPr lang="en-US" sz="1050" dirty="0"/>
          </a:p>
        </p:txBody>
      </p:sp>
      <p:sp>
        <p:nvSpPr>
          <p:cNvPr id="27" name="Shape 23"/>
          <p:cNvSpPr/>
          <p:nvPr/>
        </p:nvSpPr>
        <p:spPr>
          <a:xfrm>
            <a:off x="8092440" y="4663440"/>
            <a:ext cx="3547872" cy="1600200"/>
          </a:xfrm>
          <a:prstGeom prst="roundRect">
            <a:avLst>
              <a:gd name="adj" fmla="val 4571"/>
            </a:avLst>
          </a:prstGeom>
          <a:solidFill>
            <a:srgbClr val="1F242F"/>
          </a:solidFill>
          <a:ln w="9525">
            <a:solidFill>
              <a:srgbClr val="2A3140"/>
            </a:solidFill>
            <a:prstDash val="solid"/>
          </a:ln>
        </p:spPr>
      </p:sp>
      <p:sp>
        <p:nvSpPr>
          <p:cNvPr id="28" name="Text 24"/>
          <p:cNvSpPr txBox="1"/>
          <p:nvPr/>
        </p:nvSpPr>
        <p:spPr>
          <a:xfrm>
            <a:off x="8275320" y="4800600"/>
            <a:ext cx="31821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Not an entity component</a:t>
            </a:r>
            <a:endParaRPr lang="en-US" sz="1150" dirty="0"/>
          </a:p>
        </p:txBody>
      </p:sp>
      <p:sp>
        <p:nvSpPr>
          <p:cNvPr id="29" name="Text 25"/>
          <p:cNvSpPr txBox="1"/>
          <p:nvPr/>
        </p:nvSpPr>
        <p:spPr>
          <a:xfrm>
            <a:off x="8275320" y="5120640"/>
            <a:ext cx="3182112" cy="103327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UAM tenant carries no entities: no DSM, DHM or FLX component can be added to it, and it does not appear in the entity views. It has its own tabs — Findings, Users, Activity, Scheduled searches, Policies, Collection health, Settings.</a:t>
            </a:r>
            <a:endParaRPr lang="en-US" sz="1050" dirty="0"/>
          </a:p>
        </p:txBody>
      </p:sp>
      <p:sp>
        <p:nvSpPr>
          <p:cNvPr id="30" name="Text 26"/>
          <p:cNvSpPr txBox="1"/>
          <p:nvPr/>
        </p:nvSpPr>
        <p:spPr>
          <a:xfrm>
            <a:off x="548640" y="6272784"/>
            <a:ext cx="7223760" cy="365760"/>
          </a:xfrm>
          <a:prstGeom prst="rect">
            <a:avLst/>
          </a:prstGeom>
          <a:noFill/>
          <a:ln/>
        </p:spPr>
        <p:txBody>
          <a:bodyPr wrap="square" lIns="0" tIns="0" rIns="0" bIns="0" rtlCol="0" anchor="t"/>
          <a:lstStyle/>
          <a:p>
            <a:pPr indent="0" marL="0">
              <a:buNone/>
            </a:pPr>
            <a:r>
              <a:rPr lang="en-US" sz="1000" i="1" dirty="0">
                <a:solidFill>
                  <a:srgbClr val="9AA3B5"/>
                </a:solidFill>
                <a:latin typeface="Calibri" pitchFamily="34" charset="0"/>
                <a:ea typeface="Calibri" pitchFamily="34" charset="-122"/>
                <a:cs typeface="Calibri" pitchFamily="34" charset="-120"/>
              </a:rPr>
              <a:t>Virtual Tenants → Actions → Create a tracking tenant.</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Basics — an identifier, an alias, and the Beta notice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User Activity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3692015"/>
          </a:xfrm>
          <a:prstGeom prst="roundRect">
            <a:avLst>
              <a:gd name="adj" fmla="val 1238"/>
            </a:avLst>
          </a:prstGeom>
          <a:solidFill>
            <a:srgbClr val="1F242F"/>
          </a:solidFill>
          <a:ln w="9525">
            <a:solidFill>
              <a:srgbClr val="2A3140"/>
            </a:solidFill>
            <a:prstDash val="solid"/>
          </a:ln>
        </p:spPr>
      </p:sp>
      <p:pic>
        <p:nvPicPr>
          <p:cNvPr id="8" name="Image 0" descr="/private/tmp/claude-501/-Users-guilhem-DocsOffsync-trackme-limited-trackme-app--claude-worktrees-charming-wing-361ab2/e22b4a04-1190-41fe-995f-d7cc227485d2/scratchpad/deck_uam/img/b02_basics.jpg">    </p:cNvPr>
          <p:cNvPicPr>
            <a:picLocks noChangeAspect="1"/>
          </p:cNvPicPr>
          <p:nvPr/>
        </p:nvPicPr>
        <p:blipFill>
          <a:blip r:embed="rId1"/>
          <a:stretch>
            <a:fillRect/>
          </a:stretch>
        </p:blipFill>
        <p:spPr>
          <a:xfrm>
            <a:off x="612648" y="1435608"/>
            <a:ext cx="7095744" cy="3563999"/>
          </a:xfrm>
          <a:prstGeom prst="rect">
            <a:avLst/>
          </a:prstGeom>
        </p:spPr>
      </p:pic>
      <p:sp>
        <p:nvSpPr>
          <p:cNvPr id="9" name="Shape 5"/>
          <p:cNvSpPr/>
          <p:nvPr/>
        </p:nvSpPr>
        <p:spPr>
          <a:xfrm>
            <a:off x="2958998" y="2724047"/>
            <a:ext cx="274320" cy="274320"/>
          </a:xfrm>
          <a:prstGeom prst="ellipse">
            <a:avLst/>
          </a:prstGeom>
          <a:solidFill>
            <a:srgbClr val="5B8DEF"/>
          </a:solidFill>
          <a:ln w="12700">
            <a:solidFill>
              <a:srgbClr val="FFFFFF"/>
            </a:solidFill>
            <a:prstDash val="solid"/>
          </a:ln>
        </p:spPr>
      </p:sp>
      <p:sp>
        <p:nvSpPr>
          <p:cNvPr id="10" name="Text 6"/>
          <p:cNvSpPr txBox="1"/>
          <p:nvPr/>
        </p:nvSpPr>
        <p:spPr>
          <a:xfrm>
            <a:off x="2958998" y="272404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2958998" y="3258647"/>
            <a:ext cx="274320" cy="274320"/>
          </a:xfrm>
          <a:prstGeom prst="ellipse">
            <a:avLst/>
          </a:prstGeom>
          <a:solidFill>
            <a:srgbClr val="E0A040"/>
          </a:solidFill>
          <a:ln w="12700">
            <a:solidFill>
              <a:srgbClr val="FFFFFF"/>
            </a:solidFill>
            <a:prstDash val="solid"/>
          </a:ln>
        </p:spPr>
      </p:sp>
      <p:sp>
        <p:nvSpPr>
          <p:cNvPr id="12" name="Text 8"/>
          <p:cNvSpPr txBox="1"/>
          <p:nvPr/>
        </p:nvSpPr>
        <p:spPr>
          <a:xfrm>
            <a:off x="2958998" y="325864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4023360" y="2011248"/>
            <a:ext cx="274320" cy="274320"/>
          </a:xfrm>
          <a:prstGeom prst="ellipse">
            <a:avLst/>
          </a:prstGeom>
          <a:solidFill>
            <a:srgbClr val="3DBE7A"/>
          </a:solidFill>
          <a:ln w="12700">
            <a:solidFill>
              <a:srgbClr val="FFFFFF"/>
            </a:solidFill>
            <a:prstDash val="solid"/>
          </a:ln>
        </p:spPr>
      </p:sp>
      <p:sp>
        <p:nvSpPr>
          <p:cNvPr id="14" name="Text 10"/>
          <p:cNvSpPr txBox="1"/>
          <p:nvPr/>
        </p:nvSpPr>
        <p:spPr>
          <a:xfrm>
            <a:off x="4023360" y="201124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8092440" y="1426464"/>
            <a:ext cx="274320" cy="274320"/>
          </a:xfrm>
          <a:prstGeom prst="ellipse">
            <a:avLst/>
          </a:prstGeom>
          <a:solidFill>
            <a:srgbClr val="5B8DEF"/>
          </a:solidFill>
          <a:ln w="12700">
            <a:solidFill>
              <a:srgbClr val="FFFFFF"/>
            </a:solidFill>
            <a:prstDash val="solid"/>
          </a:ln>
        </p:spPr>
      </p:sp>
      <p:sp>
        <p:nvSpPr>
          <p:cNvPr id="16" name="Text 12"/>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7" name="Text 13"/>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Tenant id — uam-cloud</a:t>
            </a:r>
            <a:endParaRPr lang="en-US" sz="1250" dirty="0"/>
          </a:p>
        </p:txBody>
      </p:sp>
      <p:sp>
        <p:nvSpPr>
          <p:cNvPr id="18" name="Text 14"/>
          <p:cNvSpPr txBox="1"/>
          <p:nvPr/>
        </p:nvSpPr>
        <p:spPr>
          <a:xfrm>
            <a:off x="8476488" y="170992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Immutable identifier, checked for availability as you type; it names the KV collections and the trackers.</a:t>
            </a:r>
            <a:endParaRPr lang="en-US" sz="1050" dirty="0"/>
          </a:p>
        </p:txBody>
      </p:sp>
      <p:sp>
        <p:nvSpPr>
          <p:cNvPr id="19" name="Shape 15"/>
          <p:cNvSpPr/>
          <p:nvPr/>
        </p:nvSpPr>
        <p:spPr>
          <a:xfrm>
            <a:off x="8092440" y="2478024"/>
            <a:ext cx="274320" cy="274320"/>
          </a:xfrm>
          <a:prstGeom prst="ellipse">
            <a:avLst/>
          </a:prstGeom>
          <a:solidFill>
            <a:srgbClr val="E0A040"/>
          </a:solidFill>
          <a:ln w="12700">
            <a:solidFill>
              <a:srgbClr val="FFFFFF"/>
            </a:solidFill>
            <a:prstDash val="solid"/>
          </a:ln>
        </p:spPr>
      </p:sp>
      <p:sp>
        <p:nvSpPr>
          <p:cNvPr id="20" name="Text 16"/>
          <p:cNvSpPr txBox="1"/>
          <p:nvPr/>
        </p:nvSpPr>
        <p:spPr>
          <a:xfrm>
            <a:off x="8092440" y="2478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1" name="Text 17"/>
          <p:cNvSpPr txBox="1"/>
          <p:nvPr/>
        </p:nvSpPr>
        <p:spPr>
          <a:xfrm>
            <a:off x="8476488" y="246888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Alias and description</a:t>
            </a:r>
            <a:endParaRPr lang="en-US" sz="1250" dirty="0"/>
          </a:p>
        </p:txBody>
      </p:sp>
      <p:sp>
        <p:nvSpPr>
          <p:cNvPr id="22" name="Text 18"/>
          <p:cNvSpPr txBox="1"/>
          <p:nvPr/>
        </p:nvSpPr>
        <p:spPr>
          <a:xfrm>
            <a:off x="8476488" y="276148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What people see on the Virtual Tenants card: "User activity monitoring" here.</a:t>
            </a:r>
            <a:endParaRPr lang="en-US" sz="1050" dirty="0"/>
          </a:p>
        </p:txBody>
      </p:sp>
      <p:sp>
        <p:nvSpPr>
          <p:cNvPr id="23" name="Shape 19"/>
          <p:cNvSpPr/>
          <p:nvPr/>
        </p:nvSpPr>
        <p:spPr>
          <a:xfrm>
            <a:off x="8092440" y="3346704"/>
            <a:ext cx="274320" cy="274320"/>
          </a:xfrm>
          <a:prstGeom prst="ellipse">
            <a:avLst/>
          </a:prstGeom>
          <a:solidFill>
            <a:srgbClr val="3DBE7A"/>
          </a:solidFill>
          <a:ln w="12700">
            <a:solidFill>
              <a:srgbClr val="FFFFFF"/>
            </a:solidFill>
            <a:prstDash val="solid"/>
          </a:ln>
        </p:spPr>
      </p:sp>
      <p:sp>
        <p:nvSpPr>
          <p:cNvPr id="24" name="Text 20"/>
          <p:cNvSpPr txBox="1"/>
          <p:nvPr/>
        </p:nvSpPr>
        <p:spPr>
          <a:xfrm>
            <a:off x="8092440" y="3346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5" name="Text 21"/>
          <p:cNvSpPr txBox="1"/>
          <p:nvPr/>
        </p:nvSpPr>
        <p:spPr>
          <a:xfrm>
            <a:off x="8476488" y="333756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Beta notice</a:t>
            </a:r>
            <a:endParaRPr lang="en-US" sz="1250" dirty="0"/>
          </a:p>
        </p:txBody>
      </p:sp>
      <p:sp>
        <p:nvSpPr>
          <p:cNvPr id="26" name="Text 22"/>
          <p:cNvSpPr txBox="1"/>
          <p:nvPr/>
        </p:nvSpPr>
        <p:spPr>
          <a:xfrm>
            <a:off x="8476488" y="363016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States what the beta does not do yet, and that the schema may move between beta releases.</a:t>
            </a:r>
            <a:endParaRPr lang="en-US" sz="1050" dirty="0"/>
          </a:p>
        </p:txBody>
      </p:sp>
      <p:sp>
        <p:nvSpPr>
          <p:cNvPr id="27" name="Shape 23"/>
          <p:cNvSpPr/>
          <p:nvPr/>
        </p:nvSpPr>
        <p:spPr>
          <a:xfrm>
            <a:off x="8092440" y="4663440"/>
            <a:ext cx="3547872" cy="1600200"/>
          </a:xfrm>
          <a:prstGeom prst="roundRect">
            <a:avLst>
              <a:gd name="adj" fmla="val 4571"/>
            </a:avLst>
          </a:prstGeom>
          <a:solidFill>
            <a:srgbClr val="1F242F"/>
          </a:solidFill>
          <a:ln w="9525">
            <a:solidFill>
              <a:srgbClr val="2A3140"/>
            </a:solidFill>
            <a:prstDash val="solid"/>
          </a:ln>
        </p:spPr>
      </p:sp>
      <p:sp>
        <p:nvSpPr>
          <p:cNvPr id="28" name="Text 24"/>
          <p:cNvSpPr txBox="1"/>
          <p:nvPr/>
        </p:nvSpPr>
        <p:spPr>
          <a:xfrm>
            <a:off x="8275320" y="4800600"/>
            <a:ext cx="31821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How many tenants</a:t>
            </a:r>
            <a:endParaRPr lang="en-US" sz="1150" dirty="0"/>
          </a:p>
        </p:txBody>
      </p:sp>
      <p:sp>
        <p:nvSpPr>
          <p:cNvPr id="29" name="Text 25"/>
          <p:cNvSpPr txBox="1"/>
          <p:nvPr/>
        </p:nvSpPr>
        <p:spPr>
          <a:xfrm>
            <a:off x="8275320" y="5120640"/>
            <a:ext cx="3182112" cy="103327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One deployment, one UAM tenant. A second tenant would monitor a second indexing layer — another Splunk stack — not a second team of the same one; the RBAC of the findings lives inside the tenant.</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Configure UAM — the tiers, the route account, the backfill</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User Activity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4437068"/>
          </a:xfrm>
          <a:prstGeom prst="roundRect">
            <a:avLst>
              <a:gd name="adj" fmla="val 1030"/>
            </a:avLst>
          </a:prstGeom>
          <a:solidFill>
            <a:srgbClr val="1F242F"/>
          </a:solidFill>
          <a:ln w="9525">
            <a:solidFill>
              <a:srgbClr val="2A3140"/>
            </a:solidFill>
            <a:prstDash val="solid"/>
          </a:ln>
        </p:spPr>
      </p:sp>
      <p:pic>
        <p:nvPicPr>
          <p:cNvPr id="8" name="Image 0" descr="/private/tmp/claude-501/-Users-guilhem-DocsOffsync-trackme-limited-trackme-app--claude-worktrees-charming-wing-361ab2/e22b4a04-1190-41fe-995f-d7cc227485d2/scratchpad/deck_uam/img/b03_tiers.jpg">    </p:cNvPr>
          <p:cNvPicPr>
            <a:picLocks noChangeAspect="1"/>
          </p:cNvPicPr>
          <p:nvPr/>
        </p:nvPicPr>
        <p:blipFill>
          <a:blip r:embed="rId1"/>
          <a:stretch>
            <a:fillRect/>
          </a:stretch>
        </p:blipFill>
        <p:spPr>
          <a:xfrm>
            <a:off x="612648" y="1435608"/>
            <a:ext cx="7095744" cy="4309052"/>
          </a:xfrm>
          <a:prstGeom prst="rect">
            <a:avLst/>
          </a:prstGeom>
        </p:spPr>
      </p:pic>
      <p:sp>
        <p:nvSpPr>
          <p:cNvPr id="9" name="Shape 5"/>
          <p:cNvSpPr/>
          <p:nvPr/>
        </p:nvSpPr>
        <p:spPr>
          <a:xfrm>
            <a:off x="1894637" y="25911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1894637" y="25911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1894637" y="3452974"/>
            <a:ext cx="274320" cy="274320"/>
          </a:xfrm>
          <a:prstGeom prst="ellipse">
            <a:avLst/>
          </a:prstGeom>
          <a:solidFill>
            <a:srgbClr val="E0A040"/>
          </a:solidFill>
          <a:ln w="12700">
            <a:solidFill>
              <a:srgbClr val="FFFFFF"/>
            </a:solidFill>
            <a:prstDash val="solid"/>
          </a:ln>
        </p:spPr>
      </p:sp>
      <p:sp>
        <p:nvSpPr>
          <p:cNvPr id="12" name="Text 8"/>
          <p:cNvSpPr txBox="1"/>
          <p:nvPr/>
        </p:nvSpPr>
        <p:spPr>
          <a:xfrm>
            <a:off x="1894637" y="345297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1894637" y="4400965"/>
            <a:ext cx="274320" cy="274320"/>
          </a:xfrm>
          <a:prstGeom prst="ellipse">
            <a:avLst/>
          </a:prstGeom>
          <a:solidFill>
            <a:srgbClr val="3DBE7A"/>
          </a:solidFill>
          <a:ln w="12700">
            <a:solidFill>
              <a:srgbClr val="FFFFFF"/>
            </a:solidFill>
            <a:prstDash val="solid"/>
          </a:ln>
        </p:spPr>
      </p:sp>
      <p:sp>
        <p:nvSpPr>
          <p:cNvPr id="14" name="Text 10"/>
          <p:cNvSpPr txBox="1"/>
          <p:nvPr/>
        </p:nvSpPr>
        <p:spPr>
          <a:xfrm>
            <a:off x="1894637" y="440096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5797296" y="4400965"/>
            <a:ext cx="274320" cy="274320"/>
          </a:xfrm>
          <a:prstGeom prst="ellipse">
            <a:avLst/>
          </a:prstGeom>
          <a:solidFill>
            <a:srgbClr val="9A78F5"/>
          </a:solidFill>
          <a:ln w="12700">
            <a:solidFill>
              <a:srgbClr val="FFFFFF"/>
            </a:solidFill>
            <a:prstDash val="solid"/>
          </a:ln>
        </p:spPr>
      </p:sp>
      <p:sp>
        <p:nvSpPr>
          <p:cNvPr id="16" name="Text 12"/>
          <p:cNvSpPr txBox="1"/>
          <p:nvPr/>
        </p:nvSpPr>
        <p:spPr>
          <a:xfrm>
            <a:off x="5797296" y="440096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8092440" y="1426464"/>
            <a:ext cx="274320" cy="274320"/>
          </a:xfrm>
          <a:prstGeom prst="ellipse">
            <a:avLst/>
          </a:prstGeom>
          <a:solidFill>
            <a:srgbClr val="5B8DEF"/>
          </a:solidFill>
          <a:ln w="12700">
            <a:solidFill>
              <a:srgbClr val="FFFFFF"/>
            </a:solidFill>
            <a:prstDash val="solid"/>
          </a:ln>
        </p:spPr>
      </p:sp>
      <p:sp>
        <p:nvSpPr>
          <p:cNvPr id="18" name="Text 14"/>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9" name="Text 15"/>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Search head tiers — local</a:t>
            </a:r>
            <a:endParaRPr lang="en-US" sz="1250" dirty="0"/>
          </a:p>
        </p:txBody>
      </p:sp>
      <p:sp>
        <p:nvSpPr>
          <p:cNvPr id="20" name="Text 16"/>
          <p:cNvSpPr txBox="1"/>
          <p:nvPr/>
        </p:nvSpPr>
        <p:spPr>
          <a:xfrm>
            <a:off x="8476488" y="170992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local search head is the first tier. Any remote account adds another tier of the same indexing layer (an ES cluster, for instance).</a:t>
            </a:r>
            <a:endParaRPr lang="en-US" sz="1050" dirty="0"/>
          </a:p>
        </p:txBody>
      </p:sp>
      <p:sp>
        <p:nvSpPr>
          <p:cNvPr id="21" name="Shape 17"/>
          <p:cNvSpPr/>
          <p:nvPr/>
        </p:nvSpPr>
        <p:spPr>
          <a:xfrm>
            <a:off x="8092440" y="2478024"/>
            <a:ext cx="274320" cy="274320"/>
          </a:xfrm>
          <a:prstGeom prst="ellipse">
            <a:avLst/>
          </a:prstGeom>
          <a:solidFill>
            <a:srgbClr val="E0A040"/>
          </a:solidFill>
          <a:ln w="12700">
            <a:solidFill>
              <a:srgbClr val="FFFFFF"/>
            </a:solidFill>
            <a:prstDash val="solid"/>
          </a:ln>
        </p:spPr>
      </p:sp>
      <p:sp>
        <p:nvSpPr>
          <p:cNvPr id="22" name="Text 18"/>
          <p:cNvSpPr txBox="1"/>
          <p:nvPr/>
        </p:nvSpPr>
        <p:spPr>
          <a:xfrm>
            <a:off x="8092440" y="2478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3" name="Text 19"/>
          <p:cNvSpPr txBox="1"/>
          <p:nvPr/>
        </p:nvSpPr>
        <p:spPr>
          <a:xfrm>
            <a:off x="8476488" y="246888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Connectivity test</a:t>
            </a:r>
            <a:endParaRPr lang="en-US" sz="1250" dirty="0"/>
          </a:p>
        </p:txBody>
      </p:sp>
      <p:sp>
        <p:nvSpPr>
          <p:cNvPr id="24" name="Text 20"/>
          <p:cNvSpPr txBox="1"/>
          <p:nvPr/>
        </p:nvSpPr>
        <p:spPr>
          <a:xfrm>
            <a:off x="8476488" y="276148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remote tier passes its connectivity test before the creation is allowed.</a:t>
            </a:r>
            <a:endParaRPr lang="en-US" sz="1050" dirty="0"/>
          </a:p>
        </p:txBody>
      </p:sp>
      <p:sp>
        <p:nvSpPr>
          <p:cNvPr id="25" name="Shape 21"/>
          <p:cNvSpPr/>
          <p:nvPr/>
        </p:nvSpPr>
        <p:spPr>
          <a:xfrm>
            <a:off x="8092440" y="3346704"/>
            <a:ext cx="274320" cy="274320"/>
          </a:xfrm>
          <a:prstGeom prst="ellipse">
            <a:avLst/>
          </a:prstGeom>
          <a:solidFill>
            <a:srgbClr val="3DBE7A"/>
          </a:solidFill>
          <a:ln w="12700">
            <a:solidFill>
              <a:srgbClr val="FFFFFF"/>
            </a:solidFill>
            <a:prstDash val="solid"/>
          </a:ln>
        </p:spPr>
      </p:sp>
      <p:sp>
        <p:nvSpPr>
          <p:cNvPr id="26" name="Text 22"/>
          <p:cNvSpPr txBox="1"/>
          <p:nvPr/>
        </p:nvSpPr>
        <p:spPr>
          <a:xfrm>
            <a:off x="8092440" y="3346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7" name="Text 23"/>
          <p:cNvSpPr txBox="1"/>
          <p:nvPr/>
        </p:nvSpPr>
        <p:spPr>
          <a:xfrm>
            <a:off x="8476488" y="333756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Route account</a:t>
            </a:r>
            <a:endParaRPr lang="en-US" sz="1250" dirty="0"/>
          </a:p>
        </p:txBody>
      </p:sp>
      <p:sp>
        <p:nvSpPr>
          <p:cNvPr id="28" name="Text 24"/>
          <p:cNvSpPr txBox="1"/>
          <p:nvPr/>
        </p:nvSpPr>
        <p:spPr>
          <a:xfrm>
            <a:off x="8476488" y="363016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account used for the indexing-layer searches — audit, introspection, internal data. Derived: local here.</a:t>
            </a:r>
            <a:endParaRPr lang="en-US" sz="1050" dirty="0"/>
          </a:p>
        </p:txBody>
      </p:sp>
      <p:sp>
        <p:nvSpPr>
          <p:cNvPr id="29" name="Shape 25"/>
          <p:cNvSpPr/>
          <p:nvPr/>
        </p:nvSpPr>
        <p:spPr>
          <a:xfrm>
            <a:off x="8092440" y="4398264"/>
            <a:ext cx="274320" cy="274320"/>
          </a:xfrm>
          <a:prstGeom prst="ellipse">
            <a:avLst/>
          </a:prstGeom>
          <a:solidFill>
            <a:srgbClr val="9A78F5"/>
          </a:solidFill>
          <a:ln w="12700">
            <a:solidFill>
              <a:srgbClr val="FFFFFF"/>
            </a:solidFill>
            <a:prstDash val="solid"/>
          </a:ln>
        </p:spPr>
      </p:sp>
      <p:sp>
        <p:nvSpPr>
          <p:cNvPr id="30" name="Text 26"/>
          <p:cNvSpPr txBox="1"/>
          <p:nvPr/>
        </p:nvSpPr>
        <p:spPr>
          <a:xfrm>
            <a:off x="8092440" y="4398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1" name="Text 27"/>
          <p:cNvSpPr txBox="1"/>
          <p:nvPr/>
        </p:nvSpPr>
        <p:spPr>
          <a:xfrm>
            <a:off x="8476488" y="43891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Historical backfill — 30 days</a:t>
            </a:r>
            <a:endParaRPr lang="en-US" sz="1250" dirty="0"/>
          </a:p>
        </p:txBody>
      </p:sp>
      <p:sp>
        <p:nvSpPr>
          <p:cNvPr id="32" name="Text 28"/>
          <p:cNvSpPr txBox="1"/>
          <p:nvPr/>
        </p:nvSpPr>
        <p:spPr>
          <a:xfrm>
            <a:off x="8476488" y="468172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audit and resource history collected before the live start. None, or up to 90 days.</a:t>
            </a:r>
            <a:endParaRPr lang="en-US" sz="1050" dirty="0"/>
          </a:p>
        </p:txBody>
      </p:sp>
      <p:sp>
        <p:nvSpPr>
          <p:cNvPr id="33" name="Shape 29"/>
          <p:cNvSpPr/>
          <p:nvPr/>
        </p:nvSpPr>
        <p:spPr>
          <a:xfrm>
            <a:off x="8092440" y="5303520"/>
            <a:ext cx="3547872" cy="960120"/>
          </a:xfrm>
          <a:prstGeom prst="roundRect">
            <a:avLst>
              <a:gd name="adj" fmla="val 7619"/>
            </a:avLst>
          </a:prstGeom>
          <a:solidFill>
            <a:srgbClr val="1F242F"/>
          </a:solidFill>
          <a:ln w="9525">
            <a:solidFill>
              <a:srgbClr val="2A3140"/>
            </a:solidFill>
            <a:prstDash val="solid"/>
          </a:ln>
        </p:spPr>
      </p:sp>
      <p:sp>
        <p:nvSpPr>
          <p:cNvPr id="34" name="Text 30"/>
          <p:cNvSpPr txBox="1"/>
          <p:nvPr/>
        </p:nvSpPr>
        <p:spPr>
          <a:xfrm>
            <a:off x="8275320" y="5440680"/>
            <a:ext cx="31821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Why backfill</a:t>
            </a:r>
            <a:endParaRPr lang="en-US" sz="1150" dirty="0"/>
          </a:p>
        </p:txBody>
      </p:sp>
      <p:sp>
        <p:nvSpPr>
          <p:cNvPr id="35" name="Text 31"/>
          <p:cNvSpPr txBox="1"/>
          <p:nvPr/>
        </p:nvSpPr>
        <p:spPr>
          <a:xfrm>
            <a:off x="8275320" y="5760720"/>
            <a:ext cx="3182112" cy="39319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backfill is what makes the classification usable on day one: people are detected from the past weeks of Splunk Web activity, and service accounts earn their seven days of automation-only activity from history instead of waiting a week.</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Indexes &amp; RBAC — give the tenant a service-account owner</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User Activity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4079055"/>
          </a:xfrm>
          <a:prstGeom prst="roundRect">
            <a:avLst>
              <a:gd name="adj" fmla="val 1121"/>
            </a:avLst>
          </a:prstGeom>
          <a:solidFill>
            <a:srgbClr val="1F242F"/>
          </a:solidFill>
          <a:ln w="9525">
            <a:solidFill>
              <a:srgbClr val="2A3140"/>
            </a:solidFill>
            <a:prstDash val="solid"/>
          </a:ln>
        </p:spPr>
      </p:sp>
      <p:pic>
        <p:nvPicPr>
          <p:cNvPr id="8" name="Image 0" descr="/private/tmp/claude-501/-Users-guilhem-DocsOffsync-trackme-limited-trackme-app--claude-worktrees-charming-wing-361ab2/e22b4a04-1190-41fe-995f-d7cc227485d2/scratchpad/deck_uam/img/b04_rbac.jpg">    </p:cNvPr>
          <p:cNvPicPr>
            <a:picLocks noChangeAspect="1"/>
          </p:cNvPicPr>
          <p:nvPr/>
        </p:nvPicPr>
        <p:blipFill>
          <a:blip r:embed="rId1"/>
          <a:stretch>
            <a:fillRect/>
          </a:stretch>
        </p:blipFill>
        <p:spPr>
          <a:xfrm>
            <a:off x="612648" y="1435608"/>
            <a:ext cx="7095744" cy="3951039"/>
          </a:xfrm>
          <a:prstGeom prst="rect">
            <a:avLst/>
          </a:prstGeom>
        </p:spPr>
      </p:pic>
      <p:sp>
        <p:nvSpPr>
          <p:cNvPr id="9" name="Shape 5"/>
          <p:cNvSpPr/>
          <p:nvPr/>
        </p:nvSpPr>
        <p:spPr>
          <a:xfrm>
            <a:off x="1894637" y="2286208"/>
            <a:ext cx="274320" cy="274320"/>
          </a:xfrm>
          <a:prstGeom prst="ellipse">
            <a:avLst/>
          </a:prstGeom>
          <a:solidFill>
            <a:srgbClr val="5B8DEF"/>
          </a:solidFill>
          <a:ln w="12700">
            <a:solidFill>
              <a:srgbClr val="FFFFFF"/>
            </a:solidFill>
            <a:prstDash val="solid"/>
          </a:ln>
        </p:spPr>
      </p:sp>
      <p:sp>
        <p:nvSpPr>
          <p:cNvPr id="10" name="Text 6"/>
          <p:cNvSpPr txBox="1"/>
          <p:nvPr/>
        </p:nvSpPr>
        <p:spPr>
          <a:xfrm>
            <a:off x="1894637" y="228620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1894637" y="3471520"/>
            <a:ext cx="274320" cy="274320"/>
          </a:xfrm>
          <a:prstGeom prst="ellipse">
            <a:avLst/>
          </a:prstGeom>
          <a:solidFill>
            <a:srgbClr val="E0A040"/>
          </a:solidFill>
          <a:ln w="12700">
            <a:solidFill>
              <a:srgbClr val="FFFFFF"/>
            </a:solidFill>
            <a:prstDash val="solid"/>
          </a:ln>
        </p:spPr>
      </p:sp>
      <p:sp>
        <p:nvSpPr>
          <p:cNvPr id="12" name="Text 8"/>
          <p:cNvSpPr txBox="1"/>
          <p:nvPr/>
        </p:nvSpPr>
        <p:spPr>
          <a:xfrm>
            <a:off x="1894637" y="347152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1894637" y="4380259"/>
            <a:ext cx="274320" cy="274320"/>
          </a:xfrm>
          <a:prstGeom prst="ellipse">
            <a:avLst/>
          </a:prstGeom>
          <a:solidFill>
            <a:srgbClr val="3DBE7A"/>
          </a:solidFill>
          <a:ln w="12700">
            <a:solidFill>
              <a:srgbClr val="FFFFFF"/>
            </a:solidFill>
            <a:prstDash val="solid"/>
          </a:ln>
        </p:spPr>
      </p:sp>
      <p:sp>
        <p:nvSpPr>
          <p:cNvPr id="14" name="Text 10"/>
          <p:cNvSpPr txBox="1"/>
          <p:nvPr/>
        </p:nvSpPr>
        <p:spPr>
          <a:xfrm>
            <a:off x="1894637" y="438025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8092440" y="1426464"/>
            <a:ext cx="274320" cy="274320"/>
          </a:xfrm>
          <a:prstGeom prst="ellipse">
            <a:avLst/>
          </a:prstGeom>
          <a:solidFill>
            <a:srgbClr val="5B8DEF"/>
          </a:solidFill>
          <a:ln w="12700">
            <a:solidFill>
              <a:srgbClr val="FFFFFF"/>
            </a:solidFill>
            <a:prstDash val="solid"/>
          </a:ln>
        </p:spPr>
      </p:sp>
      <p:sp>
        <p:nvSpPr>
          <p:cNvPr id="16" name="Text 12"/>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7" name="Text 13"/>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Indexes</a:t>
            </a:r>
            <a:endParaRPr lang="en-US" sz="1250" dirty="0"/>
          </a:p>
        </p:txBody>
      </p:sp>
      <p:sp>
        <p:nvSpPr>
          <p:cNvPr id="18" name="Text 14"/>
          <p:cNvSpPr txBox="1"/>
          <p:nvPr/>
        </p:nvSpPr>
        <p:spPr>
          <a:xfrm>
            <a:off x="8476488" y="170992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Summary, audit, metric and notable indexes — the defaults are fine. The trackme:uam:* evidence lands in the summary index.</a:t>
            </a:r>
            <a:endParaRPr lang="en-US" sz="1050" dirty="0"/>
          </a:p>
        </p:txBody>
      </p:sp>
      <p:sp>
        <p:nvSpPr>
          <p:cNvPr id="19" name="Shape 15"/>
          <p:cNvSpPr/>
          <p:nvPr/>
        </p:nvSpPr>
        <p:spPr>
          <a:xfrm>
            <a:off x="8092440" y="2478024"/>
            <a:ext cx="274320" cy="274320"/>
          </a:xfrm>
          <a:prstGeom prst="ellipse">
            <a:avLst/>
          </a:prstGeom>
          <a:solidFill>
            <a:srgbClr val="E0A040"/>
          </a:solidFill>
          <a:ln w="12700">
            <a:solidFill>
              <a:srgbClr val="FFFFFF"/>
            </a:solidFill>
            <a:prstDash val="solid"/>
          </a:ln>
        </p:spPr>
      </p:sp>
      <p:sp>
        <p:nvSpPr>
          <p:cNvPr id="20" name="Text 16"/>
          <p:cNvSpPr txBox="1"/>
          <p:nvPr/>
        </p:nvSpPr>
        <p:spPr>
          <a:xfrm>
            <a:off x="8092440" y="2478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1" name="Text 17"/>
          <p:cNvSpPr txBox="1"/>
          <p:nvPr/>
        </p:nvSpPr>
        <p:spPr>
          <a:xfrm>
            <a:off x="8476488" y="246888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Owner — a dedicated service account</a:t>
            </a:r>
            <a:endParaRPr lang="en-US" sz="1250" dirty="0"/>
          </a:p>
        </p:txBody>
      </p:sp>
      <p:sp>
        <p:nvSpPr>
          <p:cNvPr id="22" name="Text 18"/>
          <p:cNvSpPr txBox="1"/>
          <p:nvPr/>
        </p:nvSpPr>
        <p:spPr>
          <a:xfrm>
            <a:off x="8476488" y="2761488"/>
            <a:ext cx="3163824" cy="7772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recommendation specific to UAM: an account with administrative rights (svc-trackme). The trackers and the scheduled AI review run as the owner.</a:t>
            </a:r>
            <a:endParaRPr lang="en-US" sz="1050" dirty="0"/>
          </a:p>
        </p:txBody>
      </p:sp>
      <p:sp>
        <p:nvSpPr>
          <p:cNvPr id="23" name="Shape 19"/>
          <p:cNvSpPr/>
          <p:nvPr/>
        </p:nvSpPr>
        <p:spPr>
          <a:xfrm>
            <a:off x="8092440" y="3712464"/>
            <a:ext cx="274320" cy="274320"/>
          </a:xfrm>
          <a:prstGeom prst="ellipse">
            <a:avLst/>
          </a:prstGeom>
          <a:solidFill>
            <a:srgbClr val="3DBE7A"/>
          </a:solidFill>
          <a:ln w="12700">
            <a:solidFill>
              <a:srgbClr val="FFFFFF"/>
            </a:solidFill>
            <a:prstDash val="solid"/>
          </a:ln>
        </p:spPr>
      </p:sp>
      <p:sp>
        <p:nvSpPr>
          <p:cNvPr id="24" name="Text 20"/>
          <p:cNvSpPr txBox="1"/>
          <p:nvPr/>
        </p:nvSpPr>
        <p:spPr>
          <a:xfrm>
            <a:off x="8092440" y="3712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5" name="Text 21"/>
          <p:cNvSpPr txBox="1"/>
          <p:nvPr/>
        </p:nvSpPr>
        <p:spPr>
          <a:xfrm>
            <a:off x="8476488" y="3703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Roles</a:t>
            </a:r>
            <a:endParaRPr lang="en-US" sz="1250" dirty="0"/>
          </a:p>
        </p:txBody>
      </p:sp>
      <p:sp>
        <p:nvSpPr>
          <p:cNvPr id="26" name="Text 22"/>
          <p:cNvSpPr txBox="1"/>
          <p:nvPr/>
        </p:nvSpPr>
        <p:spPr>
          <a:xfrm>
            <a:off x="8476488" y="399592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Admin, power and user roles of the tenant: who administers, who investigates, who reads the findings.</a:t>
            </a:r>
            <a:endParaRPr lang="en-US" sz="1050" dirty="0"/>
          </a:p>
        </p:txBody>
      </p:sp>
      <p:sp>
        <p:nvSpPr>
          <p:cNvPr id="27" name="Shape 23"/>
          <p:cNvSpPr/>
          <p:nvPr/>
        </p:nvSpPr>
        <p:spPr>
          <a:xfrm>
            <a:off x="8092440" y="4800600"/>
            <a:ext cx="3547872" cy="1463040"/>
          </a:xfrm>
          <a:prstGeom prst="roundRect">
            <a:avLst>
              <a:gd name="adj" fmla="val 5000"/>
            </a:avLst>
          </a:prstGeom>
          <a:solidFill>
            <a:srgbClr val="1F242F"/>
          </a:solidFill>
          <a:ln w="9525">
            <a:solidFill>
              <a:srgbClr val="2A3140"/>
            </a:solidFill>
            <a:prstDash val="solid"/>
          </a:ln>
        </p:spPr>
      </p:sp>
      <p:sp>
        <p:nvSpPr>
          <p:cNvPr id="28" name="Text 24"/>
          <p:cNvSpPr txBox="1"/>
          <p:nvPr/>
        </p:nvSpPr>
        <p:spPr>
          <a:xfrm>
            <a:off x="8275320" y="4937760"/>
            <a:ext cx="31821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What the owner needs</a:t>
            </a:r>
            <a:endParaRPr lang="en-US" sz="1150" dirty="0"/>
          </a:p>
        </p:txBody>
      </p:sp>
      <p:sp>
        <p:nvSpPr>
          <p:cNvPr id="29" name="Text 25"/>
          <p:cNvSpPr txBox="1"/>
          <p:nvPr/>
        </p:nvSpPr>
        <p:spPr>
          <a:xfrm>
            <a:off x="8275320" y="5257800"/>
            <a:ext cx="3182112" cy="89611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owner must be able to read _audit and _introspection and to list the saved searches, users and roles of every tier. An owner without those rights leaves the inventory and the activity empty — and the Configuration Guardian tells you.</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Review — the summary, then everything is created in seconds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User Activity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6791619" cy="4480560"/>
          </a:xfrm>
          <a:prstGeom prst="roundRect">
            <a:avLst>
              <a:gd name="adj" fmla="val 1020"/>
            </a:avLst>
          </a:prstGeom>
          <a:solidFill>
            <a:srgbClr val="1F242F"/>
          </a:solidFill>
          <a:ln w="9525">
            <a:solidFill>
              <a:srgbClr val="2A3140"/>
            </a:solidFill>
            <a:prstDash val="solid"/>
          </a:ln>
        </p:spPr>
      </p:sp>
      <p:pic>
        <p:nvPicPr>
          <p:cNvPr id="8" name="Image 0" descr="/private/tmp/claude-501/-Users-guilhem-DocsOffsync-trackme-limited-trackme-app--claude-worktrees-charming-wing-361ab2/e22b4a04-1190-41fe-995f-d7cc227485d2/scratchpad/deck_uam/img/b05_review.jpg">    </p:cNvPr>
          <p:cNvPicPr>
            <a:picLocks noChangeAspect="1"/>
          </p:cNvPicPr>
          <p:nvPr/>
        </p:nvPicPr>
        <p:blipFill>
          <a:blip r:embed="rId1"/>
          <a:stretch>
            <a:fillRect/>
          </a:stretch>
        </p:blipFill>
        <p:spPr>
          <a:xfrm>
            <a:off x="612648" y="1435608"/>
            <a:ext cx="6663603" cy="4352544"/>
          </a:xfrm>
          <a:prstGeom prst="rect">
            <a:avLst/>
          </a:prstGeom>
        </p:spPr>
      </p:pic>
      <p:sp>
        <p:nvSpPr>
          <p:cNvPr id="9" name="Shape 5"/>
          <p:cNvSpPr/>
          <p:nvPr/>
        </p:nvSpPr>
        <p:spPr>
          <a:xfrm>
            <a:off x="1808209" y="2386584"/>
            <a:ext cx="274320" cy="274320"/>
          </a:xfrm>
          <a:prstGeom prst="ellipse">
            <a:avLst/>
          </a:prstGeom>
          <a:solidFill>
            <a:srgbClr val="5B8DEF"/>
          </a:solidFill>
          <a:ln w="12700">
            <a:solidFill>
              <a:srgbClr val="FFFFFF"/>
            </a:solidFill>
            <a:prstDash val="solid"/>
          </a:ln>
        </p:spPr>
      </p:sp>
      <p:sp>
        <p:nvSpPr>
          <p:cNvPr id="10" name="Text 6"/>
          <p:cNvSpPr txBox="1"/>
          <p:nvPr/>
        </p:nvSpPr>
        <p:spPr>
          <a:xfrm>
            <a:off x="1808209" y="23865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1808209" y="3474720"/>
            <a:ext cx="274320" cy="274320"/>
          </a:xfrm>
          <a:prstGeom prst="ellipse">
            <a:avLst/>
          </a:prstGeom>
          <a:solidFill>
            <a:srgbClr val="E0A040"/>
          </a:solidFill>
          <a:ln w="12700">
            <a:solidFill>
              <a:srgbClr val="FFFFFF"/>
            </a:solidFill>
            <a:prstDash val="solid"/>
          </a:ln>
        </p:spPr>
      </p:sp>
      <p:sp>
        <p:nvSpPr>
          <p:cNvPr id="12" name="Text 8"/>
          <p:cNvSpPr txBox="1"/>
          <p:nvPr/>
        </p:nvSpPr>
        <p:spPr>
          <a:xfrm>
            <a:off x="1808209" y="347472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1808209" y="4345229"/>
            <a:ext cx="274320" cy="274320"/>
          </a:xfrm>
          <a:prstGeom prst="ellipse">
            <a:avLst/>
          </a:prstGeom>
          <a:solidFill>
            <a:srgbClr val="3DBE7A"/>
          </a:solidFill>
          <a:ln w="12700">
            <a:solidFill>
              <a:srgbClr val="FFFFFF"/>
            </a:solidFill>
            <a:prstDash val="solid"/>
          </a:ln>
        </p:spPr>
      </p:sp>
      <p:sp>
        <p:nvSpPr>
          <p:cNvPr id="14" name="Text 10"/>
          <p:cNvSpPr txBox="1"/>
          <p:nvPr/>
        </p:nvSpPr>
        <p:spPr>
          <a:xfrm>
            <a:off x="1808209" y="434522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6139550" y="5302788"/>
            <a:ext cx="274320" cy="274320"/>
          </a:xfrm>
          <a:prstGeom prst="ellipse">
            <a:avLst/>
          </a:prstGeom>
          <a:solidFill>
            <a:srgbClr val="9A78F5"/>
          </a:solidFill>
          <a:ln w="12700">
            <a:solidFill>
              <a:srgbClr val="FFFFFF"/>
            </a:solidFill>
            <a:prstDash val="solid"/>
          </a:ln>
        </p:spPr>
      </p:sp>
      <p:sp>
        <p:nvSpPr>
          <p:cNvPr id="16" name="Text 12"/>
          <p:cNvSpPr txBox="1"/>
          <p:nvPr/>
        </p:nvSpPr>
        <p:spPr>
          <a:xfrm>
            <a:off x="6139550" y="53027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8092440" y="1426464"/>
            <a:ext cx="274320" cy="274320"/>
          </a:xfrm>
          <a:prstGeom prst="ellipse">
            <a:avLst/>
          </a:prstGeom>
          <a:solidFill>
            <a:srgbClr val="5B8DEF"/>
          </a:solidFill>
          <a:ln w="12700">
            <a:solidFill>
              <a:srgbClr val="FFFFFF"/>
            </a:solidFill>
            <a:prstDash val="solid"/>
          </a:ln>
        </p:spPr>
      </p:sp>
      <p:sp>
        <p:nvSpPr>
          <p:cNvPr id="18" name="Text 14"/>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9" name="Text 15"/>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Identity and tiers</a:t>
            </a:r>
            <a:endParaRPr lang="en-US" sz="1250" dirty="0"/>
          </a:p>
        </p:txBody>
      </p:sp>
      <p:sp>
        <p:nvSpPr>
          <p:cNvPr id="20" name="Text 16"/>
          <p:cNvSpPr txBox="1"/>
          <p:nvPr/>
        </p:nvSpPr>
        <p:spPr>
          <a:xfrm>
            <a:off x="8476488" y="170992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uam-cloud, one local tier, the route account, the 30-day backfill.</a:t>
            </a:r>
            <a:endParaRPr lang="en-US" sz="1050" dirty="0"/>
          </a:p>
        </p:txBody>
      </p:sp>
      <p:sp>
        <p:nvSpPr>
          <p:cNvPr id="21" name="Shape 17"/>
          <p:cNvSpPr/>
          <p:nvPr/>
        </p:nvSpPr>
        <p:spPr>
          <a:xfrm>
            <a:off x="8092440" y="2295144"/>
            <a:ext cx="274320" cy="274320"/>
          </a:xfrm>
          <a:prstGeom prst="ellipse">
            <a:avLst/>
          </a:prstGeom>
          <a:solidFill>
            <a:srgbClr val="E0A040"/>
          </a:solidFill>
          <a:ln w="12700">
            <a:solidFill>
              <a:srgbClr val="FFFFFF"/>
            </a:solidFill>
            <a:prstDash val="solid"/>
          </a:ln>
        </p:spPr>
      </p:sp>
      <p:sp>
        <p:nvSpPr>
          <p:cNvPr id="22" name="Text 18"/>
          <p:cNvSpPr txBox="1"/>
          <p:nvPr/>
        </p:nvSpPr>
        <p:spPr>
          <a:xfrm>
            <a:off x="809244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3" name="Text 19"/>
          <p:cNvSpPr txBox="1"/>
          <p:nvPr/>
        </p:nvSpPr>
        <p:spPr>
          <a:xfrm>
            <a:off x="8476488" y="228600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What gets created</a:t>
            </a:r>
            <a:endParaRPr lang="en-US" sz="1250" dirty="0"/>
          </a:p>
        </p:txBody>
      </p:sp>
      <p:sp>
        <p:nvSpPr>
          <p:cNvPr id="24" name="Text 20"/>
          <p:cNvSpPr txBox="1"/>
          <p:nvPr/>
        </p:nvSpPr>
        <p:spPr>
          <a:xfrm>
            <a:off x="8476488" y="257860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Three KV collections (settings, inventory, findings), the lookups, five trackers and the health tracker.</a:t>
            </a:r>
            <a:endParaRPr lang="en-US" sz="1050" dirty="0"/>
          </a:p>
        </p:txBody>
      </p:sp>
      <p:sp>
        <p:nvSpPr>
          <p:cNvPr id="25" name="Shape 21"/>
          <p:cNvSpPr/>
          <p:nvPr/>
        </p:nvSpPr>
        <p:spPr>
          <a:xfrm>
            <a:off x="8092440" y="3346704"/>
            <a:ext cx="274320" cy="274320"/>
          </a:xfrm>
          <a:prstGeom prst="ellipse">
            <a:avLst/>
          </a:prstGeom>
          <a:solidFill>
            <a:srgbClr val="3DBE7A"/>
          </a:solidFill>
          <a:ln w="12700">
            <a:solidFill>
              <a:srgbClr val="FFFFFF"/>
            </a:solidFill>
            <a:prstDash val="solid"/>
          </a:ln>
        </p:spPr>
      </p:sp>
      <p:sp>
        <p:nvSpPr>
          <p:cNvPr id="26" name="Text 22"/>
          <p:cNvSpPr txBox="1"/>
          <p:nvPr/>
        </p:nvSpPr>
        <p:spPr>
          <a:xfrm>
            <a:off x="8092440" y="3346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7" name="Text 23"/>
          <p:cNvSpPr txBox="1"/>
          <p:nvPr/>
        </p:nvSpPr>
        <p:spPr>
          <a:xfrm>
            <a:off x="8476488" y="333756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Scheduled immediately</a:t>
            </a:r>
            <a:endParaRPr lang="en-US" sz="1250" dirty="0"/>
          </a:p>
        </p:txBody>
      </p:sp>
      <p:sp>
        <p:nvSpPr>
          <p:cNvPr id="28" name="Text 24"/>
          <p:cNvSpPr txBox="1"/>
          <p:nvPr/>
        </p:nvSpPr>
        <p:spPr>
          <a:xfrm>
            <a:off x="8476488" y="363016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inventory, listing, activity and policies trackers start at their next slot; the backfill plans itself at its first hourly slot.</a:t>
            </a:r>
            <a:endParaRPr lang="en-US" sz="1050" dirty="0"/>
          </a:p>
        </p:txBody>
      </p:sp>
      <p:sp>
        <p:nvSpPr>
          <p:cNvPr id="29" name="Shape 25"/>
          <p:cNvSpPr/>
          <p:nvPr/>
        </p:nvSpPr>
        <p:spPr>
          <a:xfrm>
            <a:off x="8092440" y="4398264"/>
            <a:ext cx="274320" cy="274320"/>
          </a:xfrm>
          <a:prstGeom prst="ellipse">
            <a:avLst/>
          </a:prstGeom>
          <a:solidFill>
            <a:srgbClr val="9A78F5"/>
          </a:solidFill>
          <a:ln w="12700">
            <a:solidFill>
              <a:srgbClr val="FFFFFF"/>
            </a:solidFill>
            <a:prstDash val="solid"/>
          </a:ln>
        </p:spPr>
      </p:sp>
      <p:sp>
        <p:nvSpPr>
          <p:cNvPr id="30" name="Text 26"/>
          <p:cNvSpPr txBox="1"/>
          <p:nvPr/>
        </p:nvSpPr>
        <p:spPr>
          <a:xfrm>
            <a:off x="8092440" y="4398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1" name="Text 27"/>
          <p:cNvSpPr txBox="1"/>
          <p:nvPr/>
        </p:nvSpPr>
        <p:spPr>
          <a:xfrm>
            <a:off x="8476488" y="43891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Create</a:t>
            </a:r>
            <a:endParaRPr lang="en-US" sz="1250" dirty="0"/>
          </a:p>
        </p:txBody>
      </p:sp>
      <p:sp>
        <p:nvSpPr>
          <p:cNvPr id="32" name="Text 28"/>
          <p:cNvSpPr txBox="1"/>
          <p:nvPr/>
        </p:nvSpPr>
        <p:spPr>
          <a:xfrm>
            <a:off x="8476488" y="468172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Or automate it: one REST call to vtenants/admin/add_tenant with tenant_uam_enabled and a uam_config object.</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tenant card — a Beta badge, findings and the backfill at a glance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User Activity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3830704"/>
          </a:xfrm>
          <a:prstGeom prst="roundRect">
            <a:avLst>
              <a:gd name="adj" fmla="val 1194"/>
            </a:avLst>
          </a:prstGeom>
          <a:solidFill>
            <a:srgbClr val="1F242F"/>
          </a:solidFill>
          <a:ln w="9525">
            <a:solidFill>
              <a:srgbClr val="2A3140"/>
            </a:solidFill>
            <a:prstDash val="solid"/>
          </a:ln>
        </p:spPr>
      </p:sp>
      <p:pic>
        <p:nvPicPr>
          <p:cNvPr id="8" name="Image 0" descr="/private/tmp/claude-501/-Users-guilhem-DocsOffsync-trackme-limited-trackme-app--claude-worktrees-charming-wing-361ab2/e22b4a04-1190-41fe-995f-d7cc227485d2/scratchpad/deck_uam/img/b06_card.jpg">    </p:cNvPr>
          <p:cNvPicPr>
            <a:picLocks noChangeAspect="1"/>
          </p:cNvPicPr>
          <p:nvPr/>
        </p:nvPicPr>
        <p:blipFill>
          <a:blip r:embed="rId1"/>
          <a:stretch>
            <a:fillRect/>
          </a:stretch>
        </p:blipFill>
        <p:spPr>
          <a:xfrm>
            <a:off x="612648" y="1435608"/>
            <a:ext cx="7095744" cy="3702688"/>
          </a:xfrm>
          <a:prstGeom prst="rect">
            <a:avLst/>
          </a:prstGeom>
        </p:spPr>
      </p:pic>
      <p:sp>
        <p:nvSpPr>
          <p:cNvPr id="9" name="Shape 5"/>
          <p:cNvSpPr/>
          <p:nvPr/>
        </p:nvSpPr>
        <p:spPr>
          <a:xfrm>
            <a:off x="1894637" y="2038986"/>
            <a:ext cx="274320" cy="274320"/>
          </a:xfrm>
          <a:prstGeom prst="ellipse">
            <a:avLst/>
          </a:prstGeom>
          <a:solidFill>
            <a:srgbClr val="5B8DEF"/>
          </a:solidFill>
          <a:ln w="12700">
            <a:solidFill>
              <a:srgbClr val="FFFFFF"/>
            </a:solidFill>
            <a:prstDash val="solid"/>
          </a:ln>
        </p:spPr>
      </p:sp>
      <p:sp>
        <p:nvSpPr>
          <p:cNvPr id="10" name="Text 6"/>
          <p:cNvSpPr txBox="1"/>
          <p:nvPr/>
        </p:nvSpPr>
        <p:spPr>
          <a:xfrm>
            <a:off x="1894637" y="203898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2604211" y="3334927"/>
            <a:ext cx="274320" cy="274320"/>
          </a:xfrm>
          <a:prstGeom prst="ellipse">
            <a:avLst/>
          </a:prstGeom>
          <a:solidFill>
            <a:srgbClr val="E0A040"/>
          </a:solidFill>
          <a:ln w="12700">
            <a:solidFill>
              <a:srgbClr val="FFFFFF"/>
            </a:solidFill>
            <a:prstDash val="solid"/>
          </a:ln>
        </p:spPr>
      </p:sp>
      <p:sp>
        <p:nvSpPr>
          <p:cNvPr id="12" name="Text 8"/>
          <p:cNvSpPr txBox="1"/>
          <p:nvPr/>
        </p:nvSpPr>
        <p:spPr>
          <a:xfrm>
            <a:off x="2604211" y="333492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4732934" y="3334927"/>
            <a:ext cx="274320" cy="274320"/>
          </a:xfrm>
          <a:prstGeom prst="ellipse">
            <a:avLst/>
          </a:prstGeom>
          <a:solidFill>
            <a:srgbClr val="3DBE7A"/>
          </a:solidFill>
          <a:ln w="12700">
            <a:solidFill>
              <a:srgbClr val="FFFFFF"/>
            </a:solidFill>
            <a:prstDash val="solid"/>
          </a:ln>
        </p:spPr>
      </p:sp>
      <p:sp>
        <p:nvSpPr>
          <p:cNvPr id="14" name="Text 10"/>
          <p:cNvSpPr txBox="1"/>
          <p:nvPr/>
        </p:nvSpPr>
        <p:spPr>
          <a:xfrm>
            <a:off x="4732934" y="333492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4023360" y="4260599"/>
            <a:ext cx="274320" cy="274320"/>
          </a:xfrm>
          <a:prstGeom prst="ellipse">
            <a:avLst/>
          </a:prstGeom>
          <a:solidFill>
            <a:srgbClr val="9A78F5"/>
          </a:solidFill>
          <a:ln w="12700">
            <a:solidFill>
              <a:srgbClr val="FFFFFF"/>
            </a:solidFill>
            <a:prstDash val="solid"/>
          </a:ln>
        </p:spPr>
      </p:sp>
      <p:sp>
        <p:nvSpPr>
          <p:cNvPr id="16" name="Text 12"/>
          <p:cNvSpPr txBox="1"/>
          <p:nvPr/>
        </p:nvSpPr>
        <p:spPr>
          <a:xfrm>
            <a:off x="4023360" y="426059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8092440" y="1426464"/>
            <a:ext cx="274320" cy="274320"/>
          </a:xfrm>
          <a:prstGeom prst="ellipse">
            <a:avLst/>
          </a:prstGeom>
          <a:solidFill>
            <a:srgbClr val="5B8DEF"/>
          </a:solidFill>
          <a:ln w="12700">
            <a:solidFill>
              <a:srgbClr val="FFFFFF"/>
            </a:solidFill>
            <a:prstDash val="solid"/>
          </a:ln>
        </p:spPr>
      </p:sp>
      <p:sp>
        <p:nvSpPr>
          <p:cNvPr id="18" name="Text 14"/>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9" name="Text 15"/>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UAM card</a:t>
            </a:r>
            <a:endParaRPr lang="en-US" sz="1250" dirty="0"/>
          </a:p>
        </p:txBody>
      </p:sp>
      <p:sp>
        <p:nvSpPr>
          <p:cNvPr id="20" name="Text 16"/>
          <p:cNvSpPr txBox="1"/>
          <p:nvPr/>
        </p:nvSpPr>
        <p:spPr>
          <a:xfrm>
            <a:off x="8476488" y="170992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Alias, identifier, the Beta badge and the tier list — no entity KPIs, no donut.</a:t>
            </a:r>
            <a:endParaRPr lang="en-US" sz="1050" dirty="0"/>
          </a:p>
        </p:txBody>
      </p:sp>
      <p:sp>
        <p:nvSpPr>
          <p:cNvPr id="21" name="Shape 17"/>
          <p:cNvSpPr/>
          <p:nvPr/>
        </p:nvSpPr>
        <p:spPr>
          <a:xfrm>
            <a:off x="8092440" y="2295144"/>
            <a:ext cx="274320" cy="274320"/>
          </a:xfrm>
          <a:prstGeom prst="ellipse">
            <a:avLst/>
          </a:prstGeom>
          <a:solidFill>
            <a:srgbClr val="E0A040"/>
          </a:solidFill>
          <a:ln w="12700">
            <a:solidFill>
              <a:srgbClr val="FFFFFF"/>
            </a:solidFill>
            <a:prstDash val="solid"/>
          </a:ln>
        </p:spPr>
      </p:sp>
      <p:sp>
        <p:nvSpPr>
          <p:cNvPr id="22" name="Text 18"/>
          <p:cNvSpPr txBox="1"/>
          <p:nvPr/>
        </p:nvSpPr>
        <p:spPr>
          <a:xfrm>
            <a:off x="809244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3" name="Text 19"/>
          <p:cNvSpPr txBox="1"/>
          <p:nvPr/>
        </p:nvSpPr>
        <p:spPr>
          <a:xfrm>
            <a:off x="8476488" y="228600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Open findings pill</a:t>
            </a:r>
            <a:endParaRPr lang="en-US" sz="1250" dirty="0"/>
          </a:p>
        </p:txBody>
      </p:sp>
      <p:sp>
        <p:nvSpPr>
          <p:cNvPr id="24" name="Text 20"/>
          <p:cNvSpPr txBox="1"/>
          <p:nvPr/>
        </p:nvSpPr>
        <p:spPr>
          <a:xfrm>
            <a:off x="8476488" y="257860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Open findings by severity — empty right after creation, the inventory facts appear within the quarter of an hour.</a:t>
            </a:r>
            <a:endParaRPr lang="en-US" sz="1050" dirty="0"/>
          </a:p>
        </p:txBody>
      </p:sp>
      <p:sp>
        <p:nvSpPr>
          <p:cNvPr id="25" name="Shape 21"/>
          <p:cNvSpPr/>
          <p:nvPr/>
        </p:nvSpPr>
        <p:spPr>
          <a:xfrm>
            <a:off x="8092440" y="3346704"/>
            <a:ext cx="274320" cy="274320"/>
          </a:xfrm>
          <a:prstGeom prst="ellipse">
            <a:avLst/>
          </a:prstGeom>
          <a:solidFill>
            <a:srgbClr val="3DBE7A"/>
          </a:solidFill>
          <a:ln w="12700">
            <a:solidFill>
              <a:srgbClr val="FFFFFF"/>
            </a:solidFill>
            <a:prstDash val="solid"/>
          </a:ln>
        </p:spPr>
      </p:sp>
      <p:sp>
        <p:nvSpPr>
          <p:cNvPr id="26" name="Text 22"/>
          <p:cNvSpPr txBox="1"/>
          <p:nvPr/>
        </p:nvSpPr>
        <p:spPr>
          <a:xfrm>
            <a:off x="8092440" y="3346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7" name="Text 23"/>
          <p:cNvSpPr txBox="1"/>
          <p:nvPr/>
        </p:nvSpPr>
        <p:spPr>
          <a:xfrm>
            <a:off x="8476488" y="333756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Backfill pill</a:t>
            </a:r>
            <a:endParaRPr lang="en-US" sz="1250" dirty="0"/>
          </a:p>
        </p:txBody>
      </p:sp>
      <p:sp>
        <p:nvSpPr>
          <p:cNvPr id="28" name="Text 24"/>
          <p:cNvSpPr txBox="1"/>
          <p:nvPr/>
        </p:nvSpPr>
        <p:spPr>
          <a:xfrm>
            <a:off x="8476488" y="363016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Planned, running with its progress, or complete: the history being walked backwards, newest first.</a:t>
            </a:r>
            <a:endParaRPr lang="en-US" sz="1050" dirty="0"/>
          </a:p>
        </p:txBody>
      </p:sp>
      <p:sp>
        <p:nvSpPr>
          <p:cNvPr id="29" name="Shape 25"/>
          <p:cNvSpPr/>
          <p:nvPr/>
        </p:nvSpPr>
        <p:spPr>
          <a:xfrm>
            <a:off x="8092440" y="4398264"/>
            <a:ext cx="274320" cy="274320"/>
          </a:xfrm>
          <a:prstGeom prst="ellipse">
            <a:avLst/>
          </a:prstGeom>
          <a:solidFill>
            <a:srgbClr val="9A78F5"/>
          </a:solidFill>
          <a:ln w="12700">
            <a:solidFill>
              <a:srgbClr val="FFFFFF"/>
            </a:solidFill>
            <a:prstDash val="solid"/>
          </a:ln>
        </p:spPr>
      </p:sp>
      <p:sp>
        <p:nvSpPr>
          <p:cNvPr id="30" name="Text 26"/>
          <p:cNvSpPr txBox="1"/>
          <p:nvPr/>
        </p:nvSpPr>
        <p:spPr>
          <a:xfrm>
            <a:off x="8092440" y="4398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1" name="Text 27"/>
          <p:cNvSpPr txBox="1"/>
          <p:nvPr/>
        </p:nvSpPr>
        <p:spPr>
          <a:xfrm>
            <a:off x="8476488" y="43891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Collection status</a:t>
            </a:r>
            <a:endParaRPr lang="en-US" sz="1250" dirty="0"/>
          </a:p>
        </p:txBody>
      </p:sp>
      <p:sp>
        <p:nvSpPr>
          <p:cNvPr id="32" name="Text 28"/>
          <p:cNvSpPr txBox="1"/>
          <p:nvPr/>
        </p:nvSpPr>
        <p:spPr>
          <a:xfrm>
            <a:off x="8476488" y="468172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Green while the trackers run on time; the Guardian check uam_collection_health turns it amber when something stalls.</a:t>
            </a:r>
            <a:endParaRPr lang="en-US" sz="1050" dirty="0"/>
          </a:p>
        </p:txBody>
      </p:sp>
      <p:sp>
        <p:nvSpPr>
          <p:cNvPr id="33" name="Text 29"/>
          <p:cNvSpPr txBox="1"/>
          <p:nvPr/>
        </p:nvSpPr>
        <p:spPr>
          <a:xfrm>
            <a:off x="548640" y="6272784"/>
            <a:ext cx="7223760" cy="365760"/>
          </a:xfrm>
          <a:prstGeom prst="rect">
            <a:avLst/>
          </a:prstGeom>
          <a:noFill/>
          <a:ln/>
        </p:spPr>
        <p:txBody>
          <a:bodyPr wrap="square" lIns="0" tIns="0" rIns="0" bIns="0" rtlCol="0" anchor="t"/>
          <a:lstStyle/>
          <a:p>
            <a:pPr indent="0" marL="0">
              <a:buNone/>
            </a:pPr>
            <a:r>
              <a:rPr lang="en-US" sz="1000" i="1" dirty="0">
                <a:solidFill>
                  <a:srgbClr val="9AA3B5"/>
                </a:solidFill>
                <a:latin typeface="Calibri" pitchFamily="34" charset="0"/>
                <a:ea typeface="Calibri" pitchFamily="34" charset="-122"/>
                <a:cs typeface="Calibri" pitchFamily="34" charset="-120"/>
              </a:rPr>
              <a:t>Virtual Tenants, a few seconds after creation.</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DAY ONE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Collection health — five trackers, their receipts, the backfill walking back</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User Activity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3830704"/>
          </a:xfrm>
          <a:prstGeom prst="roundRect">
            <a:avLst>
              <a:gd name="adj" fmla="val 1194"/>
            </a:avLst>
          </a:prstGeom>
          <a:solidFill>
            <a:srgbClr val="1F242F"/>
          </a:solidFill>
          <a:ln w="9525">
            <a:solidFill>
              <a:srgbClr val="2A3140"/>
            </a:solidFill>
            <a:prstDash val="solid"/>
          </a:ln>
        </p:spPr>
      </p:sp>
      <p:pic>
        <p:nvPicPr>
          <p:cNvPr id="8" name="Image 0" descr="/private/tmp/claude-501/-Users-guilhem-DocsOffsync-trackme-limited-trackme-app--claude-worktrees-charming-wing-361ab2/e22b4a04-1190-41fe-995f-d7cc227485d2/scratchpad/deck_uam/img/c01_collection.jpg">    </p:cNvPr>
          <p:cNvPicPr>
            <a:picLocks noChangeAspect="1"/>
          </p:cNvPicPr>
          <p:nvPr/>
        </p:nvPicPr>
        <p:blipFill>
          <a:blip r:embed="rId1"/>
          <a:stretch>
            <a:fillRect/>
          </a:stretch>
        </p:blipFill>
        <p:spPr>
          <a:xfrm>
            <a:off x="612648" y="1435608"/>
            <a:ext cx="7095744" cy="3702688"/>
          </a:xfrm>
          <a:prstGeom prst="rect">
            <a:avLst/>
          </a:prstGeom>
        </p:spPr>
      </p:pic>
      <p:sp>
        <p:nvSpPr>
          <p:cNvPr id="9" name="Shape 5"/>
          <p:cNvSpPr/>
          <p:nvPr/>
        </p:nvSpPr>
        <p:spPr>
          <a:xfrm>
            <a:off x="1326977" y="2113039"/>
            <a:ext cx="274320" cy="274320"/>
          </a:xfrm>
          <a:prstGeom prst="ellipse">
            <a:avLst/>
          </a:prstGeom>
          <a:solidFill>
            <a:srgbClr val="5B8DEF"/>
          </a:solidFill>
          <a:ln w="12700">
            <a:solidFill>
              <a:srgbClr val="FFFFFF"/>
            </a:solidFill>
            <a:prstDash val="solid"/>
          </a:ln>
        </p:spPr>
      </p:sp>
      <p:sp>
        <p:nvSpPr>
          <p:cNvPr id="10" name="Text 6"/>
          <p:cNvSpPr txBox="1"/>
          <p:nvPr/>
        </p:nvSpPr>
        <p:spPr>
          <a:xfrm>
            <a:off x="1326977" y="211303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4023360" y="2113039"/>
            <a:ext cx="274320" cy="274320"/>
          </a:xfrm>
          <a:prstGeom prst="ellipse">
            <a:avLst/>
          </a:prstGeom>
          <a:solidFill>
            <a:srgbClr val="E0A040"/>
          </a:solidFill>
          <a:ln w="12700">
            <a:solidFill>
              <a:srgbClr val="FFFFFF"/>
            </a:solidFill>
            <a:prstDash val="solid"/>
          </a:ln>
        </p:spPr>
      </p:sp>
      <p:sp>
        <p:nvSpPr>
          <p:cNvPr id="12" name="Text 8"/>
          <p:cNvSpPr txBox="1"/>
          <p:nvPr/>
        </p:nvSpPr>
        <p:spPr>
          <a:xfrm>
            <a:off x="4023360" y="211303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1326977" y="3334927"/>
            <a:ext cx="274320" cy="274320"/>
          </a:xfrm>
          <a:prstGeom prst="ellipse">
            <a:avLst/>
          </a:prstGeom>
          <a:solidFill>
            <a:srgbClr val="3DBE7A"/>
          </a:solidFill>
          <a:ln w="12700">
            <a:solidFill>
              <a:srgbClr val="FFFFFF"/>
            </a:solidFill>
            <a:prstDash val="solid"/>
          </a:ln>
        </p:spPr>
      </p:sp>
      <p:sp>
        <p:nvSpPr>
          <p:cNvPr id="14" name="Text 10"/>
          <p:cNvSpPr txBox="1"/>
          <p:nvPr/>
        </p:nvSpPr>
        <p:spPr>
          <a:xfrm>
            <a:off x="1326977" y="333492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4023360" y="4186545"/>
            <a:ext cx="274320" cy="274320"/>
          </a:xfrm>
          <a:prstGeom prst="ellipse">
            <a:avLst/>
          </a:prstGeom>
          <a:solidFill>
            <a:srgbClr val="9A78F5"/>
          </a:solidFill>
          <a:ln w="12700">
            <a:solidFill>
              <a:srgbClr val="FFFFFF"/>
            </a:solidFill>
            <a:prstDash val="solid"/>
          </a:ln>
        </p:spPr>
      </p:sp>
      <p:sp>
        <p:nvSpPr>
          <p:cNvPr id="16" name="Text 12"/>
          <p:cNvSpPr txBox="1"/>
          <p:nvPr/>
        </p:nvSpPr>
        <p:spPr>
          <a:xfrm>
            <a:off x="4023360" y="418654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6719743" y="1742771"/>
            <a:ext cx="274320" cy="274320"/>
          </a:xfrm>
          <a:prstGeom prst="ellipse">
            <a:avLst/>
          </a:prstGeom>
          <a:solidFill>
            <a:srgbClr val="E05555"/>
          </a:solidFill>
          <a:ln w="12700">
            <a:solidFill>
              <a:srgbClr val="FFFFFF"/>
            </a:solidFill>
            <a:prstDash val="solid"/>
          </a:ln>
        </p:spPr>
      </p:sp>
      <p:sp>
        <p:nvSpPr>
          <p:cNvPr id="18" name="Text 14"/>
          <p:cNvSpPr txBox="1"/>
          <p:nvPr/>
        </p:nvSpPr>
        <p:spPr>
          <a:xfrm>
            <a:off x="6719743" y="174277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8092440" y="1426464"/>
            <a:ext cx="274320" cy="274320"/>
          </a:xfrm>
          <a:prstGeom prst="ellipse">
            <a:avLst/>
          </a:prstGeom>
          <a:solidFill>
            <a:srgbClr val="5B8DEF"/>
          </a:solidFill>
          <a:ln w="12700">
            <a:solidFill>
              <a:srgbClr val="FFFFFF"/>
            </a:solidFill>
            <a:prstDash val="solid"/>
          </a:ln>
        </p:spPr>
      </p:sp>
      <p:sp>
        <p:nvSpPr>
          <p:cNvPr id="20" name="Text 16"/>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1" name="Text 17"/>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trackers</a:t>
            </a:r>
            <a:endParaRPr lang="en-US" sz="1250" dirty="0"/>
          </a:p>
        </p:txBody>
      </p:sp>
      <p:sp>
        <p:nvSpPr>
          <p:cNvPr id="22" name="Text 18"/>
          <p:cNvSpPr txBox="1"/>
          <p:nvPr/>
        </p:nvSpPr>
        <p:spPr>
          <a:xfrm>
            <a:off x="8476488" y="170992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Inventory · listing · activity · policies · backfill, each with its last run explained and its seven-day history.</a:t>
            </a:r>
            <a:endParaRPr lang="en-US" sz="1050" dirty="0"/>
          </a:p>
        </p:txBody>
      </p:sp>
      <p:sp>
        <p:nvSpPr>
          <p:cNvPr id="23" name="Shape 19"/>
          <p:cNvSpPr/>
          <p:nvPr/>
        </p:nvSpPr>
        <p:spPr>
          <a:xfrm>
            <a:off x="8092440" y="2478024"/>
            <a:ext cx="274320" cy="274320"/>
          </a:xfrm>
          <a:prstGeom prst="ellipse">
            <a:avLst/>
          </a:prstGeom>
          <a:solidFill>
            <a:srgbClr val="E0A040"/>
          </a:solidFill>
          <a:ln w="12700">
            <a:solidFill>
              <a:srgbClr val="FFFFFF"/>
            </a:solidFill>
            <a:prstDash val="solid"/>
          </a:ln>
        </p:spPr>
      </p:sp>
      <p:sp>
        <p:nvSpPr>
          <p:cNvPr id="24" name="Text 20"/>
          <p:cNvSpPr txBox="1"/>
          <p:nvPr/>
        </p:nvSpPr>
        <p:spPr>
          <a:xfrm>
            <a:off x="8092440" y="2478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5" name="Text 21"/>
          <p:cNvSpPr txBox="1"/>
          <p:nvPr/>
        </p:nvSpPr>
        <p:spPr>
          <a:xfrm>
            <a:off x="8476488" y="246888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Receipts</a:t>
            </a:r>
            <a:endParaRPr lang="en-US" sz="1250" dirty="0"/>
          </a:p>
        </p:txBody>
      </p:sp>
      <p:sp>
        <p:nvSpPr>
          <p:cNvPr id="26" name="Text 22"/>
          <p:cNvSpPr txBox="1"/>
          <p:nvPr/>
        </p:nvSpPr>
        <p:spPr>
          <a:xfrm>
            <a:off x="8476488" y="276148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One trackme:uam:receipt per run: windows read, records written, gaps, duration.</a:t>
            </a:r>
            <a:endParaRPr lang="en-US" sz="1050" dirty="0"/>
          </a:p>
        </p:txBody>
      </p:sp>
      <p:sp>
        <p:nvSpPr>
          <p:cNvPr id="27" name="Shape 23"/>
          <p:cNvSpPr/>
          <p:nvPr/>
        </p:nvSpPr>
        <p:spPr>
          <a:xfrm>
            <a:off x="8092440" y="3346704"/>
            <a:ext cx="274320" cy="274320"/>
          </a:xfrm>
          <a:prstGeom prst="ellipse">
            <a:avLst/>
          </a:prstGeom>
          <a:solidFill>
            <a:srgbClr val="3DBE7A"/>
          </a:solidFill>
          <a:ln w="12700">
            <a:solidFill>
              <a:srgbClr val="FFFFFF"/>
            </a:solidFill>
            <a:prstDash val="solid"/>
          </a:ln>
        </p:spPr>
      </p:sp>
      <p:sp>
        <p:nvSpPr>
          <p:cNvPr id="28" name="Text 24"/>
          <p:cNvSpPr txBox="1"/>
          <p:nvPr/>
        </p:nvSpPr>
        <p:spPr>
          <a:xfrm>
            <a:off x="8092440" y="3346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5"/>
          <p:cNvSpPr txBox="1"/>
          <p:nvPr/>
        </p:nvSpPr>
        <p:spPr>
          <a:xfrm>
            <a:off x="8476488" y="333756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Activity checkpoint and lag</a:t>
            </a:r>
            <a:endParaRPr lang="en-US" sz="1250" dirty="0"/>
          </a:p>
        </p:txBody>
      </p:sp>
      <p:sp>
        <p:nvSpPr>
          <p:cNvPr id="30" name="Text 26"/>
          <p:cNvSpPr txBox="1"/>
          <p:nvPr/>
        </p:nvSpPr>
        <p:spPr>
          <a:xfrm>
            <a:off x="8476488" y="363016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audit trail is read five minutes at a time from a durable checkpoint — never all time.</a:t>
            </a:r>
            <a:endParaRPr lang="en-US" sz="1050" dirty="0"/>
          </a:p>
        </p:txBody>
      </p:sp>
      <p:sp>
        <p:nvSpPr>
          <p:cNvPr id="31" name="Shape 27"/>
          <p:cNvSpPr/>
          <p:nvPr/>
        </p:nvSpPr>
        <p:spPr>
          <a:xfrm>
            <a:off x="8092440" y="4215384"/>
            <a:ext cx="274320" cy="274320"/>
          </a:xfrm>
          <a:prstGeom prst="ellipse">
            <a:avLst/>
          </a:prstGeom>
          <a:solidFill>
            <a:srgbClr val="9A78F5"/>
          </a:solidFill>
          <a:ln w="12700">
            <a:solidFill>
              <a:srgbClr val="FFFFFF"/>
            </a:solidFill>
            <a:prstDash val="solid"/>
          </a:ln>
        </p:spPr>
      </p:sp>
      <p:sp>
        <p:nvSpPr>
          <p:cNvPr id="32" name="Text 28"/>
          <p:cNvSpPr txBox="1"/>
          <p:nvPr/>
        </p:nvSpPr>
        <p:spPr>
          <a:xfrm>
            <a:off x="8092440" y="42153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3" name="Text 29"/>
          <p:cNvSpPr txBox="1"/>
          <p:nvPr/>
        </p:nvSpPr>
        <p:spPr>
          <a:xfrm>
            <a:off x="8476488" y="420624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Backfill progress</a:t>
            </a:r>
            <a:endParaRPr lang="en-US" sz="1250" dirty="0"/>
          </a:p>
        </p:txBody>
      </p:sp>
      <p:sp>
        <p:nvSpPr>
          <p:cNvPr id="34" name="Text 30"/>
          <p:cNvSpPr txBox="1"/>
          <p:nvPr/>
        </p:nvSpPr>
        <p:spPr>
          <a:xfrm>
            <a:off x="8476488" y="449884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Thirty days walked backwards in fifteen-minute buckets, a little under an hour per slot; its edges show where the history ends.</a:t>
            </a:r>
            <a:endParaRPr lang="en-US" sz="1050" dirty="0"/>
          </a:p>
        </p:txBody>
      </p:sp>
      <p:sp>
        <p:nvSpPr>
          <p:cNvPr id="35" name="Shape 31"/>
          <p:cNvSpPr/>
          <p:nvPr/>
        </p:nvSpPr>
        <p:spPr>
          <a:xfrm>
            <a:off x="8092440" y="5266944"/>
            <a:ext cx="274320" cy="274320"/>
          </a:xfrm>
          <a:prstGeom prst="ellipse">
            <a:avLst/>
          </a:prstGeom>
          <a:solidFill>
            <a:srgbClr val="E05555"/>
          </a:solidFill>
          <a:ln w="12700">
            <a:solidFill>
              <a:srgbClr val="FFFFFF"/>
            </a:solidFill>
            <a:prstDash val="solid"/>
          </a:ln>
        </p:spPr>
      </p:sp>
      <p:sp>
        <p:nvSpPr>
          <p:cNvPr id="36" name="Text 32"/>
          <p:cNvSpPr txBox="1"/>
          <p:nvPr/>
        </p:nvSpPr>
        <p:spPr>
          <a:xfrm>
            <a:off x="8092440" y="5266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7" name="Text 33"/>
          <p:cNvSpPr txBox="1"/>
          <p:nvPr/>
        </p:nvSpPr>
        <p:spPr>
          <a:xfrm>
            <a:off x="8476488" y="525780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Collect now</a:t>
            </a:r>
            <a:endParaRPr lang="en-US" sz="1250" dirty="0"/>
          </a:p>
        </p:txBody>
      </p:sp>
      <p:sp>
        <p:nvSpPr>
          <p:cNvPr id="38" name="Text 34"/>
          <p:cNvSpPr txBox="1"/>
          <p:nvPr/>
        </p:nvSpPr>
        <p:spPr>
          <a:xfrm>
            <a:off x="8476488" y="555040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Dispatches every tracker on demand. A scheduled run never disables the page.</a:t>
            </a:r>
            <a:endParaRPr lang="en-US" sz="10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DAY ONE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tenant overview — first KPIs, first transitions, first policies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User Activity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3830704"/>
          </a:xfrm>
          <a:prstGeom prst="roundRect">
            <a:avLst>
              <a:gd name="adj" fmla="val 1194"/>
            </a:avLst>
          </a:prstGeom>
          <a:solidFill>
            <a:srgbClr val="1F242F"/>
          </a:solidFill>
          <a:ln w="9525">
            <a:solidFill>
              <a:srgbClr val="2A3140"/>
            </a:solidFill>
            <a:prstDash val="solid"/>
          </a:ln>
        </p:spPr>
      </p:sp>
      <p:pic>
        <p:nvPicPr>
          <p:cNvPr id="8" name="Image 0" descr="/private/tmp/claude-501/-Users-guilhem-DocsOffsync-trackme-limited-trackme-app--claude-worktrees-charming-wing-361ab2/e22b4a04-1190-41fe-995f-d7cc227485d2/scratchpad/deck_uam/img/c02_overview.jpg">    </p:cNvPr>
          <p:cNvPicPr>
            <a:picLocks noChangeAspect="1"/>
          </p:cNvPicPr>
          <p:nvPr/>
        </p:nvPicPr>
        <p:blipFill>
          <a:blip r:embed="rId1"/>
          <a:stretch>
            <a:fillRect/>
          </a:stretch>
        </p:blipFill>
        <p:spPr>
          <a:xfrm>
            <a:off x="612648" y="1435608"/>
            <a:ext cx="7095744" cy="3702688"/>
          </a:xfrm>
          <a:prstGeom prst="rect">
            <a:avLst/>
          </a:prstGeom>
        </p:spPr>
      </p:pic>
      <p:sp>
        <p:nvSpPr>
          <p:cNvPr id="9" name="Shape 5"/>
          <p:cNvSpPr/>
          <p:nvPr/>
        </p:nvSpPr>
        <p:spPr>
          <a:xfrm>
            <a:off x="1539850" y="1964932"/>
            <a:ext cx="274320" cy="274320"/>
          </a:xfrm>
          <a:prstGeom prst="ellipse">
            <a:avLst/>
          </a:prstGeom>
          <a:solidFill>
            <a:srgbClr val="5B8DEF"/>
          </a:solidFill>
          <a:ln w="12700">
            <a:solidFill>
              <a:srgbClr val="FFFFFF"/>
            </a:solidFill>
            <a:prstDash val="solid"/>
          </a:ln>
        </p:spPr>
      </p:sp>
      <p:sp>
        <p:nvSpPr>
          <p:cNvPr id="10" name="Text 6"/>
          <p:cNvSpPr txBox="1"/>
          <p:nvPr/>
        </p:nvSpPr>
        <p:spPr>
          <a:xfrm>
            <a:off x="1539850" y="196493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4023360" y="3149792"/>
            <a:ext cx="274320" cy="274320"/>
          </a:xfrm>
          <a:prstGeom prst="ellipse">
            <a:avLst/>
          </a:prstGeom>
          <a:solidFill>
            <a:srgbClr val="E0A040"/>
          </a:solidFill>
          <a:ln w="12700">
            <a:solidFill>
              <a:srgbClr val="FFFFFF"/>
            </a:solidFill>
            <a:prstDash val="solid"/>
          </a:ln>
        </p:spPr>
      </p:sp>
      <p:sp>
        <p:nvSpPr>
          <p:cNvPr id="12" name="Text 8"/>
          <p:cNvSpPr txBox="1"/>
          <p:nvPr/>
        </p:nvSpPr>
        <p:spPr>
          <a:xfrm>
            <a:off x="4023360" y="314979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6506870" y="3149792"/>
            <a:ext cx="274320" cy="274320"/>
          </a:xfrm>
          <a:prstGeom prst="ellipse">
            <a:avLst/>
          </a:prstGeom>
          <a:solidFill>
            <a:srgbClr val="3DBE7A"/>
          </a:solidFill>
          <a:ln w="12700">
            <a:solidFill>
              <a:srgbClr val="FFFFFF"/>
            </a:solidFill>
            <a:prstDash val="solid"/>
          </a:ln>
        </p:spPr>
      </p:sp>
      <p:sp>
        <p:nvSpPr>
          <p:cNvPr id="14" name="Text 10"/>
          <p:cNvSpPr txBox="1"/>
          <p:nvPr/>
        </p:nvSpPr>
        <p:spPr>
          <a:xfrm>
            <a:off x="6506870" y="314979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4023360" y="4445733"/>
            <a:ext cx="274320" cy="274320"/>
          </a:xfrm>
          <a:prstGeom prst="ellipse">
            <a:avLst/>
          </a:prstGeom>
          <a:solidFill>
            <a:srgbClr val="9A78F5"/>
          </a:solidFill>
          <a:ln w="12700">
            <a:solidFill>
              <a:srgbClr val="FFFFFF"/>
            </a:solidFill>
            <a:prstDash val="solid"/>
          </a:ln>
        </p:spPr>
      </p:sp>
      <p:sp>
        <p:nvSpPr>
          <p:cNvPr id="16" name="Text 12"/>
          <p:cNvSpPr txBox="1"/>
          <p:nvPr/>
        </p:nvSpPr>
        <p:spPr>
          <a:xfrm>
            <a:off x="4023360" y="444573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8092440" y="1426464"/>
            <a:ext cx="274320" cy="274320"/>
          </a:xfrm>
          <a:prstGeom prst="ellipse">
            <a:avLst/>
          </a:prstGeom>
          <a:solidFill>
            <a:srgbClr val="5B8DEF"/>
          </a:solidFill>
          <a:ln w="12700">
            <a:solidFill>
              <a:srgbClr val="FFFFFF"/>
            </a:solidFill>
            <a:prstDash val="solid"/>
          </a:ln>
        </p:spPr>
      </p:sp>
      <p:sp>
        <p:nvSpPr>
          <p:cNvPr id="18" name="Text 14"/>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9" name="Text 15"/>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KPI tiles</a:t>
            </a:r>
            <a:endParaRPr lang="en-US" sz="1250" dirty="0"/>
          </a:p>
        </p:txBody>
      </p:sp>
      <p:sp>
        <p:nvSpPr>
          <p:cNvPr id="20" name="Text 16"/>
          <p:cNvSpPr txBox="1"/>
          <p:nvPr/>
        </p:nvSpPr>
        <p:spPr>
          <a:xfrm>
            <a:off x="8476488" y="170992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Accounts seen, scheduled searches inventoried, open findings by severity, evidence records of the day.</a:t>
            </a:r>
            <a:endParaRPr lang="en-US" sz="1050" dirty="0"/>
          </a:p>
        </p:txBody>
      </p:sp>
      <p:sp>
        <p:nvSpPr>
          <p:cNvPr id="21" name="Shape 17"/>
          <p:cNvSpPr/>
          <p:nvPr/>
        </p:nvSpPr>
        <p:spPr>
          <a:xfrm>
            <a:off x="8092440" y="2478024"/>
            <a:ext cx="274320" cy="274320"/>
          </a:xfrm>
          <a:prstGeom prst="ellipse">
            <a:avLst/>
          </a:prstGeom>
          <a:solidFill>
            <a:srgbClr val="E0A040"/>
          </a:solidFill>
          <a:ln w="12700">
            <a:solidFill>
              <a:srgbClr val="FFFFFF"/>
            </a:solidFill>
            <a:prstDash val="solid"/>
          </a:ln>
        </p:spPr>
      </p:sp>
      <p:sp>
        <p:nvSpPr>
          <p:cNvPr id="22" name="Text 18"/>
          <p:cNvSpPr txBox="1"/>
          <p:nvPr/>
        </p:nvSpPr>
        <p:spPr>
          <a:xfrm>
            <a:off x="8092440" y="2478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3" name="Text 19"/>
          <p:cNvSpPr txBox="1"/>
          <p:nvPr/>
        </p:nvSpPr>
        <p:spPr>
          <a:xfrm>
            <a:off x="8476488" y="246888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Transitions over time</a:t>
            </a:r>
            <a:endParaRPr lang="en-US" sz="1250" dirty="0"/>
          </a:p>
        </p:txBody>
      </p:sp>
      <p:sp>
        <p:nvSpPr>
          <p:cNvPr id="24" name="Text 20"/>
          <p:cNvSpPr txBox="1"/>
          <p:nvPr/>
        </p:nvSpPr>
        <p:spPr>
          <a:xfrm>
            <a:off x="8476488" y="276148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New, reopened, escalated, resolved, dismissed — the life of the backlog as a timeline.</a:t>
            </a:r>
            <a:endParaRPr lang="en-US" sz="1050" dirty="0"/>
          </a:p>
        </p:txBody>
      </p:sp>
      <p:sp>
        <p:nvSpPr>
          <p:cNvPr id="25" name="Shape 21"/>
          <p:cNvSpPr/>
          <p:nvPr/>
        </p:nvSpPr>
        <p:spPr>
          <a:xfrm>
            <a:off x="8092440" y="3346704"/>
            <a:ext cx="274320" cy="274320"/>
          </a:xfrm>
          <a:prstGeom prst="ellipse">
            <a:avLst/>
          </a:prstGeom>
          <a:solidFill>
            <a:srgbClr val="3DBE7A"/>
          </a:solidFill>
          <a:ln w="12700">
            <a:solidFill>
              <a:srgbClr val="FFFFFF"/>
            </a:solidFill>
            <a:prstDash val="solid"/>
          </a:ln>
        </p:spPr>
      </p:sp>
      <p:sp>
        <p:nvSpPr>
          <p:cNvPr id="26" name="Text 22"/>
          <p:cNvSpPr txBox="1"/>
          <p:nvPr/>
        </p:nvSpPr>
        <p:spPr>
          <a:xfrm>
            <a:off x="8092440" y="3346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7" name="Text 23"/>
          <p:cNvSpPr txBox="1"/>
          <p:nvPr/>
        </p:nvSpPr>
        <p:spPr>
          <a:xfrm>
            <a:off x="8476488" y="333756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By policy</a:t>
            </a:r>
            <a:endParaRPr lang="en-US" sz="1250" dirty="0"/>
          </a:p>
        </p:txBody>
      </p:sp>
      <p:sp>
        <p:nvSpPr>
          <p:cNvPr id="28" name="Text 24"/>
          <p:cNvSpPr txBox="1"/>
          <p:nvPr/>
        </p:nvSpPr>
        <p:spPr>
          <a:xfrm>
            <a:off x="8476488" y="363016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Which policies raised what: on day one, all_time_schedule and realtime_schedule — inventory facts.</a:t>
            </a:r>
            <a:endParaRPr lang="en-US" sz="1050" dirty="0"/>
          </a:p>
        </p:txBody>
      </p:sp>
      <p:sp>
        <p:nvSpPr>
          <p:cNvPr id="29" name="Shape 25"/>
          <p:cNvSpPr/>
          <p:nvPr/>
        </p:nvSpPr>
        <p:spPr>
          <a:xfrm>
            <a:off x="8092440" y="4398264"/>
            <a:ext cx="274320" cy="274320"/>
          </a:xfrm>
          <a:prstGeom prst="ellipse">
            <a:avLst/>
          </a:prstGeom>
          <a:solidFill>
            <a:srgbClr val="9A78F5"/>
          </a:solidFill>
          <a:ln w="12700">
            <a:solidFill>
              <a:srgbClr val="FFFFFF"/>
            </a:solidFill>
            <a:prstDash val="solid"/>
          </a:ln>
        </p:spPr>
      </p:sp>
      <p:sp>
        <p:nvSpPr>
          <p:cNvPr id="30" name="Text 26"/>
          <p:cNvSpPr txBox="1"/>
          <p:nvPr/>
        </p:nvSpPr>
        <p:spPr>
          <a:xfrm>
            <a:off x="8092440" y="4398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1" name="Text 27"/>
          <p:cNvSpPr txBox="1"/>
          <p:nvPr/>
        </p:nvSpPr>
        <p:spPr>
          <a:xfrm>
            <a:off x="8476488" y="43891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No personal_schedule yet</a:t>
            </a:r>
            <a:endParaRPr lang="en-US" sz="1250" dirty="0"/>
          </a:p>
        </p:txBody>
      </p:sp>
      <p:sp>
        <p:nvSpPr>
          <p:cNvPr id="32" name="Text 28"/>
          <p:cNvSpPr txBox="1"/>
          <p:nvPr/>
        </p:nvSpPr>
        <p:spPr>
          <a:xfrm>
            <a:off x="8476488" y="468172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That policy needs the owners classified as human first; the backfill and the next part bring it.</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5B8DEF"/>
                </a:solidFill>
                <a:latin typeface="Calibri" pitchFamily="34" charset="0"/>
                <a:ea typeface="Calibri" pitchFamily="34" charset="-122"/>
                <a:cs typeface="Calibri" pitchFamily="34" charset="-120"/>
              </a:rPr>
              <a:t>01</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PART 2  ·  READ &amp; CLASSIFY</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Findings, accounts, evidence</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The Findings tab and the Investigate view; the Users tab where the classes settle; one account deep-dive; the Activity tab with the raw evidence. Most of the classification happens without us.</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User Activity Monitoring</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FINDINGS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Findings tab — the backlog, one row per policy and subject</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User Activity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3830704"/>
          </a:xfrm>
          <a:prstGeom prst="roundRect">
            <a:avLst>
              <a:gd name="adj" fmla="val 1194"/>
            </a:avLst>
          </a:prstGeom>
          <a:solidFill>
            <a:srgbClr val="1F242F"/>
          </a:solidFill>
          <a:ln w="9525">
            <a:solidFill>
              <a:srgbClr val="2A3140"/>
            </a:solidFill>
            <a:prstDash val="solid"/>
          </a:ln>
        </p:spPr>
      </p:sp>
      <p:pic>
        <p:nvPicPr>
          <p:cNvPr id="8" name="Image 0" descr="/private/tmp/claude-501/-Users-guilhem-DocsOffsync-trackme-limited-trackme-app--claude-worktrees-charming-wing-361ab2/e22b4a04-1190-41fe-995f-d7cc227485d2/scratchpad/deck_uam/img/c03_findings.jpg">    </p:cNvPr>
          <p:cNvPicPr>
            <a:picLocks noChangeAspect="1"/>
          </p:cNvPicPr>
          <p:nvPr/>
        </p:nvPicPr>
        <p:blipFill>
          <a:blip r:embed="rId1"/>
          <a:stretch>
            <a:fillRect/>
          </a:stretch>
        </p:blipFill>
        <p:spPr>
          <a:xfrm>
            <a:off x="612648" y="1435608"/>
            <a:ext cx="7095744" cy="3702688"/>
          </a:xfrm>
          <a:prstGeom prst="rect">
            <a:avLst/>
          </a:prstGeom>
        </p:spPr>
      </p:pic>
      <p:sp>
        <p:nvSpPr>
          <p:cNvPr id="9" name="Shape 5"/>
          <p:cNvSpPr/>
          <p:nvPr/>
        </p:nvSpPr>
        <p:spPr>
          <a:xfrm>
            <a:off x="1539850" y="1742771"/>
            <a:ext cx="274320" cy="274320"/>
          </a:xfrm>
          <a:prstGeom prst="ellipse">
            <a:avLst/>
          </a:prstGeom>
          <a:solidFill>
            <a:srgbClr val="5B8DEF"/>
          </a:solidFill>
          <a:ln w="12700">
            <a:solidFill>
              <a:srgbClr val="FFFFFF"/>
            </a:solidFill>
            <a:prstDash val="solid"/>
          </a:ln>
        </p:spPr>
      </p:sp>
      <p:sp>
        <p:nvSpPr>
          <p:cNvPr id="10" name="Text 6"/>
          <p:cNvSpPr txBox="1"/>
          <p:nvPr/>
        </p:nvSpPr>
        <p:spPr>
          <a:xfrm>
            <a:off x="1539850" y="174277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2958998" y="2594389"/>
            <a:ext cx="274320" cy="274320"/>
          </a:xfrm>
          <a:prstGeom prst="ellipse">
            <a:avLst/>
          </a:prstGeom>
          <a:solidFill>
            <a:srgbClr val="E0A040"/>
          </a:solidFill>
          <a:ln w="12700">
            <a:solidFill>
              <a:srgbClr val="FFFFFF"/>
            </a:solidFill>
            <a:prstDash val="solid"/>
          </a:ln>
        </p:spPr>
      </p:sp>
      <p:sp>
        <p:nvSpPr>
          <p:cNvPr id="12" name="Text 8"/>
          <p:cNvSpPr txBox="1"/>
          <p:nvPr/>
        </p:nvSpPr>
        <p:spPr>
          <a:xfrm>
            <a:off x="2958998" y="259438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6152083" y="2594389"/>
            <a:ext cx="274320" cy="274320"/>
          </a:xfrm>
          <a:prstGeom prst="ellipse">
            <a:avLst/>
          </a:prstGeom>
          <a:solidFill>
            <a:srgbClr val="3DBE7A"/>
          </a:solidFill>
          <a:ln w="12700">
            <a:solidFill>
              <a:srgbClr val="FFFFFF"/>
            </a:solidFill>
            <a:prstDash val="solid"/>
          </a:ln>
        </p:spPr>
      </p:sp>
      <p:sp>
        <p:nvSpPr>
          <p:cNvPr id="14" name="Text 10"/>
          <p:cNvSpPr txBox="1"/>
          <p:nvPr/>
        </p:nvSpPr>
        <p:spPr>
          <a:xfrm>
            <a:off x="6152083" y="259438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1539850" y="3334927"/>
            <a:ext cx="274320" cy="274320"/>
          </a:xfrm>
          <a:prstGeom prst="ellipse">
            <a:avLst/>
          </a:prstGeom>
          <a:solidFill>
            <a:srgbClr val="9A78F5"/>
          </a:solidFill>
          <a:ln w="12700">
            <a:solidFill>
              <a:srgbClr val="FFFFFF"/>
            </a:solidFill>
            <a:prstDash val="solid"/>
          </a:ln>
        </p:spPr>
      </p:sp>
      <p:sp>
        <p:nvSpPr>
          <p:cNvPr id="16" name="Text 12"/>
          <p:cNvSpPr txBox="1"/>
          <p:nvPr/>
        </p:nvSpPr>
        <p:spPr>
          <a:xfrm>
            <a:off x="1539850" y="333492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4023360" y="4260599"/>
            <a:ext cx="274320" cy="274320"/>
          </a:xfrm>
          <a:prstGeom prst="ellipse">
            <a:avLst/>
          </a:prstGeom>
          <a:solidFill>
            <a:srgbClr val="E05555"/>
          </a:solidFill>
          <a:ln w="12700">
            <a:solidFill>
              <a:srgbClr val="FFFFFF"/>
            </a:solidFill>
            <a:prstDash val="solid"/>
          </a:ln>
        </p:spPr>
      </p:sp>
      <p:sp>
        <p:nvSpPr>
          <p:cNvPr id="18" name="Text 14"/>
          <p:cNvSpPr txBox="1"/>
          <p:nvPr/>
        </p:nvSpPr>
        <p:spPr>
          <a:xfrm>
            <a:off x="4023360" y="426059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8092440" y="1426464"/>
            <a:ext cx="274320" cy="274320"/>
          </a:xfrm>
          <a:prstGeom prst="ellipse">
            <a:avLst/>
          </a:prstGeom>
          <a:solidFill>
            <a:srgbClr val="5B8DEF"/>
          </a:solidFill>
          <a:ln w="12700">
            <a:solidFill>
              <a:srgbClr val="FFFFFF"/>
            </a:solidFill>
            <a:prstDash val="solid"/>
          </a:ln>
        </p:spPr>
      </p:sp>
      <p:sp>
        <p:nvSpPr>
          <p:cNvPr id="20" name="Text 16"/>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1" name="Text 17"/>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Tiles</a:t>
            </a:r>
            <a:endParaRPr lang="en-US" sz="1250" dirty="0"/>
          </a:p>
        </p:txBody>
      </p:sp>
      <p:sp>
        <p:nvSpPr>
          <p:cNvPr id="22" name="Text 18"/>
          <p:cNvSpPr txBox="1"/>
          <p:nvPr/>
        </p:nvSpPr>
        <p:spPr>
          <a:xfrm>
            <a:off x="8476488" y="170992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Open, high / critical, new in the range, assigned to me, resolved, dismissed.</a:t>
            </a:r>
            <a:endParaRPr lang="en-US" sz="1050" dirty="0"/>
          </a:p>
        </p:txBody>
      </p:sp>
      <p:sp>
        <p:nvSpPr>
          <p:cNvPr id="23" name="Shape 19"/>
          <p:cNvSpPr/>
          <p:nvPr/>
        </p:nvSpPr>
        <p:spPr>
          <a:xfrm>
            <a:off x="8092440" y="2295144"/>
            <a:ext cx="274320" cy="274320"/>
          </a:xfrm>
          <a:prstGeom prst="ellipse">
            <a:avLst/>
          </a:prstGeom>
          <a:solidFill>
            <a:srgbClr val="E0A040"/>
          </a:solidFill>
          <a:ln w="12700">
            <a:solidFill>
              <a:srgbClr val="FFFFFF"/>
            </a:solidFill>
            <a:prstDash val="solid"/>
          </a:ln>
        </p:spPr>
      </p:sp>
      <p:sp>
        <p:nvSpPr>
          <p:cNvPr id="24" name="Text 20"/>
          <p:cNvSpPr txBox="1"/>
          <p:nvPr/>
        </p:nvSpPr>
        <p:spPr>
          <a:xfrm>
            <a:off x="809244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5" name="Text 21"/>
          <p:cNvSpPr txBox="1"/>
          <p:nvPr/>
        </p:nvSpPr>
        <p:spPr>
          <a:xfrm>
            <a:off x="8476488" y="228600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Transitions chart</a:t>
            </a:r>
            <a:endParaRPr lang="en-US" sz="1250" dirty="0"/>
          </a:p>
        </p:txBody>
      </p:sp>
      <p:sp>
        <p:nvSpPr>
          <p:cNvPr id="26" name="Text 22"/>
          <p:cNvSpPr txBox="1"/>
          <p:nvPr/>
        </p:nvSpPr>
        <p:spPr>
          <a:xfrm>
            <a:off x="8476488" y="257860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backlog over time by event; one bar per policies run that changed something.</a:t>
            </a:r>
            <a:endParaRPr lang="en-US" sz="1050" dirty="0"/>
          </a:p>
        </p:txBody>
      </p:sp>
      <p:sp>
        <p:nvSpPr>
          <p:cNvPr id="27" name="Shape 23"/>
          <p:cNvSpPr/>
          <p:nvPr/>
        </p:nvSpPr>
        <p:spPr>
          <a:xfrm>
            <a:off x="8092440" y="3163824"/>
            <a:ext cx="274320" cy="274320"/>
          </a:xfrm>
          <a:prstGeom prst="ellipse">
            <a:avLst/>
          </a:prstGeom>
          <a:solidFill>
            <a:srgbClr val="3DBE7A"/>
          </a:solidFill>
          <a:ln w="12700">
            <a:solidFill>
              <a:srgbClr val="FFFFFF"/>
            </a:solidFill>
            <a:prstDash val="solid"/>
          </a:ln>
        </p:spPr>
      </p:sp>
      <p:sp>
        <p:nvSpPr>
          <p:cNvPr id="28" name="Text 24"/>
          <p:cNvSpPr txBox="1"/>
          <p:nvPr/>
        </p:nvSpPr>
        <p:spPr>
          <a:xfrm>
            <a:off x="8092440" y="3163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5"/>
          <p:cNvSpPr txBox="1"/>
          <p:nvPr/>
        </p:nvSpPr>
        <p:spPr>
          <a:xfrm>
            <a:off x="8476488" y="315468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By severity, by policy</a:t>
            </a:r>
            <a:endParaRPr lang="en-US" sz="1250" dirty="0"/>
          </a:p>
        </p:txBody>
      </p:sp>
      <p:sp>
        <p:nvSpPr>
          <p:cNvPr id="30" name="Text 26"/>
          <p:cNvSpPr txBox="1"/>
          <p:nvPr/>
        </p:nvSpPr>
        <p:spPr>
          <a:xfrm>
            <a:off x="8476488" y="344728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Where the weight is: severity on the left, policy on the right.</a:t>
            </a:r>
            <a:endParaRPr lang="en-US" sz="1050" dirty="0"/>
          </a:p>
        </p:txBody>
      </p:sp>
      <p:sp>
        <p:nvSpPr>
          <p:cNvPr id="31" name="Shape 27"/>
          <p:cNvSpPr/>
          <p:nvPr/>
        </p:nvSpPr>
        <p:spPr>
          <a:xfrm>
            <a:off x="8092440" y="4032504"/>
            <a:ext cx="274320" cy="274320"/>
          </a:xfrm>
          <a:prstGeom prst="ellipse">
            <a:avLst/>
          </a:prstGeom>
          <a:solidFill>
            <a:srgbClr val="9A78F5"/>
          </a:solidFill>
          <a:ln w="12700">
            <a:solidFill>
              <a:srgbClr val="FFFFFF"/>
            </a:solidFill>
            <a:prstDash val="solid"/>
          </a:ln>
        </p:spPr>
      </p:sp>
      <p:sp>
        <p:nvSpPr>
          <p:cNvPr id="32" name="Text 28"/>
          <p:cNvSpPr txBox="1"/>
          <p:nvPr/>
        </p:nvSpPr>
        <p:spPr>
          <a:xfrm>
            <a:off x="8092440" y="40325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3" name="Text 29"/>
          <p:cNvSpPr txBox="1"/>
          <p:nvPr/>
        </p:nvSpPr>
        <p:spPr>
          <a:xfrm>
            <a:off x="8476488" y="402336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Filters</a:t>
            </a:r>
            <a:endParaRPr lang="en-US" sz="1250" dirty="0"/>
          </a:p>
        </p:txBody>
      </p:sp>
      <p:sp>
        <p:nvSpPr>
          <p:cNvPr id="34" name="Text 30"/>
          <p:cNvSpPr txBox="1"/>
          <p:nvPr/>
        </p:nvSpPr>
        <p:spPr>
          <a:xfrm>
            <a:off x="8476488" y="431596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Status, severity, policy, subject type, assignee, "still observed by the latest run".</a:t>
            </a:r>
            <a:endParaRPr lang="en-US" sz="1050" dirty="0"/>
          </a:p>
        </p:txBody>
      </p:sp>
      <p:sp>
        <p:nvSpPr>
          <p:cNvPr id="35" name="Shape 31"/>
          <p:cNvSpPr/>
          <p:nvPr/>
        </p:nvSpPr>
        <p:spPr>
          <a:xfrm>
            <a:off x="8092440" y="4901184"/>
            <a:ext cx="274320" cy="274320"/>
          </a:xfrm>
          <a:prstGeom prst="ellipse">
            <a:avLst/>
          </a:prstGeom>
          <a:solidFill>
            <a:srgbClr val="E05555"/>
          </a:solidFill>
          <a:ln w="12700">
            <a:solidFill>
              <a:srgbClr val="FFFFFF"/>
            </a:solidFill>
            <a:prstDash val="solid"/>
          </a:ln>
        </p:spPr>
      </p:sp>
      <p:sp>
        <p:nvSpPr>
          <p:cNvPr id="36" name="Text 32"/>
          <p:cNvSpPr txBox="1"/>
          <p:nvPr/>
        </p:nvSpPr>
        <p:spPr>
          <a:xfrm>
            <a:off x="8092440" y="49011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7" name="Text 33"/>
          <p:cNvSpPr txBox="1"/>
          <p:nvPr/>
        </p:nvSpPr>
        <p:spPr>
          <a:xfrm>
            <a:off x="8476488" y="489204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table</a:t>
            </a:r>
            <a:endParaRPr lang="en-US" sz="1250" dirty="0"/>
          </a:p>
        </p:txBody>
      </p:sp>
      <p:sp>
        <p:nvSpPr>
          <p:cNvPr id="38" name="Text 34"/>
          <p:cNvSpPr txBox="1"/>
          <p:nvPr/>
        </p:nvSpPr>
        <p:spPr>
          <a:xfrm>
            <a:off x="8476488" y="518464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Severity, subject (a schedule or an account), policy, first and last seen, observed, status, assignee. Bulk edit on a selection.</a:t>
            </a:r>
            <a:endParaRPr lang="en-US" sz="10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FINDINGS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Investigate a finding — subject, evidence, suggested action, decisions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User Activity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060321" cy="4754880"/>
          </a:xfrm>
          <a:prstGeom prst="roundRect">
            <a:avLst>
              <a:gd name="adj" fmla="val 962"/>
            </a:avLst>
          </a:prstGeom>
          <a:solidFill>
            <a:srgbClr val="1F242F"/>
          </a:solidFill>
          <a:ln w="9525">
            <a:solidFill>
              <a:srgbClr val="2A3140"/>
            </a:solidFill>
            <a:prstDash val="solid"/>
          </a:ln>
        </p:spPr>
      </p:sp>
      <p:pic>
        <p:nvPicPr>
          <p:cNvPr id="8" name="Image 0" descr="/private/tmp/claude-501/-Users-guilhem-DocsOffsync-trackme-limited-trackme-app--claude-worktrees-charming-wing-361ab2/e22b4a04-1190-41fe-995f-d7cc227485d2/scratchpad/deck_uam/img/c04_investigate.jpg">    </p:cNvPr>
          <p:cNvPicPr>
            <a:picLocks noChangeAspect="1"/>
          </p:cNvPicPr>
          <p:nvPr/>
        </p:nvPicPr>
        <p:blipFill>
          <a:blip r:embed="rId1"/>
          <a:stretch>
            <a:fillRect/>
          </a:stretch>
        </p:blipFill>
        <p:spPr>
          <a:xfrm>
            <a:off x="612648" y="1435608"/>
            <a:ext cx="4932305" cy="4626864"/>
          </a:xfrm>
          <a:prstGeom prst="rect">
            <a:avLst/>
          </a:prstGeom>
        </p:spPr>
      </p:pic>
      <p:sp>
        <p:nvSpPr>
          <p:cNvPr id="9" name="Shape 5"/>
          <p:cNvSpPr/>
          <p:nvPr/>
        </p:nvSpPr>
        <p:spPr>
          <a:xfrm>
            <a:off x="968718" y="1761134"/>
            <a:ext cx="274320" cy="274320"/>
          </a:xfrm>
          <a:prstGeom prst="ellipse">
            <a:avLst/>
          </a:prstGeom>
          <a:solidFill>
            <a:srgbClr val="5B8DEF"/>
          </a:solidFill>
          <a:ln w="12700">
            <a:solidFill>
              <a:srgbClr val="FFFFFF"/>
            </a:solidFill>
            <a:prstDash val="solid"/>
          </a:ln>
        </p:spPr>
      </p:sp>
      <p:sp>
        <p:nvSpPr>
          <p:cNvPr id="10" name="Text 6"/>
          <p:cNvSpPr txBox="1"/>
          <p:nvPr/>
        </p:nvSpPr>
        <p:spPr>
          <a:xfrm>
            <a:off x="968718" y="176113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968718" y="2686507"/>
            <a:ext cx="274320" cy="274320"/>
          </a:xfrm>
          <a:prstGeom prst="ellipse">
            <a:avLst/>
          </a:prstGeom>
          <a:solidFill>
            <a:srgbClr val="E0A040"/>
          </a:solidFill>
          <a:ln w="12700">
            <a:solidFill>
              <a:srgbClr val="FFFFFF"/>
            </a:solidFill>
            <a:prstDash val="solid"/>
          </a:ln>
        </p:spPr>
      </p:sp>
      <p:sp>
        <p:nvSpPr>
          <p:cNvPr id="12" name="Text 8"/>
          <p:cNvSpPr txBox="1"/>
          <p:nvPr/>
        </p:nvSpPr>
        <p:spPr>
          <a:xfrm>
            <a:off x="968718" y="268650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968718" y="3704417"/>
            <a:ext cx="274320" cy="274320"/>
          </a:xfrm>
          <a:prstGeom prst="ellipse">
            <a:avLst/>
          </a:prstGeom>
          <a:solidFill>
            <a:srgbClr val="3DBE7A"/>
          </a:solidFill>
          <a:ln w="12700">
            <a:solidFill>
              <a:srgbClr val="FFFFFF"/>
            </a:solidFill>
            <a:prstDash val="solid"/>
          </a:ln>
        </p:spPr>
      </p:sp>
      <p:sp>
        <p:nvSpPr>
          <p:cNvPr id="14" name="Text 10"/>
          <p:cNvSpPr txBox="1"/>
          <p:nvPr/>
        </p:nvSpPr>
        <p:spPr>
          <a:xfrm>
            <a:off x="968718" y="370441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968718" y="4629790"/>
            <a:ext cx="274320" cy="274320"/>
          </a:xfrm>
          <a:prstGeom prst="ellipse">
            <a:avLst/>
          </a:prstGeom>
          <a:solidFill>
            <a:srgbClr val="9A78F5"/>
          </a:solidFill>
          <a:ln w="12700">
            <a:solidFill>
              <a:srgbClr val="FFFFFF"/>
            </a:solidFill>
            <a:prstDash val="solid"/>
          </a:ln>
        </p:spPr>
      </p:sp>
      <p:sp>
        <p:nvSpPr>
          <p:cNvPr id="16" name="Text 12"/>
          <p:cNvSpPr txBox="1"/>
          <p:nvPr/>
        </p:nvSpPr>
        <p:spPr>
          <a:xfrm>
            <a:off x="968718" y="462979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3928101" y="1761134"/>
            <a:ext cx="274320" cy="274320"/>
          </a:xfrm>
          <a:prstGeom prst="ellipse">
            <a:avLst/>
          </a:prstGeom>
          <a:solidFill>
            <a:srgbClr val="E05555"/>
          </a:solidFill>
          <a:ln w="12700">
            <a:solidFill>
              <a:srgbClr val="FFFFFF"/>
            </a:solidFill>
            <a:prstDash val="solid"/>
          </a:ln>
        </p:spPr>
      </p:sp>
      <p:sp>
        <p:nvSpPr>
          <p:cNvPr id="18" name="Text 14"/>
          <p:cNvSpPr txBox="1"/>
          <p:nvPr/>
        </p:nvSpPr>
        <p:spPr>
          <a:xfrm>
            <a:off x="3928101" y="176113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3928101" y="5462626"/>
            <a:ext cx="274320" cy="274320"/>
          </a:xfrm>
          <a:prstGeom prst="ellipse">
            <a:avLst/>
          </a:prstGeom>
          <a:solidFill>
            <a:srgbClr val="2FB8B0"/>
          </a:solidFill>
          <a:ln w="12700">
            <a:solidFill>
              <a:srgbClr val="FFFFFF"/>
            </a:solidFill>
            <a:prstDash val="solid"/>
          </a:ln>
        </p:spPr>
      </p:sp>
      <p:sp>
        <p:nvSpPr>
          <p:cNvPr id="20" name="Text 16"/>
          <p:cNvSpPr txBox="1"/>
          <p:nvPr/>
        </p:nvSpPr>
        <p:spPr>
          <a:xfrm>
            <a:off x="3928101" y="546262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21" name="Shape 17"/>
          <p:cNvSpPr/>
          <p:nvPr/>
        </p:nvSpPr>
        <p:spPr>
          <a:xfrm>
            <a:off x="8092440" y="1426464"/>
            <a:ext cx="274320" cy="274320"/>
          </a:xfrm>
          <a:prstGeom prst="ellipse">
            <a:avLst/>
          </a:prstGeom>
          <a:solidFill>
            <a:srgbClr val="5B8DEF"/>
          </a:solidFill>
          <a:ln w="12700">
            <a:solidFill>
              <a:srgbClr val="FFFFFF"/>
            </a:solidFill>
            <a:prstDash val="solid"/>
          </a:ln>
        </p:spPr>
      </p:sp>
      <p:sp>
        <p:nvSpPr>
          <p:cNvPr id="22" name="Text 18"/>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3" name="Text 19"/>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Severity and status chips</a:t>
            </a:r>
            <a:endParaRPr lang="en-US" sz="1250" dirty="0"/>
          </a:p>
        </p:txBody>
      </p:sp>
      <p:sp>
        <p:nvSpPr>
          <p:cNvPr id="24" name="Text 20"/>
          <p:cNvSpPr txBox="1"/>
          <p:nvPr/>
        </p:nvSpPr>
        <p:spPr>
          <a:xfrm>
            <a:off x="8476488" y="170992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high · open · account — alice.moreau ran an all-time search.</a:t>
            </a:r>
            <a:endParaRPr lang="en-US" sz="1050" dirty="0"/>
          </a:p>
        </p:txBody>
      </p:sp>
      <p:sp>
        <p:nvSpPr>
          <p:cNvPr id="25" name="Shape 21"/>
          <p:cNvSpPr/>
          <p:nvPr/>
        </p:nvSpPr>
        <p:spPr>
          <a:xfrm>
            <a:off x="8092440" y="2176272"/>
            <a:ext cx="274320" cy="274320"/>
          </a:xfrm>
          <a:prstGeom prst="ellipse">
            <a:avLst/>
          </a:prstGeom>
          <a:solidFill>
            <a:srgbClr val="E0A040"/>
          </a:solidFill>
          <a:ln w="12700">
            <a:solidFill>
              <a:srgbClr val="FFFFFF"/>
            </a:solidFill>
            <a:prstDash val="solid"/>
          </a:ln>
        </p:spPr>
      </p:sp>
      <p:sp>
        <p:nvSpPr>
          <p:cNvPr id="26" name="Text 22"/>
          <p:cNvSpPr txBox="1"/>
          <p:nvPr/>
        </p:nvSpPr>
        <p:spPr>
          <a:xfrm>
            <a:off x="8092440" y="217627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7" name="Text 23"/>
          <p:cNvSpPr txBox="1"/>
          <p:nvPr/>
        </p:nvSpPr>
        <p:spPr>
          <a:xfrm>
            <a:off x="8476488" y="2167128"/>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subject</a:t>
            </a:r>
            <a:endParaRPr lang="en-US" sz="1250" dirty="0"/>
          </a:p>
        </p:txBody>
      </p:sp>
      <p:sp>
        <p:nvSpPr>
          <p:cNvPr id="28" name="Text 24"/>
          <p:cNvSpPr txBox="1"/>
          <p:nvPr/>
        </p:nvSpPr>
        <p:spPr>
          <a:xfrm>
            <a:off x="8476488" y="2459736"/>
            <a:ext cx="3163824" cy="7772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Here an account, its class and where it comes from (human · detected), its environment; for a schedule: the saved search, its app, its owner.</a:t>
            </a:r>
            <a:endParaRPr lang="en-US" sz="1050" dirty="0"/>
          </a:p>
        </p:txBody>
      </p:sp>
      <p:sp>
        <p:nvSpPr>
          <p:cNvPr id="29" name="Shape 25"/>
          <p:cNvSpPr/>
          <p:nvPr/>
        </p:nvSpPr>
        <p:spPr>
          <a:xfrm>
            <a:off x="8092440" y="3291840"/>
            <a:ext cx="274320" cy="274320"/>
          </a:xfrm>
          <a:prstGeom prst="ellipse">
            <a:avLst/>
          </a:prstGeom>
          <a:solidFill>
            <a:srgbClr val="3DBE7A"/>
          </a:solidFill>
          <a:ln w="12700">
            <a:solidFill>
              <a:srgbClr val="FFFFFF"/>
            </a:solidFill>
            <a:prstDash val="solid"/>
          </a:ln>
        </p:spPr>
      </p:sp>
      <p:sp>
        <p:nvSpPr>
          <p:cNvPr id="30" name="Text 26"/>
          <p:cNvSpPr txBox="1"/>
          <p:nvPr/>
        </p:nvSpPr>
        <p:spPr>
          <a:xfrm>
            <a:off x="8092440" y="329184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1" name="Text 27"/>
          <p:cNvSpPr txBox="1"/>
          <p:nvPr/>
        </p:nvSpPr>
        <p:spPr>
          <a:xfrm>
            <a:off x="8476488" y="3282696"/>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evidence</a:t>
            </a:r>
            <a:endParaRPr lang="en-US" sz="1250" dirty="0"/>
          </a:p>
        </p:txBody>
      </p:sp>
      <p:sp>
        <p:nvSpPr>
          <p:cNvPr id="32" name="Text 28"/>
          <p:cNvSpPr txBox="1"/>
          <p:nvPr/>
        </p:nvSpPr>
        <p:spPr>
          <a:xfrm>
            <a:off x="8476488" y="3575304"/>
            <a:ext cx="3163824" cy="7772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policy window, the all-time searches observed in it and the threshold in force (max_all_time_searches 0); for a schedule, the dispatch bounds read.</a:t>
            </a:r>
            <a:endParaRPr lang="en-US" sz="1050" dirty="0"/>
          </a:p>
        </p:txBody>
      </p:sp>
      <p:sp>
        <p:nvSpPr>
          <p:cNvPr id="33" name="Shape 29"/>
          <p:cNvSpPr/>
          <p:nvPr/>
        </p:nvSpPr>
        <p:spPr>
          <a:xfrm>
            <a:off x="8092440" y="4407408"/>
            <a:ext cx="274320" cy="274320"/>
          </a:xfrm>
          <a:prstGeom prst="ellipse">
            <a:avLst/>
          </a:prstGeom>
          <a:solidFill>
            <a:srgbClr val="9A78F5"/>
          </a:solidFill>
          <a:ln w="12700">
            <a:solidFill>
              <a:srgbClr val="FFFFFF"/>
            </a:solidFill>
            <a:prstDash val="solid"/>
          </a:ln>
        </p:spPr>
      </p:sp>
      <p:sp>
        <p:nvSpPr>
          <p:cNvPr id="34" name="Text 30"/>
          <p:cNvSpPr txBox="1"/>
          <p:nvPr/>
        </p:nvSpPr>
        <p:spPr>
          <a:xfrm>
            <a:off x="8092440" y="440740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5" name="Text 31"/>
          <p:cNvSpPr txBox="1"/>
          <p:nvPr/>
        </p:nvSpPr>
        <p:spPr>
          <a:xfrm>
            <a:off x="8476488" y="4398264"/>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Suggested action</a:t>
            </a:r>
            <a:endParaRPr lang="en-US" sz="1250" dirty="0"/>
          </a:p>
        </p:txBody>
      </p:sp>
      <p:sp>
        <p:nvSpPr>
          <p:cNvPr id="36" name="Text 32"/>
          <p:cNvSpPr txBox="1"/>
          <p:nvPr/>
        </p:nvSpPr>
        <p:spPr>
          <a:xfrm>
            <a:off x="8476488" y="4690872"/>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Advisory only: UAM never edits nor dispatches the observed searches.</a:t>
            </a:r>
            <a:endParaRPr lang="en-US" sz="1050" dirty="0"/>
          </a:p>
        </p:txBody>
      </p:sp>
      <p:sp>
        <p:nvSpPr>
          <p:cNvPr id="37" name="Shape 33"/>
          <p:cNvSpPr/>
          <p:nvPr/>
        </p:nvSpPr>
        <p:spPr>
          <a:xfrm>
            <a:off x="8092440" y="5157216"/>
            <a:ext cx="274320" cy="274320"/>
          </a:xfrm>
          <a:prstGeom prst="ellipse">
            <a:avLst/>
          </a:prstGeom>
          <a:solidFill>
            <a:srgbClr val="E05555"/>
          </a:solidFill>
          <a:ln w="12700">
            <a:solidFill>
              <a:srgbClr val="FFFFFF"/>
            </a:solidFill>
            <a:prstDash val="solid"/>
          </a:ln>
        </p:spPr>
      </p:sp>
      <p:sp>
        <p:nvSpPr>
          <p:cNvPr id="38" name="Text 34"/>
          <p:cNvSpPr txBox="1"/>
          <p:nvPr/>
        </p:nvSpPr>
        <p:spPr>
          <a:xfrm>
            <a:off x="8092440" y="515721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9" name="Text 35"/>
          <p:cNvSpPr txBox="1"/>
          <p:nvPr/>
        </p:nvSpPr>
        <p:spPr>
          <a:xfrm>
            <a:off x="8476488" y="5148072"/>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Open events · record · owner account</a:t>
            </a:r>
            <a:endParaRPr lang="en-US" sz="1250" dirty="0"/>
          </a:p>
        </p:txBody>
      </p:sp>
      <p:sp>
        <p:nvSpPr>
          <p:cNvPr id="40" name="Text 36"/>
          <p:cNvSpPr txBox="1"/>
          <p:nvPr/>
        </p:nvSpPr>
        <p:spPr>
          <a:xfrm>
            <a:off x="8476488" y="5440680"/>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indexed transition, the current KV record, and the deep-dive of the owner.</a:t>
            </a:r>
            <a:endParaRPr lang="en-US" sz="1050" dirty="0"/>
          </a:p>
        </p:txBody>
      </p:sp>
      <p:sp>
        <p:nvSpPr>
          <p:cNvPr id="41" name="Shape 37"/>
          <p:cNvSpPr/>
          <p:nvPr/>
        </p:nvSpPr>
        <p:spPr>
          <a:xfrm>
            <a:off x="8092440" y="5907024"/>
            <a:ext cx="274320" cy="274320"/>
          </a:xfrm>
          <a:prstGeom prst="ellipse">
            <a:avLst/>
          </a:prstGeom>
          <a:solidFill>
            <a:srgbClr val="2FB8B0"/>
          </a:solidFill>
          <a:ln w="12700">
            <a:solidFill>
              <a:srgbClr val="FFFFFF"/>
            </a:solidFill>
            <a:prstDash val="solid"/>
          </a:ln>
        </p:spPr>
      </p:sp>
      <p:sp>
        <p:nvSpPr>
          <p:cNvPr id="42" name="Text 38"/>
          <p:cNvSpPr txBox="1"/>
          <p:nvPr/>
        </p:nvSpPr>
        <p:spPr>
          <a:xfrm>
            <a:off x="8092440" y="5907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43" name="Text 39"/>
          <p:cNvSpPr txBox="1"/>
          <p:nvPr/>
        </p:nvSpPr>
        <p:spPr>
          <a:xfrm>
            <a:off x="8476488" y="589788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Assign, investigate, resolve, dismiss</a:t>
            </a:r>
            <a:endParaRPr lang="en-US" sz="1250" dirty="0"/>
          </a:p>
        </p:txBody>
      </p:sp>
      <p:sp>
        <p:nvSpPr>
          <p:cNvPr id="44" name="Text 40"/>
          <p:cNvSpPr txBox="1"/>
          <p:nvPr/>
        </p:nvSpPr>
        <p:spPr>
          <a:xfrm>
            <a:off x="8476488" y="619048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Each decision with who, when and a note; a resolved finding reopens if the condition returns.</a:t>
            </a:r>
            <a:endParaRPr lang="en-US" sz="10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ACCOUNTS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Users tab — every account seen, with its class and its weight</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User Activity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3830704"/>
          </a:xfrm>
          <a:prstGeom prst="roundRect">
            <a:avLst>
              <a:gd name="adj" fmla="val 1194"/>
            </a:avLst>
          </a:prstGeom>
          <a:solidFill>
            <a:srgbClr val="1F242F"/>
          </a:solidFill>
          <a:ln w="9525">
            <a:solidFill>
              <a:srgbClr val="2A3140"/>
            </a:solidFill>
            <a:prstDash val="solid"/>
          </a:ln>
        </p:spPr>
      </p:sp>
      <p:pic>
        <p:nvPicPr>
          <p:cNvPr id="8" name="Image 0" descr="/private/tmp/claude-501/-Users-guilhem-DocsOffsync-trackme-limited-trackme-app--claude-worktrees-charming-wing-361ab2/e22b4a04-1190-41fe-995f-d7cc227485d2/scratchpad/deck_uam/img/c05_users.jpg">    </p:cNvPr>
          <p:cNvPicPr>
            <a:picLocks noChangeAspect="1"/>
          </p:cNvPicPr>
          <p:nvPr/>
        </p:nvPicPr>
        <p:blipFill>
          <a:blip r:embed="rId1"/>
          <a:stretch>
            <a:fillRect/>
          </a:stretch>
        </p:blipFill>
        <p:spPr>
          <a:xfrm>
            <a:off x="612648" y="1435608"/>
            <a:ext cx="7095744" cy="3702688"/>
          </a:xfrm>
          <a:prstGeom prst="rect">
            <a:avLst/>
          </a:prstGeom>
        </p:spPr>
      </p:pic>
      <p:sp>
        <p:nvSpPr>
          <p:cNvPr id="9" name="Shape 5"/>
          <p:cNvSpPr/>
          <p:nvPr/>
        </p:nvSpPr>
        <p:spPr>
          <a:xfrm>
            <a:off x="1539850" y="1742771"/>
            <a:ext cx="274320" cy="274320"/>
          </a:xfrm>
          <a:prstGeom prst="ellipse">
            <a:avLst/>
          </a:prstGeom>
          <a:solidFill>
            <a:srgbClr val="5B8DEF"/>
          </a:solidFill>
          <a:ln w="12700">
            <a:solidFill>
              <a:srgbClr val="FFFFFF"/>
            </a:solidFill>
            <a:prstDash val="solid"/>
          </a:ln>
        </p:spPr>
      </p:sp>
      <p:sp>
        <p:nvSpPr>
          <p:cNvPr id="10" name="Text 6"/>
          <p:cNvSpPr txBox="1"/>
          <p:nvPr/>
        </p:nvSpPr>
        <p:spPr>
          <a:xfrm>
            <a:off x="1539850" y="174277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2036552" y="2964658"/>
            <a:ext cx="274320" cy="274320"/>
          </a:xfrm>
          <a:prstGeom prst="ellipse">
            <a:avLst/>
          </a:prstGeom>
          <a:solidFill>
            <a:srgbClr val="E0A040"/>
          </a:solidFill>
          <a:ln w="12700">
            <a:solidFill>
              <a:srgbClr val="FFFFFF"/>
            </a:solidFill>
            <a:prstDash val="solid"/>
          </a:ln>
        </p:spPr>
      </p:sp>
      <p:sp>
        <p:nvSpPr>
          <p:cNvPr id="12" name="Text 8"/>
          <p:cNvSpPr txBox="1"/>
          <p:nvPr/>
        </p:nvSpPr>
        <p:spPr>
          <a:xfrm>
            <a:off x="2036552" y="296465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2036552" y="3594115"/>
            <a:ext cx="274320" cy="274320"/>
          </a:xfrm>
          <a:prstGeom prst="ellipse">
            <a:avLst/>
          </a:prstGeom>
          <a:solidFill>
            <a:srgbClr val="3DBE7A"/>
          </a:solidFill>
          <a:ln w="12700">
            <a:solidFill>
              <a:srgbClr val="FFFFFF"/>
            </a:solidFill>
            <a:prstDash val="solid"/>
          </a:ln>
        </p:spPr>
      </p:sp>
      <p:sp>
        <p:nvSpPr>
          <p:cNvPr id="14" name="Text 10"/>
          <p:cNvSpPr txBox="1"/>
          <p:nvPr/>
        </p:nvSpPr>
        <p:spPr>
          <a:xfrm>
            <a:off x="2036552" y="359411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2036552" y="4260599"/>
            <a:ext cx="274320" cy="274320"/>
          </a:xfrm>
          <a:prstGeom prst="ellipse">
            <a:avLst/>
          </a:prstGeom>
          <a:solidFill>
            <a:srgbClr val="9A78F5"/>
          </a:solidFill>
          <a:ln w="12700">
            <a:solidFill>
              <a:srgbClr val="FFFFFF"/>
            </a:solidFill>
            <a:prstDash val="solid"/>
          </a:ln>
        </p:spPr>
      </p:sp>
      <p:sp>
        <p:nvSpPr>
          <p:cNvPr id="16" name="Text 12"/>
          <p:cNvSpPr txBox="1"/>
          <p:nvPr/>
        </p:nvSpPr>
        <p:spPr>
          <a:xfrm>
            <a:off x="2036552" y="426059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5442509" y="3149792"/>
            <a:ext cx="274320" cy="274320"/>
          </a:xfrm>
          <a:prstGeom prst="ellipse">
            <a:avLst/>
          </a:prstGeom>
          <a:solidFill>
            <a:srgbClr val="E05555"/>
          </a:solidFill>
          <a:ln w="12700">
            <a:solidFill>
              <a:srgbClr val="FFFFFF"/>
            </a:solidFill>
            <a:prstDash val="solid"/>
          </a:ln>
        </p:spPr>
      </p:sp>
      <p:sp>
        <p:nvSpPr>
          <p:cNvPr id="18" name="Text 14"/>
          <p:cNvSpPr txBox="1"/>
          <p:nvPr/>
        </p:nvSpPr>
        <p:spPr>
          <a:xfrm>
            <a:off x="5442509" y="314979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7216445" y="3149792"/>
            <a:ext cx="274320" cy="274320"/>
          </a:xfrm>
          <a:prstGeom prst="ellipse">
            <a:avLst/>
          </a:prstGeom>
          <a:solidFill>
            <a:srgbClr val="2FB8B0"/>
          </a:solidFill>
          <a:ln w="12700">
            <a:solidFill>
              <a:srgbClr val="FFFFFF"/>
            </a:solidFill>
            <a:prstDash val="solid"/>
          </a:ln>
        </p:spPr>
      </p:sp>
      <p:sp>
        <p:nvSpPr>
          <p:cNvPr id="20" name="Text 16"/>
          <p:cNvSpPr txBox="1"/>
          <p:nvPr/>
        </p:nvSpPr>
        <p:spPr>
          <a:xfrm>
            <a:off x="7216445" y="314979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21" name="Shape 17"/>
          <p:cNvSpPr/>
          <p:nvPr/>
        </p:nvSpPr>
        <p:spPr>
          <a:xfrm>
            <a:off x="8092440" y="1426464"/>
            <a:ext cx="274320" cy="274320"/>
          </a:xfrm>
          <a:prstGeom prst="ellipse">
            <a:avLst/>
          </a:prstGeom>
          <a:solidFill>
            <a:srgbClr val="5B8DEF"/>
          </a:solidFill>
          <a:ln w="12700">
            <a:solidFill>
              <a:srgbClr val="FFFFFF"/>
            </a:solidFill>
            <a:prstDash val="solid"/>
          </a:ln>
        </p:spPr>
      </p:sp>
      <p:sp>
        <p:nvSpPr>
          <p:cNvPr id="22" name="Text 18"/>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3" name="Text 19"/>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Tiles</a:t>
            </a:r>
            <a:endParaRPr lang="en-US" sz="1250" dirty="0"/>
          </a:p>
        </p:txBody>
      </p:sp>
      <p:sp>
        <p:nvSpPr>
          <p:cNvPr id="24" name="Text 20"/>
          <p:cNvSpPr txBox="1"/>
          <p:nvPr/>
        </p:nvSpPr>
        <p:spPr>
          <a:xfrm>
            <a:off x="8476488" y="170992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Accounts, inventoried users, classified and unclassified.</a:t>
            </a:r>
            <a:endParaRPr lang="en-US" sz="1050" dirty="0"/>
          </a:p>
        </p:txBody>
      </p:sp>
      <p:sp>
        <p:nvSpPr>
          <p:cNvPr id="25" name="Shape 21"/>
          <p:cNvSpPr/>
          <p:nvPr/>
        </p:nvSpPr>
        <p:spPr>
          <a:xfrm>
            <a:off x="8092440" y="2176272"/>
            <a:ext cx="274320" cy="274320"/>
          </a:xfrm>
          <a:prstGeom prst="ellipse">
            <a:avLst/>
          </a:prstGeom>
          <a:solidFill>
            <a:srgbClr val="E0A040"/>
          </a:solidFill>
          <a:ln w="12700">
            <a:solidFill>
              <a:srgbClr val="FFFFFF"/>
            </a:solidFill>
            <a:prstDash val="solid"/>
          </a:ln>
        </p:spPr>
      </p:sp>
      <p:sp>
        <p:nvSpPr>
          <p:cNvPr id="26" name="Text 22"/>
          <p:cNvSpPr txBox="1"/>
          <p:nvPr/>
        </p:nvSpPr>
        <p:spPr>
          <a:xfrm>
            <a:off x="8092440" y="217627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7" name="Text 23"/>
          <p:cNvSpPr txBox="1"/>
          <p:nvPr/>
        </p:nvSpPr>
        <p:spPr>
          <a:xfrm>
            <a:off x="8476488" y="2167128"/>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human · detected</a:t>
            </a:r>
            <a:endParaRPr lang="en-US" sz="1250" dirty="0"/>
          </a:p>
        </p:txBody>
      </p:sp>
      <p:sp>
        <p:nvSpPr>
          <p:cNvPr id="28" name="Text 24"/>
          <p:cNvSpPr txBox="1"/>
          <p:nvPr/>
        </p:nvSpPr>
        <p:spPr>
          <a:xfrm>
            <a:off x="8476488" y="2459736"/>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alice.moreau, ben.okafor, tom.hendricks: a Splunk Web search or a browser login. One interactive signal is enough.</a:t>
            </a:r>
            <a:endParaRPr lang="en-US" sz="1050" dirty="0"/>
          </a:p>
        </p:txBody>
      </p:sp>
      <p:sp>
        <p:nvSpPr>
          <p:cNvPr id="29" name="Shape 25"/>
          <p:cNvSpPr/>
          <p:nvPr/>
        </p:nvSpPr>
        <p:spPr>
          <a:xfrm>
            <a:off x="8092440" y="3108960"/>
            <a:ext cx="274320" cy="274320"/>
          </a:xfrm>
          <a:prstGeom prst="ellipse">
            <a:avLst/>
          </a:prstGeom>
          <a:solidFill>
            <a:srgbClr val="3DBE7A"/>
          </a:solidFill>
          <a:ln w="12700">
            <a:solidFill>
              <a:srgbClr val="FFFFFF"/>
            </a:solidFill>
            <a:prstDash val="solid"/>
          </a:ln>
        </p:spPr>
      </p:sp>
      <p:sp>
        <p:nvSpPr>
          <p:cNvPr id="30" name="Text 26"/>
          <p:cNvSpPr txBox="1"/>
          <p:nvPr/>
        </p:nvSpPr>
        <p:spPr>
          <a:xfrm>
            <a:off x="8092440" y="310896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1" name="Text 27"/>
          <p:cNvSpPr txBox="1"/>
          <p:nvPr/>
        </p:nvSpPr>
        <p:spPr>
          <a:xfrm>
            <a:off x="8476488" y="3099816"/>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service · detected</a:t>
            </a:r>
            <a:endParaRPr lang="en-US" sz="1250" dirty="0"/>
          </a:p>
        </p:txBody>
      </p:sp>
      <p:sp>
        <p:nvSpPr>
          <p:cNvPr id="32" name="Text 28"/>
          <p:cNvSpPr txBox="1"/>
          <p:nvPr/>
        </p:nvSpPr>
        <p:spPr>
          <a:xfrm>
            <a:off x="8476488" y="3392424"/>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svc-siem-collector, svc-soar-actions: seven distinct days of automation only, or the svc-* rule on day one.</a:t>
            </a:r>
            <a:endParaRPr lang="en-US" sz="1050" dirty="0"/>
          </a:p>
        </p:txBody>
      </p:sp>
      <p:sp>
        <p:nvSpPr>
          <p:cNvPr id="33" name="Shape 29"/>
          <p:cNvSpPr/>
          <p:nvPr/>
        </p:nvSpPr>
        <p:spPr>
          <a:xfrm>
            <a:off x="8092440" y="4041648"/>
            <a:ext cx="274320" cy="274320"/>
          </a:xfrm>
          <a:prstGeom prst="ellipse">
            <a:avLst/>
          </a:prstGeom>
          <a:solidFill>
            <a:srgbClr val="9A78F5"/>
          </a:solidFill>
          <a:ln w="12700">
            <a:solidFill>
              <a:srgbClr val="FFFFFF"/>
            </a:solidFill>
            <a:prstDash val="solid"/>
          </a:ln>
        </p:spPr>
      </p:sp>
      <p:sp>
        <p:nvSpPr>
          <p:cNvPr id="34" name="Text 30"/>
          <p:cNvSpPr txBox="1"/>
          <p:nvPr/>
        </p:nvSpPr>
        <p:spPr>
          <a:xfrm>
            <a:off x="8092440" y="404164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5" name="Text 31"/>
          <p:cNvSpPr txBox="1"/>
          <p:nvPr/>
        </p:nvSpPr>
        <p:spPr>
          <a:xfrm>
            <a:off x="8476488" y="4032504"/>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system</a:t>
            </a:r>
            <a:endParaRPr lang="en-US" sz="1250" dirty="0"/>
          </a:p>
        </p:txBody>
      </p:sp>
      <p:sp>
        <p:nvSpPr>
          <p:cNvPr id="36" name="Text 32"/>
          <p:cNvSpPr txBox="1"/>
          <p:nvPr/>
        </p:nvSpPr>
        <p:spPr>
          <a:xfrm>
            <a:off x="8476488" y="4325112"/>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nobody, splunk-system-user, admin by default; svc-trackme and the administrators by our decision.</a:t>
            </a:r>
            <a:endParaRPr lang="en-US" sz="1050" dirty="0"/>
          </a:p>
        </p:txBody>
      </p:sp>
      <p:sp>
        <p:nvSpPr>
          <p:cNvPr id="37" name="Shape 33"/>
          <p:cNvSpPr/>
          <p:nvPr/>
        </p:nvSpPr>
        <p:spPr>
          <a:xfrm>
            <a:off x="8092440" y="4974336"/>
            <a:ext cx="274320" cy="274320"/>
          </a:xfrm>
          <a:prstGeom prst="ellipse">
            <a:avLst/>
          </a:prstGeom>
          <a:solidFill>
            <a:srgbClr val="E05555"/>
          </a:solidFill>
          <a:ln w="12700">
            <a:solidFill>
              <a:srgbClr val="FFFFFF"/>
            </a:solidFill>
            <a:prstDash val="solid"/>
          </a:ln>
        </p:spPr>
      </p:sp>
      <p:sp>
        <p:nvSpPr>
          <p:cNvPr id="38" name="Text 34"/>
          <p:cNvSpPr txBox="1"/>
          <p:nvPr/>
        </p:nvSpPr>
        <p:spPr>
          <a:xfrm>
            <a:off x="8092440" y="497433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9" name="Text 35"/>
          <p:cNvSpPr txBox="1"/>
          <p:nvPr/>
        </p:nvSpPr>
        <p:spPr>
          <a:xfrm>
            <a:off x="8476488" y="4965192"/>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Findings and evidence counts</a:t>
            </a:r>
            <a:endParaRPr lang="en-US" sz="1250" dirty="0"/>
          </a:p>
        </p:txBody>
      </p:sp>
      <p:sp>
        <p:nvSpPr>
          <p:cNvPr id="40" name="Text 36"/>
          <p:cNvSpPr txBox="1"/>
          <p:nvPr/>
        </p:nvSpPr>
        <p:spPr>
          <a:xfrm>
            <a:off x="8476488" y="5257800"/>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Findings, audit records and executions, last activity, apps — per account.</a:t>
            </a:r>
            <a:endParaRPr lang="en-US" sz="1050" dirty="0"/>
          </a:p>
        </p:txBody>
      </p:sp>
      <p:sp>
        <p:nvSpPr>
          <p:cNvPr id="41" name="Shape 37"/>
          <p:cNvSpPr/>
          <p:nvPr/>
        </p:nvSpPr>
        <p:spPr>
          <a:xfrm>
            <a:off x="8092440" y="5724144"/>
            <a:ext cx="274320" cy="274320"/>
          </a:xfrm>
          <a:prstGeom prst="ellipse">
            <a:avLst/>
          </a:prstGeom>
          <a:solidFill>
            <a:srgbClr val="2FB8B0"/>
          </a:solidFill>
          <a:ln w="12700">
            <a:solidFill>
              <a:srgbClr val="FFFFFF"/>
            </a:solidFill>
            <a:prstDash val="solid"/>
          </a:ln>
        </p:spPr>
      </p:sp>
      <p:sp>
        <p:nvSpPr>
          <p:cNvPr id="42" name="Text 38"/>
          <p:cNvSpPr txBox="1"/>
          <p:nvPr/>
        </p:nvSpPr>
        <p:spPr>
          <a:xfrm>
            <a:off x="8092440" y="5724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43" name="Text 39"/>
          <p:cNvSpPr txBox="1"/>
          <p:nvPr/>
        </p:nvSpPr>
        <p:spPr>
          <a:xfrm>
            <a:off x="8476488" y="571500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Class chip actions</a:t>
            </a:r>
            <a:endParaRPr lang="en-US" sz="1250" dirty="0"/>
          </a:p>
        </p:txBody>
      </p:sp>
      <p:sp>
        <p:nvSpPr>
          <p:cNvPr id="44" name="Text 40"/>
          <p:cNvSpPr txBox="1"/>
          <p:nvPr/>
        </p:nvSpPr>
        <p:spPr>
          <a:xfrm>
            <a:off x="8476488" y="600760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row menu classifies an account in place: svc-bi-exporter → service, before it earns its seven days.</a:t>
            </a:r>
            <a:endParaRPr lang="en-US" sz="10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ACCOUNTS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One account — its activity, its resources, its findings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User Activity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6419178" cy="4754880"/>
          </a:xfrm>
          <a:prstGeom prst="roundRect">
            <a:avLst>
              <a:gd name="adj" fmla="val 962"/>
            </a:avLst>
          </a:prstGeom>
          <a:solidFill>
            <a:srgbClr val="1F242F"/>
          </a:solidFill>
          <a:ln w="9525">
            <a:solidFill>
              <a:srgbClr val="2A3140"/>
            </a:solidFill>
            <a:prstDash val="solid"/>
          </a:ln>
        </p:spPr>
      </p:sp>
      <p:pic>
        <p:nvPicPr>
          <p:cNvPr id="8" name="Image 0" descr="/private/tmp/claude-501/-Users-guilhem-DocsOffsync-trackme-limited-trackme-app--claude-worktrees-charming-wing-361ab2/e22b4a04-1190-41fe-995f-d7cc227485d2/scratchpad/deck_uam/img/c06_account.jpg">    </p:cNvPr>
          <p:cNvPicPr>
            <a:picLocks noChangeAspect="1"/>
          </p:cNvPicPr>
          <p:nvPr/>
        </p:nvPicPr>
        <p:blipFill>
          <a:blip r:embed="rId1"/>
          <a:stretch>
            <a:fillRect/>
          </a:stretch>
        </p:blipFill>
        <p:spPr>
          <a:xfrm>
            <a:off x="612648" y="1435608"/>
            <a:ext cx="6291162" cy="4626864"/>
          </a:xfrm>
          <a:prstGeom prst="rect">
            <a:avLst/>
          </a:prstGeom>
        </p:spPr>
      </p:pic>
      <p:sp>
        <p:nvSpPr>
          <p:cNvPr id="9" name="Shape 5"/>
          <p:cNvSpPr/>
          <p:nvPr/>
        </p:nvSpPr>
        <p:spPr>
          <a:xfrm>
            <a:off x="1419162" y="1853672"/>
            <a:ext cx="274320" cy="274320"/>
          </a:xfrm>
          <a:prstGeom prst="ellipse">
            <a:avLst/>
          </a:prstGeom>
          <a:solidFill>
            <a:srgbClr val="5B8DEF"/>
          </a:solidFill>
          <a:ln w="12700">
            <a:solidFill>
              <a:srgbClr val="FFFFFF"/>
            </a:solidFill>
            <a:prstDash val="solid"/>
          </a:ln>
        </p:spPr>
      </p:sp>
      <p:sp>
        <p:nvSpPr>
          <p:cNvPr id="10" name="Text 6"/>
          <p:cNvSpPr txBox="1"/>
          <p:nvPr/>
        </p:nvSpPr>
        <p:spPr>
          <a:xfrm>
            <a:off x="1419162" y="185367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3621069" y="2917850"/>
            <a:ext cx="274320" cy="274320"/>
          </a:xfrm>
          <a:prstGeom prst="ellipse">
            <a:avLst/>
          </a:prstGeom>
          <a:solidFill>
            <a:srgbClr val="E0A040"/>
          </a:solidFill>
          <a:ln w="12700">
            <a:solidFill>
              <a:srgbClr val="FFFFFF"/>
            </a:solidFill>
            <a:prstDash val="solid"/>
          </a:ln>
        </p:spPr>
      </p:sp>
      <p:sp>
        <p:nvSpPr>
          <p:cNvPr id="12" name="Text 8"/>
          <p:cNvSpPr txBox="1"/>
          <p:nvPr/>
        </p:nvSpPr>
        <p:spPr>
          <a:xfrm>
            <a:off x="3621069" y="291785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3621069" y="4167104"/>
            <a:ext cx="274320" cy="274320"/>
          </a:xfrm>
          <a:prstGeom prst="ellipse">
            <a:avLst/>
          </a:prstGeom>
          <a:solidFill>
            <a:srgbClr val="3DBE7A"/>
          </a:solidFill>
          <a:ln w="12700">
            <a:solidFill>
              <a:srgbClr val="FFFFFF"/>
            </a:solidFill>
            <a:prstDash val="solid"/>
          </a:ln>
        </p:spPr>
      </p:sp>
      <p:sp>
        <p:nvSpPr>
          <p:cNvPr id="14" name="Text 10"/>
          <p:cNvSpPr txBox="1"/>
          <p:nvPr/>
        </p:nvSpPr>
        <p:spPr>
          <a:xfrm>
            <a:off x="3621069" y="41671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3621069" y="5370088"/>
            <a:ext cx="274320" cy="274320"/>
          </a:xfrm>
          <a:prstGeom prst="ellipse">
            <a:avLst/>
          </a:prstGeom>
          <a:solidFill>
            <a:srgbClr val="9A78F5"/>
          </a:solidFill>
          <a:ln w="12700">
            <a:solidFill>
              <a:srgbClr val="FFFFFF"/>
            </a:solidFill>
            <a:prstDash val="solid"/>
          </a:ln>
        </p:spPr>
      </p:sp>
      <p:sp>
        <p:nvSpPr>
          <p:cNvPr id="16" name="Text 12"/>
          <p:cNvSpPr txBox="1"/>
          <p:nvPr/>
        </p:nvSpPr>
        <p:spPr>
          <a:xfrm>
            <a:off x="3621069" y="53700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6137534" y="1853672"/>
            <a:ext cx="274320" cy="274320"/>
          </a:xfrm>
          <a:prstGeom prst="ellipse">
            <a:avLst/>
          </a:prstGeom>
          <a:solidFill>
            <a:srgbClr val="E05555"/>
          </a:solidFill>
          <a:ln w="12700">
            <a:solidFill>
              <a:srgbClr val="FFFFFF"/>
            </a:solidFill>
            <a:prstDash val="solid"/>
          </a:ln>
        </p:spPr>
      </p:sp>
      <p:sp>
        <p:nvSpPr>
          <p:cNvPr id="18" name="Text 14"/>
          <p:cNvSpPr txBox="1"/>
          <p:nvPr/>
        </p:nvSpPr>
        <p:spPr>
          <a:xfrm>
            <a:off x="6137534" y="185367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8092440" y="1426464"/>
            <a:ext cx="274320" cy="274320"/>
          </a:xfrm>
          <a:prstGeom prst="ellipse">
            <a:avLst/>
          </a:prstGeom>
          <a:solidFill>
            <a:srgbClr val="5B8DEF"/>
          </a:solidFill>
          <a:ln w="12700">
            <a:solidFill>
              <a:srgbClr val="FFFFFF"/>
            </a:solidFill>
            <a:prstDash val="solid"/>
          </a:ln>
        </p:spPr>
      </p:sp>
      <p:sp>
        <p:nvSpPr>
          <p:cNvPr id="20" name="Text 16"/>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1" name="Text 17"/>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Identity</a:t>
            </a:r>
            <a:endParaRPr lang="en-US" sz="1250" dirty="0"/>
          </a:p>
        </p:txBody>
      </p:sp>
      <p:sp>
        <p:nvSpPr>
          <p:cNvPr id="22" name="Text 18"/>
          <p:cNvSpPr txBox="1"/>
          <p:nvPr/>
        </p:nvSpPr>
        <p:spPr>
          <a:xfrm>
            <a:off x="8476488" y="170992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svc-bi-exporter — service by the svc-* rule; its roles, its apps, its tier.</a:t>
            </a:r>
            <a:endParaRPr lang="en-US" sz="1050" dirty="0"/>
          </a:p>
        </p:txBody>
      </p:sp>
      <p:sp>
        <p:nvSpPr>
          <p:cNvPr id="23" name="Shape 19"/>
          <p:cNvSpPr/>
          <p:nvPr/>
        </p:nvSpPr>
        <p:spPr>
          <a:xfrm>
            <a:off x="8092440" y="2295144"/>
            <a:ext cx="274320" cy="274320"/>
          </a:xfrm>
          <a:prstGeom prst="ellipse">
            <a:avLst/>
          </a:prstGeom>
          <a:solidFill>
            <a:srgbClr val="E0A040"/>
          </a:solidFill>
          <a:ln w="12700">
            <a:solidFill>
              <a:srgbClr val="FFFFFF"/>
            </a:solidFill>
            <a:prstDash val="solid"/>
          </a:ln>
        </p:spPr>
      </p:sp>
      <p:sp>
        <p:nvSpPr>
          <p:cNvPr id="24" name="Text 20"/>
          <p:cNvSpPr txBox="1"/>
          <p:nvPr/>
        </p:nvSpPr>
        <p:spPr>
          <a:xfrm>
            <a:off x="809244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5" name="Text 21"/>
          <p:cNvSpPr txBox="1"/>
          <p:nvPr/>
        </p:nvSpPr>
        <p:spPr>
          <a:xfrm>
            <a:off x="8476488" y="228600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Activity</a:t>
            </a:r>
            <a:endParaRPr lang="en-US" sz="1250" dirty="0"/>
          </a:p>
        </p:txBody>
      </p:sp>
      <p:sp>
        <p:nvSpPr>
          <p:cNvPr id="26" name="Text 22"/>
          <p:cNvSpPr txBox="1"/>
          <p:nvPr/>
        </p:nvSpPr>
        <p:spPr>
          <a:xfrm>
            <a:off x="8476488" y="257860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Executions over time by search type: API dispatches only, no Splunk Web — the profile of an export job.</a:t>
            </a:r>
            <a:endParaRPr lang="en-US" sz="1050" dirty="0"/>
          </a:p>
        </p:txBody>
      </p:sp>
      <p:sp>
        <p:nvSpPr>
          <p:cNvPr id="27" name="Shape 23"/>
          <p:cNvSpPr/>
          <p:nvPr/>
        </p:nvSpPr>
        <p:spPr>
          <a:xfrm>
            <a:off x="8092440" y="3346704"/>
            <a:ext cx="274320" cy="274320"/>
          </a:xfrm>
          <a:prstGeom prst="ellipse">
            <a:avLst/>
          </a:prstGeom>
          <a:solidFill>
            <a:srgbClr val="3DBE7A"/>
          </a:solidFill>
          <a:ln w="12700">
            <a:solidFill>
              <a:srgbClr val="FFFFFF"/>
            </a:solidFill>
            <a:prstDash val="solid"/>
          </a:ln>
        </p:spPr>
      </p:sp>
      <p:sp>
        <p:nvSpPr>
          <p:cNvPr id="28" name="Text 24"/>
          <p:cNvSpPr txBox="1"/>
          <p:nvPr/>
        </p:nvSpPr>
        <p:spPr>
          <a:xfrm>
            <a:off x="8092440" y="3346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5"/>
          <p:cNvSpPr txBox="1"/>
          <p:nvPr/>
        </p:nvSpPr>
        <p:spPr>
          <a:xfrm>
            <a:off x="8476488" y="333756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Resources</a:t>
            </a:r>
            <a:endParaRPr lang="en-US" sz="1250" dirty="0"/>
          </a:p>
        </p:txBody>
      </p:sp>
      <p:sp>
        <p:nvSpPr>
          <p:cNvPr id="30" name="Text 26"/>
          <p:cNvSpPr txBox="1"/>
          <p:nvPr/>
        </p:nvSpPr>
        <p:spPr>
          <a:xfrm>
            <a:off x="8476488" y="363016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CPU timeline by search type, indexer share, peak memory, and the twenty most expensive searches.</a:t>
            </a:r>
            <a:endParaRPr lang="en-US" sz="1050" dirty="0"/>
          </a:p>
        </p:txBody>
      </p:sp>
      <p:sp>
        <p:nvSpPr>
          <p:cNvPr id="31" name="Shape 27"/>
          <p:cNvSpPr/>
          <p:nvPr/>
        </p:nvSpPr>
        <p:spPr>
          <a:xfrm>
            <a:off x="8092440" y="4398264"/>
            <a:ext cx="274320" cy="274320"/>
          </a:xfrm>
          <a:prstGeom prst="ellipse">
            <a:avLst/>
          </a:prstGeom>
          <a:solidFill>
            <a:srgbClr val="9A78F5"/>
          </a:solidFill>
          <a:ln w="12700">
            <a:solidFill>
              <a:srgbClr val="FFFFFF"/>
            </a:solidFill>
            <a:prstDash val="solid"/>
          </a:ln>
        </p:spPr>
      </p:sp>
      <p:sp>
        <p:nvSpPr>
          <p:cNvPr id="32" name="Text 28"/>
          <p:cNvSpPr txBox="1"/>
          <p:nvPr/>
        </p:nvSpPr>
        <p:spPr>
          <a:xfrm>
            <a:off x="8092440" y="4398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3" name="Text 29"/>
          <p:cNvSpPr txBox="1"/>
          <p:nvPr/>
        </p:nvSpPr>
        <p:spPr>
          <a:xfrm>
            <a:off x="8476488" y="43891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Findings</a:t>
            </a:r>
            <a:endParaRPr lang="en-US" sz="1250" dirty="0"/>
          </a:p>
        </p:txBody>
      </p:sp>
      <p:sp>
        <p:nvSpPr>
          <p:cNvPr id="34" name="Text 30"/>
          <p:cNvSpPr txBox="1"/>
          <p:nvPr/>
        </p:nvSpPr>
        <p:spPr>
          <a:xfrm>
            <a:off x="8476488" y="468172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finding where this account is the subject or the owner; the resource policies judge it against the capacity-derived allowance.</a:t>
            </a:r>
            <a:endParaRPr lang="en-US" sz="1050" dirty="0"/>
          </a:p>
        </p:txBody>
      </p:sp>
      <p:sp>
        <p:nvSpPr>
          <p:cNvPr id="35" name="Shape 31"/>
          <p:cNvSpPr/>
          <p:nvPr/>
        </p:nvSpPr>
        <p:spPr>
          <a:xfrm>
            <a:off x="8092440" y="5449824"/>
            <a:ext cx="274320" cy="274320"/>
          </a:xfrm>
          <a:prstGeom prst="ellipse">
            <a:avLst/>
          </a:prstGeom>
          <a:solidFill>
            <a:srgbClr val="E05555"/>
          </a:solidFill>
          <a:ln w="12700">
            <a:solidFill>
              <a:srgbClr val="FFFFFF"/>
            </a:solidFill>
            <a:prstDash val="solid"/>
          </a:ln>
        </p:spPr>
      </p:sp>
      <p:sp>
        <p:nvSpPr>
          <p:cNvPr id="36" name="Text 32"/>
          <p:cNvSpPr txBox="1"/>
          <p:nvPr/>
        </p:nvSpPr>
        <p:spPr>
          <a:xfrm>
            <a:off x="8092440" y="5449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7" name="Text 33"/>
          <p:cNvSpPr txBox="1"/>
          <p:nvPr/>
        </p:nvSpPr>
        <p:spPr>
          <a:xfrm>
            <a:off x="8476488" y="544068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Open in Search</a:t>
            </a:r>
            <a:endParaRPr lang="en-US" sz="1250" dirty="0"/>
          </a:p>
        </p:txBody>
      </p:sp>
      <p:sp>
        <p:nvSpPr>
          <p:cNvPr id="38" name="Text 34"/>
          <p:cNvSpPr txBox="1"/>
          <p:nvPr/>
        </p:nvSpPr>
        <p:spPr>
          <a:xfrm>
            <a:off x="8476488" y="573328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rollup SPL of each panel, for the analyst who wants the raw view.</a:t>
            </a:r>
            <a:endParaRPr lang="en-US" sz="10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EVIDENCE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Activity tab — the audit records, one per search and window</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User Activity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3830704"/>
          </a:xfrm>
          <a:prstGeom prst="roundRect">
            <a:avLst>
              <a:gd name="adj" fmla="val 1194"/>
            </a:avLst>
          </a:prstGeom>
          <a:solidFill>
            <a:srgbClr val="1F242F"/>
          </a:solidFill>
          <a:ln w="9525">
            <a:solidFill>
              <a:srgbClr val="2A3140"/>
            </a:solidFill>
            <a:prstDash val="solid"/>
          </a:ln>
        </p:spPr>
      </p:sp>
      <p:pic>
        <p:nvPicPr>
          <p:cNvPr id="8" name="Image 0" descr="/private/tmp/claude-501/-Users-guilhem-DocsOffsync-trackme-limited-trackme-app--claude-worktrees-charming-wing-361ab2/e22b4a04-1190-41fe-995f-d7cc227485d2/scratchpad/deck_uam/img/c07_activity.jpg">    </p:cNvPr>
          <p:cNvPicPr>
            <a:picLocks noChangeAspect="1"/>
          </p:cNvPicPr>
          <p:nvPr/>
        </p:nvPicPr>
        <p:blipFill>
          <a:blip r:embed="rId1"/>
          <a:stretch>
            <a:fillRect/>
          </a:stretch>
        </p:blipFill>
        <p:spPr>
          <a:xfrm>
            <a:off x="612648" y="1435608"/>
            <a:ext cx="7095744" cy="3702688"/>
          </a:xfrm>
          <a:prstGeom prst="rect">
            <a:avLst/>
          </a:prstGeom>
        </p:spPr>
      </p:pic>
      <p:sp>
        <p:nvSpPr>
          <p:cNvPr id="9" name="Shape 5"/>
          <p:cNvSpPr/>
          <p:nvPr/>
        </p:nvSpPr>
        <p:spPr>
          <a:xfrm>
            <a:off x="4023360" y="2224120"/>
            <a:ext cx="274320" cy="274320"/>
          </a:xfrm>
          <a:prstGeom prst="ellipse">
            <a:avLst/>
          </a:prstGeom>
          <a:solidFill>
            <a:srgbClr val="5B8DEF"/>
          </a:solidFill>
          <a:ln w="12700">
            <a:solidFill>
              <a:srgbClr val="FFFFFF"/>
            </a:solidFill>
            <a:prstDash val="solid"/>
          </a:ln>
        </p:spPr>
      </p:sp>
      <p:sp>
        <p:nvSpPr>
          <p:cNvPr id="10" name="Text 6"/>
          <p:cNvSpPr txBox="1"/>
          <p:nvPr/>
        </p:nvSpPr>
        <p:spPr>
          <a:xfrm>
            <a:off x="4023360" y="222412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6861658" y="2224120"/>
            <a:ext cx="274320" cy="274320"/>
          </a:xfrm>
          <a:prstGeom prst="ellipse">
            <a:avLst/>
          </a:prstGeom>
          <a:solidFill>
            <a:srgbClr val="E0A040"/>
          </a:solidFill>
          <a:ln w="12700">
            <a:solidFill>
              <a:srgbClr val="FFFFFF"/>
            </a:solidFill>
            <a:prstDash val="solid"/>
          </a:ln>
        </p:spPr>
      </p:sp>
      <p:sp>
        <p:nvSpPr>
          <p:cNvPr id="12" name="Text 8"/>
          <p:cNvSpPr txBox="1"/>
          <p:nvPr/>
        </p:nvSpPr>
        <p:spPr>
          <a:xfrm>
            <a:off x="6861658" y="222412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1539850" y="3520061"/>
            <a:ext cx="274320" cy="274320"/>
          </a:xfrm>
          <a:prstGeom prst="ellipse">
            <a:avLst/>
          </a:prstGeom>
          <a:solidFill>
            <a:srgbClr val="3DBE7A"/>
          </a:solidFill>
          <a:ln w="12700">
            <a:solidFill>
              <a:srgbClr val="FFFFFF"/>
            </a:solidFill>
            <a:prstDash val="solid"/>
          </a:ln>
        </p:spPr>
      </p:sp>
      <p:sp>
        <p:nvSpPr>
          <p:cNvPr id="14" name="Text 10"/>
          <p:cNvSpPr txBox="1"/>
          <p:nvPr/>
        </p:nvSpPr>
        <p:spPr>
          <a:xfrm>
            <a:off x="1539850" y="352006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5797296" y="3520061"/>
            <a:ext cx="274320" cy="274320"/>
          </a:xfrm>
          <a:prstGeom prst="ellipse">
            <a:avLst/>
          </a:prstGeom>
          <a:solidFill>
            <a:srgbClr val="9A78F5"/>
          </a:solidFill>
          <a:ln w="12700">
            <a:solidFill>
              <a:srgbClr val="FFFFFF"/>
            </a:solidFill>
            <a:prstDash val="solid"/>
          </a:ln>
        </p:spPr>
      </p:sp>
      <p:sp>
        <p:nvSpPr>
          <p:cNvPr id="16" name="Text 12"/>
          <p:cNvSpPr txBox="1"/>
          <p:nvPr/>
        </p:nvSpPr>
        <p:spPr>
          <a:xfrm>
            <a:off x="5797296" y="352006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1539850" y="4630867"/>
            <a:ext cx="274320" cy="274320"/>
          </a:xfrm>
          <a:prstGeom prst="ellipse">
            <a:avLst/>
          </a:prstGeom>
          <a:solidFill>
            <a:srgbClr val="E05555"/>
          </a:solidFill>
          <a:ln w="12700">
            <a:solidFill>
              <a:srgbClr val="FFFFFF"/>
            </a:solidFill>
            <a:prstDash val="solid"/>
          </a:ln>
        </p:spPr>
      </p:sp>
      <p:sp>
        <p:nvSpPr>
          <p:cNvPr id="18" name="Text 14"/>
          <p:cNvSpPr txBox="1"/>
          <p:nvPr/>
        </p:nvSpPr>
        <p:spPr>
          <a:xfrm>
            <a:off x="1539850" y="463086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8092440" y="1426464"/>
            <a:ext cx="274320" cy="274320"/>
          </a:xfrm>
          <a:prstGeom prst="ellipse">
            <a:avLst/>
          </a:prstGeom>
          <a:solidFill>
            <a:srgbClr val="5B8DEF"/>
          </a:solidFill>
          <a:ln w="12700">
            <a:solidFill>
              <a:srgbClr val="FFFFFF"/>
            </a:solidFill>
            <a:prstDash val="solid"/>
          </a:ln>
        </p:spPr>
      </p:sp>
      <p:sp>
        <p:nvSpPr>
          <p:cNvPr id="20" name="Text 16"/>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1" name="Text 17"/>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Records over time</a:t>
            </a:r>
            <a:endParaRPr lang="en-US" sz="1250" dirty="0"/>
          </a:p>
        </p:txBody>
      </p:sp>
      <p:sp>
        <p:nvSpPr>
          <p:cNvPr id="22" name="Text 18"/>
          <p:cNvSpPr txBox="1"/>
          <p:nvPr/>
        </p:nvSpPr>
        <p:spPr>
          <a:xfrm>
            <a:off x="8476488" y="170992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audit records by account source: the UI, the REST API, the scheduler.</a:t>
            </a:r>
            <a:endParaRPr lang="en-US" sz="1050" dirty="0"/>
          </a:p>
        </p:txBody>
      </p:sp>
      <p:sp>
        <p:nvSpPr>
          <p:cNvPr id="23" name="Shape 19"/>
          <p:cNvSpPr/>
          <p:nvPr/>
        </p:nvSpPr>
        <p:spPr>
          <a:xfrm>
            <a:off x="8092440" y="2295144"/>
            <a:ext cx="274320" cy="274320"/>
          </a:xfrm>
          <a:prstGeom prst="ellipse">
            <a:avLst/>
          </a:prstGeom>
          <a:solidFill>
            <a:srgbClr val="E0A040"/>
          </a:solidFill>
          <a:ln w="12700">
            <a:solidFill>
              <a:srgbClr val="FFFFFF"/>
            </a:solidFill>
            <a:prstDash val="solid"/>
          </a:ln>
        </p:spPr>
      </p:sp>
      <p:sp>
        <p:nvSpPr>
          <p:cNvPr id="24" name="Text 20"/>
          <p:cNvSpPr txBox="1"/>
          <p:nvPr/>
        </p:nvSpPr>
        <p:spPr>
          <a:xfrm>
            <a:off x="809244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5" name="Text 21"/>
          <p:cNvSpPr txBox="1"/>
          <p:nvPr/>
        </p:nvSpPr>
        <p:spPr>
          <a:xfrm>
            <a:off x="8476488" y="228600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By account</a:t>
            </a:r>
            <a:endParaRPr lang="en-US" sz="1250" dirty="0"/>
          </a:p>
        </p:txBody>
      </p:sp>
      <p:sp>
        <p:nvSpPr>
          <p:cNvPr id="26" name="Text 22"/>
          <p:cNvSpPr txBox="1"/>
          <p:nvPr/>
        </p:nvSpPr>
        <p:spPr>
          <a:xfrm>
            <a:off x="8476488" y="257860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Who generates the records: the connectors dominate by count, the analysts by variety.</a:t>
            </a:r>
            <a:endParaRPr lang="en-US" sz="1050" dirty="0"/>
          </a:p>
        </p:txBody>
      </p:sp>
      <p:sp>
        <p:nvSpPr>
          <p:cNvPr id="27" name="Shape 23"/>
          <p:cNvSpPr/>
          <p:nvPr/>
        </p:nvSpPr>
        <p:spPr>
          <a:xfrm>
            <a:off x="8092440" y="3163824"/>
            <a:ext cx="274320" cy="274320"/>
          </a:xfrm>
          <a:prstGeom prst="ellipse">
            <a:avLst/>
          </a:prstGeom>
          <a:solidFill>
            <a:srgbClr val="3DBE7A"/>
          </a:solidFill>
          <a:ln w="12700">
            <a:solidFill>
              <a:srgbClr val="FFFFFF"/>
            </a:solidFill>
            <a:prstDash val="solid"/>
          </a:ln>
        </p:spPr>
      </p:sp>
      <p:sp>
        <p:nvSpPr>
          <p:cNvPr id="28" name="Text 24"/>
          <p:cNvSpPr txBox="1"/>
          <p:nvPr/>
        </p:nvSpPr>
        <p:spPr>
          <a:xfrm>
            <a:off x="8092440" y="3163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5"/>
          <p:cNvSpPr txBox="1"/>
          <p:nvPr/>
        </p:nvSpPr>
        <p:spPr>
          <a:xfrm>
            <a:off x="8476488" y="315468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records table</a:t>
            </a:r>
            <a:endParaRPr lang="en-US" sz="1250" dirty="0"/>
          </a:p>
        </p:txBody>
      </p:sp>
      <p:sp>
        <p:nvSpPr>
          <p:cNvPr id="30" name="Text 26"/>
          <p:cNvSpPr txBox="1"/>
          <p:nvPr/>
        </p:nvSpPr>
        <p:spPr>
          <a:xfrm>
            <a:off x="8476488" y="344728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Account, app, search id, type, status, run time, events and results, the time range searched.</a:t>
            </a:r>
            <a:endParaRPr lang="en-US" sz="1050" dirty="0"/>
          </a:p>
        </p:txBody>
      </p:sp>
      <p:sp>
        <p:nvSpPr>
          <p:cNvPr id="31" name="Shape 27"/>
          <p:cNvSpPr/>
          <p:nvPr/>
        </p:nvSpPr>
        <p:spPr>
          <a:xfrm>
            <a:off x="8092440" y="4032504"/>
            <a:ext cx="274320" cy="274320"/>
          </a:xfrm>
          <a:prstGeom prst="ellipse">
            <a:avLst/>
          </a:prstGeom>
          <a:solidFill>
            <a:srgbClr val="9A78F5"/>
          </a:solidFill>
          <a:ln w="12700">
            <a:solidFill>
              <a:srgbClr val="FFFFFF"/>
            </a:solidFill>
            <a:prstDash val="solid"/>
          </a:ln>
        </p:spPr>
      </p:sp>
      <p:sp>
        <p:nvSpPr>
          <p:cNvPr id="32" name="Text 28"/>
          <p:cNvSpPr txBox="1"/>
          <p:nvPr/>
        </p:nvSpPr>
        <p:spPr>
          <a:xfrm>
            <a:off x="8092440" y="40325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3" name="Text 29"/>
          <p:cNvSpPr txBox="1"/>
          <p:nvPr/>
        </p:nvSpPr>
        <p:spPr>
          <a:xfrm>
            <a:off x="8476488" y="402336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Evidence pills</a:t>
            </a:r>
            <a:endParaRPr lang="en-US" sz="1250" dirty="0"/>
          </a:p>
        </p:txBody>
      </p:sp>
      <p:sp>
        <p:nvSpPr>
          <p:cNvPr id="34" name="Text 30"/>
          <p:cNvSpPr txBox="1"/>
          <p:nvPr/>
        </p:nvSpPr>
        <p:spPr>
          <a:xfrm>
            <a:off x="8476488" y="431596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One trackme:uam:observation per search and window; the REST access of an account summarised per batch.</a:t>
            </a:r>
            <a:endParaRPr lang="en-US" sz="1050" dirty="0"/>
          </a:p>
        </p:txBody>
      </p:sp>
      <p:sp>
        <p:nvSpPr>
          <p:cNvPr id="35" name="Shape 31"/>
          <p:cNvSpPr/>
          <p:nvPr/>
        </p:nvSpPr>
        <p:spPr>
          <a:xfrm>
            <a:off x="8092440" y="5084064"/>
            <a:ext cx="274320" cy="274320"/>
          </a:xfrm>
          <a:prstGeom prst="ellipse">
            <a:avLst/>
          </a:prstGeom>
          <a:solidFill>
            <a:srgbClr val="E05555"/>
          </a:solidFill>
          <a:ln w="12700">
            <a:solidFill>
              <a:srgbClr val="FFFFFF"/>
            </a:solidFill>
            <a:prstDash val="solid"/>
          </a:ln>
        </p:spPr>
      </p:sp>
      <p:sp>
        <p:nvSpPr>
          <p:cNvPr id="36" name="Text 32"/>
          <p:cNvSpPr txBox="1"/>
          <p:nvPr/>
        </p:nvSpPr>
        <p:spPr>
          <a:xfrm>
            <a:off x="8092440" y="50840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7" name="Text 33"/>
          <p:cNvSpPr txBox="1"/>
          <p:nvPr/>
        </p:nvSpPr>
        <p:spPr>
          <a:xfrm>
            <a:off x="8476488" y="50749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Search lifecycle</a:t>
            </a:r>
            <a:endParaRPr lang="en-US" sz="1250" dirty="0"/>
          </a:p>
        </p:txBody>
      </p:sp>
      <p:sp>
        <p:nvSpPr>
          <p:cNvPr id="38" name="Text 34"/>
          <p:cNvSpPr txBox="1"/>
          <p:nvPr/>
        </p:nvSpPr>
        <p:spPr>
          <a:xfrm>
            <a:off x="8476488" y="536752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Dispatch, run and completion correlated on the search id, with the resource record of the introspection.</a:t>
            </a:r>
            <a:endParaRPr lang="en-US" sz="10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CLASSIFICATION</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How an account gets its class — and in which order</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User Activity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417320"/>
            <a:ext cx="2670048" cy="2286000"/>
          </a:xfrm>
          <a:prstGeom prst="roundRect">
            <a:avLst>
              <a:gd name="adj" fmla="val 3200"/>
            </a:avLst>
          </a:prstGeom>
          <a:solidFill>
            <a:srgbClr val="1C2A48"/>
          </a:solidFill>
          <a:ln w="12700">
            <a:solidFill>
              <a:srgbClr val="5B8DEF"/>
            </a:solidFill>
            <a:prstDash val="solid"/>
          </a:ln>
        </p:spPr>
      </p:sp>
      <p:sp>
        <p:nvSpPr>
          <p:cNvPr id="8" name="Text 5"/>
          <p:cNvSpPr txBox="1"/>
          <p:nvPr/>
        </p:nvSpPr>
        <p:spPr>
          <a:xfrm>
            <a:off x="777240" y="1554480"/>
            <a:ext cx="2212848" cy="411480"/>
          </a:xfrm>
          <a:prstGeom prst="rect">
            <a:avLst/>
          </a:prstGeom>
          <a:noFill/>
          <a:ln/>
        </p:spPr>
        <p:txBody>
          <a:bodyPr wrap="square" lIns="0" tIns="0" rIns="0" bIns="0" rtlCol="0" anchor="ctr"/>
          <a:lstStyle/>
          <a:p>
            <a:pPr indent="0" marL="0">
              <a:buNone/>
            </a:pPr>
            <a:r>
              <a:rPr lang="en-US" sz="1450" b="1" dirty="0">
                <a:solidFill>
                  <a:srgbClr val="5B8DEF"/>
                </a:solidFill>
                <a:latin typeface="Calibri" pitchFamily="34" charset="0"/>
                <a:ea typeface="Calibri" pitchFamily="34" charset="-122"/>
                <a:cs typeface="Calibri" pitchFamily="34" charset="-120"/>
              </a:rPr>
              <a:t>human · detected</a:t>
            </a:r>
            <a:endParaRPr lang="en-US" sz="1450" dirty="0"/>
          </a:p>
        </p:txBody>
      </p:sp>
      <p:sp>
        <p:nvSpPr>
          <p:cNvPr id="9" name="Text 6"/>
          <p:cNvSpPr txBox="1"/>
          <p:nvPr/>
        </p:nvSpPr>
        <p:spPr>
          <a:xfrm>
            <a:off x="777240" y="2011680"/>
            <a:ext cx="2212848" cy="155448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A search from Splunk Web (the UI:* provenance) or a browser login. One interactive signal is enough, and the class is sticky.</a:t>
            </a:r>
            <a:endParaRPr lang="en-US" sz="1100" dirty="0"/>
          </a:p>
        </p:txBody>
      </p:sp>
      <p:sp>
        <p:nvSpPr>
          <p:cNvPr id="10" name="Shape 7"/>
          <p:cNvSpPr/>
          <p:nvPr/>
        </p:nvSpPr>
        <p:spPr>
          <a:xfrm>
            <a:off x="3355848" y="1417320"/>
            <a:ext cx="2670048" cy="2286000"/>
          </a:xfrm>
          <a:prstGeom prst="roundRect">
            <a:avLst>
              <a:gd name="adj" fmla="val 3200"/>
            </a:avLst>
          </a:prstGeom>
          <a:solidFill>
            <a:srgbClr val="16302E"/>
          </a:solidFill>
          <a:ln w="12700">
            <a:solidFill>
              <a:srgbClr val="2FB8B0"/>
            </a:solidFill>
            <a:prstDash val="solid"/>
          </a:ln>
        </p:spPr>
      </p:sp>
      <p:sp>
        <p:nvSpPr>
          <p:cNvPr id="11" name="Text 8"/>
          <p:cNvSpPr txBox="1"/>
          <p:nvPr/>
        </p:nvSpPr>
        <p:spPr>
          <a:xfrm>
            <a:off x="3584448" y="1554480"/>
            <a:ext cx="2212848" cy="411480"/>
          </a:xfrm>
          <a:prstGeom prst="rect">
            <a:avLst/>
          </a:prstGeom>
          <a:noFill/>
          <a:ln/>
        </p:spPr>
        <p:txBody>
          <a:bodyPr wrap="square" lIns="0" tIns="0" rIns="0" bIns="0" rtlCol="0" anchor="ctr"/>
          <a:lstStyle/>
          <a:p>
            <a:pPr indent="0" marL="0">
              <a:buNone/>
            </a:pPr>
            <a:r>
              <a:rPr lang="en-US" sz="1450" b="1" dirty="0">
                <a:solidFill>
                  <a:srgbClr val="2FB8B0"/>
                </a:solidFill>
                <a:latin typeface="Calibri" pitchFamily="34" charset="0"/>
                <a:ea typeface="Calibri" pitchFamily="34" charset="-122"/>
                <a:cs typeface="Calibri" pitchFamily="34" charset="-120"/>
              </a:rPr>
              <a:t>service · detected</a:t>
            </a:r>
            <a:endParaRPr lang="en-US" sz="1450" dirty="0"/>
          </a:p>
        </p:txBody>
      </p:sp>
      <p:sp>
        <p:nvSpPr>
          <p:cNvPr id="12" name="Text 9"/>
          <p:cNvSpPr txBox="1"/>
          <p:nvPr/>
        </p:nvSpPr>
        <p:spPr>
          <a:xfrm>
            <a:off x="3584448" y="2011680"/>
            <a:ext cx="2212848" cy="155448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Seven distinct UTC days of automation-only activity — rest:jobs, the scheduler — and nothing a person does. One Splunk Web search withdraws it.</a:t>
            </a:r>
            <a:endParaRPr lang="en-US" sz="1100" dirty="0"/>
          </a:p>
        </p:txBody>
      </p:sp>
      <p:sp>
        <p:nvSpPr>
          <p:cNvPr id="13" name="Shape 10"/>
          <p:cNvSpPr/>
          <p:nvPr/>
        </p:nvSpPr>
        <p:spPr>
          <a:xfrm>
            <a:off x="6163056" y="1417320"/>
            <a:ext cx="2670048" cy="2286000"/>
          </a:xfrm>
          <a:prstGeom prst="roundRect">
            <a:avLst>
              <a:gd name="adj" fmla="val 3200"/>
            </a:avLst>
          </a:prstGeom>
          <a:solidFill>
            <a:srgbClr val="3A2C16"/>
          </a:solidFill>
          <a:ln w="12700">
            <a:solidFill>
              <a:srgbClr val="E0A040"/>
            </a:solidFill>
            <a:prstDash val="solid"/>
          </a:ln>
        </p:spPr>
      </p:sp>
      <p:sp>
        <p:nvSpPr>
          <p:cNvPr id="14" name="Text 11"/>
          <p:cNvSpPr txBox="1"/>
          <p:nvPr/>
        </p:nvSpPr>
        <p:spPr>
          <a:xfrm>
            <a:off x="6391656" y="1554480"/>
            <a:ext cx="2212848" cy="411480"/>
          </a:xfrm>
          <a:prstGeom prst="rect">
            <a:avLst/>
          </a:prstGeom>
          <a:noFill/>
          <a:ln/>
        </p:spPr>
        <p:txBody>
          <a:bodyPr wrap="square" lIns="0" tIns="0" rIns="0" bIns="0" rtlCol="0" anchor="ctr"/>
          <a:lstStyle/>
          <a:p>
            <a:pPr indent="0" marL="0">
              <a:buNone/>
            </a:pPr>
            <a:r>
              <a:rPr lang="en-US" sz="1450" b="1" dirty="0">
                <a:solidFill>
                  <a:srgbClr val="E0A040"/>
                </a:solidFill>
                <a:latin typeface="Calibri" pitchFamily="34" charset="0"/>
                <a:ea typeface="Calibri" pitchFamily="34" charset="-122"/>
                <a:cs typeface="Calibri" pitchFamily="34" charset="-120"/>
              </a:rPr>
              <a:t>rules and manual classes</a:t>
            </a:r>
            <a:endParaRPr lang="en-US" sz="1450" dirty="0"/>
          </a:p>
        </p:txBody>
      </p:sp>
      <p:sp>
        <p:nvSpPr>
          <p:cNvPr id="15" name="Text 12"/>
          <p:cNvSpPr txBox="1"/>
          <p:nvPr/>
        </p:nvSpPr>
        <p:spPr>
          <a:xfrm>
            <a:off x="6391656" y="2011680"/>
            <a:ext cx="2212848" cy="155448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Ordered exact or wildcard rules (svc-* → service) previewed on the known accounts; a manual class from the row menu overrides everything.</a:t>
            </a:r>
            <a:endParaRPr lang="en-US" sz="1100" dirty="0"/>
          </a:p>
        </p:txBody>
      </p:sp>
      <p:sp>
        <p:nvSpPr>
          <p:cNvPr id="16" name="Shape 13"/>
          <p:cNvSpPr/>
          <p:nvPr/>
        </p:nvSpPr>
        <p:spPr>
          <a:xfrm>
            <a:off x="8970264" y="1417320"/>
            <a:ext cx="2670048" cy="2286000"/>
          </a:xfrm>
          <a:prstGeom prst="roundRect">
            <a:avLst>
              <a:gd name="adj" fmla="val 3200"/>
            </a:avLst>
          </a:prstGeom>
          <a:solidFill>
            <a:srgbClr val="2B2245"/>
          </a:solidFill>
          <a:ln w="12700">
            <a:solidFill>
              <a:srgbClr val="9A78F5"/>
            </a:solidFill>
            <a:prstDash val="solid"/>
          </a:ln>
        </p:spPr>
      </p:sp>
      <p:sp>
        <p:nvSpPr>
          <p:cNvPr id="17" name="Text 14"/>
          <p:cNvSpPr txBox="1"/>
          <p:nvPr/>
        </p:nvSpPr>
        <p:spPr>
          <a:xfrm>
            <a:off x="9198864" y="1554480"/>
            <a:ext cx="2212848" cy="411480"/>
          </a:xfrm>
          <a:prstGeom prst="rect">
            <a:avLst/>
          </a:prstGeom>
          <a:noFill/>
          <a:ln/>
        </p:spPr>
        <p:txBody>
          <a:bodyPr wrap="square" lIns="0" tIns="0" rIns="0" bIns="0" rtlCol="0" anchor="ctr"/>
          <a:lstStyle/>
          <a:p>
            <a:pPr indent="0" marL="0">
              <a:buNone/>
            </a:pPr>
            <a:r>
              <a:rPr lang="en-US" sz="1450" b="1" dirty="0">
                <a:solidFill>
                  <a:srgbClr val="9A78F5"/>
                </a:solidFill>
                <a:latin typeface="Calibri" pitchFamily="34" charset="0"/>
                <a:ea typeface="Calibri" pitchFamily="34" charset="-122"/>
                <a:cs typeface="Calibri" pitchFamily="34" charset="-120"/>
              </a:rPr>
              <a:t>system</a:t>
            </a:r>
            <a:endParaRPr lang="en-US" sz="1450" dirty="0"/>
          </a:p>
        </p:txBody>
      </p:sp>
      <p:sp>
        <p:nvSpPr>
          <p:cNvPr id="18" name="Text 15"/>
          <p:cNvSpPr txBox="1"/>
          <p:nvPr/>
        </p:nvSpPr>
        <p:spPr>
          <a:xfrm>
            <a:off x="9198864" y="2011680"/>
            <a:ext cx="2212848" cy="155448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nobody, splunk-system-user, admin by default. Add the tenant owner and the administrators: the platform's own workload never appears in a finding.</a:t>
            </a:r>
            <a:endParaRPr lang="en-US" sz="1100" dirty="0"/>
          </a:p>
        </p:txBody>
      </p:sp>
      <p:sp>
        <p:nvSpPr>
          <p:cNvPr id="19" name="Shape 16"/>
          <p:cNvSpPr/>
          <p:nvPr/>
        </p:nvSpPr>
        <p:spPr>
          <a:xfrm>
            <a:off x="548640" y="3931920"/>
            <a:ext cx="11091672" cy="685800"/>
          </a:xfrm>
          <a:prstGeom prst="roundRect">
            <a:avLst>
              <a:gd name="adj" fmla="val 10667"/>
            </a:avLst>
          </a:prstGeom>
          <a:solidFill>
            <a:srgbClr val="1F242F"/>
          </a:solidFill>
          <a:ln w="9525">
            <a:solidFill>
              <a:srgbClr val="8B6CF6"/>
            </a:solidFill>
            <a:prstDash val="solid"/>
          </a:ln>
        </p:spPr>
      </p:sp>
      <p:sp>
        <p:nvSpPr>
          <p:cNvPr id="20" name="Text 17"/>
          <p:cNvSpPr txBox="1"/>
          <p:nvPr/>
        </p:nvSpPr>
        <p:spPr>
          <a:xfrm>
            <a:off x="731520" y="4069080"/>
            <a:ext cx="107259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Precedence</a:t>
            </a:r>
            <a:endParaRPr lang="en-US" sz="1150" dirty="0"/>
          </a:p>
        </p:txBody>
      </p:sp>
      <p:sp>
        <p:nvSpPr>
          <p:cNvPr id="21" name="Text 18"/>
          <p:cNvSpPr txBox="1"/>
          <p:nvPr/>
        </p:nvSpPr>
        <p:spPr>
          <a:xfrm>
            <a:off x="731520" y="4389120"/>
            <a:ext cx="10725912" cy="11887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manual class  →  system defaults  →  first matching rule  →  human detection  →  service detection</a:t>
            </a:r>
            <a:endParaRPr lang="en-US" sz="1050" dirty="0"/>
          </a:p>
        </p:txBody>
      </p:sp>
      <p:sp>
        <p:nvSpPr>
          <p:cNvPr id="22" name="Shape 19"/>
          <p:cNvSpPr/>
          <p:nvPr/>
        </p:nvSpPr>
        <p:spPr>
          <a:xfrm>
            <a:off x="548640" y="4800600"/>
            <a:ext cx="7223760" cy="1234440"/>
          </a:xfrm>
          <a:prstGeom prst="roundRect">
            <a:avLst>
              <a:gd name="adj" fmla="val 5926"/>
            </a:avLst>
          </a:prstGeom>
          <a:solidFill>
            <a:srgbClr val="1F242F"/>
          </a:solidFill>
          <a:ln w="9525">
            <a:solidFill>
              <a:srgbClr val="E0A040"/>
            </a:solidFill>
            <a:prstDash val="solid"/>
          </a:ln>
        </p:spPr>
      </p:sp>
      <p:sp>
        <p:nvSpPr>
          <p:cNvPr id="23" name="Text 20"/>
          <p:cNvSpPr txBox="1"/>
          <p:nvPr/>
        </p:nvSpPr>
        <p:spPr>
          <a:xfrm>
            <a:off x="731520" y="4937760"/>
            <a:ext cx="6858000" cy="274320"/>
          </a:xfrm>
          <a:prstGeom prst="rect">
            <a:avLst/>
          </a:prstGeom>
          <a:noFill/>
          <a:ln/>
        </p:spPr>
        <p:txBody>
          <a:bodyPr wrap="square" lIns="0" tIns="0" rIns="0" bIns="0" rtlCol="0" anchor="t"/>
          <a:lstStyle/>
          <a:p>
            <a:pPr indent="0" marL="0">
              <a:buNone/>
            </a:pPr>
            <a:r>
              <a:rPr lang="en-US" sz="1150" b="1" spc="100" kern="0" dirty="0">
                <a:solidFill>
                  <a:srgbClr val="E0A040"/>
                </a:solidFill>
                <a:latin typeface="Calibri" pitchFamily="34" charset="0"/>
                <a:ea typeface="Calibri" pitchFamily="34" charset="-122"/>
                <a:cs typeface="Calibri" pitchFamily="34" charset="-120"/>
              </a:rPr>
              <a:t>Two limits of the beta</a:t>
            </a:r>
            <a:endParaRPr lang="en-US" sz="1150" dirty="0"/>
          </a:p>
        </p:txBody>
      </p:sp>
      <p:sp>
        <p:nvSpPr>
          <p:cNvPr id="24" name="Text 21"/>
          <p:cNvSpPr txBox="1"/>
          <p:nvPr/>
        </p:nvSpPr>
        <p:spPr>
          <a:xfrm>
            <a:off x="731520" y="5257800"/>
            <a:ext cx="6858000" cy="66751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automation scan reads the legacy key=value _audit format — a JSON-only _audit gives no automatic service detection — and the seven days must lie inside the audit retention. Both are stated in the Beta notice; a rule or a manual class covers the gap.</a:t>
            </a:r>
            <a:endParaRPr lang="en-US" sz="1050" dirty="0"/>
          </a:p>
        </p:txBody>
      </p:sp>
      <p:sp>
        <p:nvSpPr>
          <p:cNvPr id="25" name="Shape 22"/>
          <p:cNvSpPr/>
          <p:nvPr/>
        </p:nvSpPr>
        <p:spPr>
          <a:xfrm>
            <a:off x="7955280" y="4800600"/>
            <a:ext cx="3685032" cy="1234440"/>
          </a:xfrm>
          <a:prstGeom prst="roundRect">
            <a:avLst>
              <a:gd name="adj" fmla="val 5926"/>
            </a:avLst>
          </a:prstGeom>
          <a:solidFill>
            <a:srgbClr val="1F242F"/>
          </a:solidFill>
          <a:ln w="9525">
            <a:solidFill>
              <a:srgbClr val="2A3140"/>
            </a:solidFill>
            <a:prstDash val="solid"/>
          </a:ln>
        </p:spPr>
      </p:sp>
      <p:sp>
        <p:nvSpPr>
          <p:cNvPr id="26" name="Text 23"/>
          <p:cNvSpPr txBox="1"/>
          <p:nvPr/>
        </p:nvSpPr>
        <p:spPr>
          <a:xfrm>
            <a:off x="8138160" y="4937760"/>
            <a:ext cx="331927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What changes next</a:t>
            </a:r>
            <a:endParaRPr lang="en-US" sz="1150" dirty="0"/>
          </a:p>
        </p:txBody>
      </p:sp>
      <p:sp>
        <p:nvSpPr>
          <p:cNvPr id="27" name="Text 24"/>
          <p:cNvSpPr txBox="1"/>
          <p:nvPr/>
        </p:nvSpPr>
        <p:spPr>
          <a:xfrm>
            <a:off x="8138160" y="5257800"/>
            <a:ext cx="3319272" cy="66751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Once the owners are classified, the next policies run raises the personal_schedule findings — at severity low, by design: hygiene, not incidents.</a:t>
            </a:r>
            <a:endParaRPr lang="en-US" sz="10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E0A040"/>
                </a:solidFill>
                <a:latin typeface="Calibri" pitchFamily="34" charset="0"/>
                <a:ea typeface="Calibri" pitchFamily="34" charset="-122"/>
                <a:cs typeface="Calibri" pitchFamily="34" charset="-120"/>
              </a:rPr>
              <a:t>02</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PART 3  ·  TUNE</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The policy catalogue and the settings</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Eleven policies in three families, six on by default. Severity, thresholds, exclusions and scope per policy; the insight that explains an evaluation; the classification rules and the collection limits.</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User Activity Monitoring</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POLICIES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Policies tab — the catalogue with its defaults and its counters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User Activity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3830704"/>
          </a:xfrm>
          <a:prstGeom prst="roundRect">
            <a:avLst>
              <a:gd name="adj" fmla="val 1194"/>
            </a:avLst>
          </a:prstGeom>
          <a:solidFill>
            <a:srgbClr val="1F242F"/>
          </a:solidFill>
          <a:ln w="9525">
            <a:solidFill>
              <a:srgbClr val="2A3140"/>
            </a:solidFill>
            <a:prstDash val="solid"/>
          </a:ln>
        </p:spPr>
      </p:sp>
      <p:pic>
        <p:nvPicPr>
          <p:cNvPr id="8" name="Image 0" descr="/private/tmp/claude-501/-Users-guilhem-DocsOffsync-trackme-limited-trackme-app--claude-worktrees-charming-wing-361ab2/e22b4a04-1190-41fe-995f-d7cc227485d2/scratchpad/deck_uam/img/d01_policies.jpg">    </p:cNvPr>
          <p:cNvPicPr>
            <a:picLocks noChangeAspect="1"/>
          </p:cNvPicPr>
          <p:nvPr/>
        </p:nvPicPr>
        <p:blipFill>
          <a:blip r:embed="rId1"/>
          <a:stretch>
            <a:fillRect/>
          </a:stretch>
        </p:blipFill>
        <p:spPr>
          <a:xfrm>
            <a:off x="612648" y="1435608"/>
            <a:ext cx="7095744" cy="3702688"/>
          </a:xfrm>
          <a:prstGeom prst="rect">
            <a:avLst/>
          </a:prstGeom>
        </p:spPr>
      </p:pic>
      <p:sp>
        <p:nvSpPr>
          <p:cNvPr id="9" name="Shape 5"/>
          <p:cNvSpPr/>
          <p:nvPr/>
        </p:nvSpPr>
        <p:spPr>
          <a:xfrm>
            <a:off x="1043148" y="2409254"/>
            <a:ext cx="274320" cy="274320"/>
          </a:xfrm>
          <a:prstGeom prst="ellipse">
            <a:avLst/>
          </a:prstGeom>
          <a:solidFill>
            <a:srgbClr val="5B8DEF"/>
          </a:solidFill>
          <a:ln w="12700">
            <a:solidFill>
              <a:srgbClr val="FFFFFF"/>
            </a:solidFill>
            <a:prstDash val="solid"/>
          </a:ln>
        </p:spPr>
      </p:sp>
      <p:sp>
        <p:nvSpPr>
          <p:cNvPr id="10" name="Text 6"/>
          <p:cNvSpPr txBox="1"/>
          <p:nvPr/>
        </p:nvSpPr>
        <p:spPr>
          <a:xfrm>
            <a:off x="1043148" y="240925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2604211" y="2409254"/>
            <a:ext cx="274320" cy="274320"/>
          </a:xfrm>
          <a:prstGeom prst="ellipse">
            <a:avLst/>
          </a:prstGeom>
          <a:solidFill>
            <a:srgbClr val="E0A040"/>
          </a:solidFill>
          <a:ln w="12700">
            <a:solidFill>
              <a:srgbClr val="FFFFFF"/>
            </a:solidFill>
            <a:prstDash val="solid"/>
          </a:ln>
        </p:spPr>
      </p:sp>
      <p:sp>
        <p:nvSpPr>
          <p:cNvPr id="12" name="Text 8"/>
          <p:cNvSpPr txBox="1"/>
          <p:nvPr/>
        </p:nvSpPr>
        <p:spPr>
          <a:xfrm>
            <a:off x="2604211" y="240925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3668573" y="2409254"/>
            <a:ext cx="274320" cy="274320"/>
          </a:xfrm>
          <a:prstGeom prst="ellipse">
            <a:avLst/>
          </a:prstGeom>
          <a:solidFill>
            <a:srgbClr val="3DBE7A"/>
          </a:solidFill>
          <a:ln w="12700">
            <a:solidFill>
              <a:srgbClr val="FFFFFF"/>
            </a:solidFill>
            <a:prstDash val="solid"/>
          </a:ln>
        </p:spPr>
      </p:sp>
      <p:sp>
        <p:nvSpPr>
          <p:cNvPr id="14" name="Text 10"/>
          <p:cNvSpPr txBox="1"/>
          <p:nvPr/>
        </p:nvSpPr>
        <p:spPr>
          <a:xfrm>
            <a:off x="3668573" y="240925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4874849" y="2409254"/>
            <a:ext cx="274320" cy="274320"/>
          </a:xfrm>
          <a:prstGeom prst="ellipse">
            <a:avLst/>
          </a:prstGeom>
          <a:solidFill>
            <a:srgbClr val="9A78F5"/>
          </a:solidFill>
          <a:ln w="12700">
            <a:solidFill>
              <a:srgbClr val="FFFFFF"/>
            </a:solidFill>
            <a:prstDash val="solid"/>
          </a:ln>
        </p:spPr>
      </p:sp>
      <p:sp>
        <p:nvSpPr>
          <p:cNvPr id="16" name="Text 12"/>
          <p:cNvSpPr txBox="1"/>
          <p:nvPr/>
        </p:nvSpPr>
        <p:spPr>
          <a:xfrm>
            <a:off x="4874849" y="240925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6506870" y="2409254"/>
            <a:ext cx="274320" cy="274320"/>
          </a:xfrm>
          <a:prstGeom prst="ellipse">
            <a:avLst/>
          </a:prstGeom>
          <a:solidFill>
            <a:srgbClr val="E05555"/>
          </a:solidFill>
          <a:ln w="12700">
            <a:solidFill>
              <a:srgbClr val="FFFFFF"/>
            </a:solidFill>
            <a:prstDash val="solid"/>
          </a:ln>
        </p:spPr>
      </p:sp>
      <p:sp>
        <p:nvSpPr>
          <p:cNvPr id="18" name="Text 14"/>
          <p:cNvSpPr txBox="1"/>
          <p:nvPr/>
        </p:nvSpPr>
        <p:spPr>
          <a:xfrm>
            <a:off x="6506870" y="240925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4023360" y="4704921"/>
            <a:ext cx="274320" cy="274320"/>
          </a:xfrm>
          <a:prstGeom prst="ellipse">
            <a:avLst/>
          </a:prstGeom>
          <a:solidFill>
            <a:srgbClr val="2FB8B0"/>
          </a:solidFill>
          <a:ln w="12700">
            <a:solidFill>
              <a:srgbClr val="FFFFFF"/>
            </a:solidFill>
            <a:prstDash val="solid"/>
          </a:ln>
        </p:spPr>
      </p:sp>
      <p:sp>
        <p:nvSpPr>
          <p:cNvPr id="20" name="Text 16"/>
          <p:cNvSpPr txBox="1"/>
          <p:nvPr/>
        </p:nvSpPr>
        <p:spPr>
          <a:xfrm>
            <a:off x="4023360" y="470492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21" name="Shape 17"/>
          <p:cNvSpPr/>
          <p:nvPr/>
        </p:nvSpPr>
        <p:spPr>
          <a:xfrm>
            <a:off x="8092440" y="1426464"/>
            <a:ext cx="274320" cy="274320"/>
          </a:xfrm>
          <a:prstGeom prst="ellipse">
            <a:avLst/>
          </a:prstGeom>
          <a:solidFill>
            <a:srgbClr val="5B8DEF"/>
          </a:solidFill>
          <a:ln w="12700">
            <a:solidFill>
              <a:srgbClr val="FFFFFF"/>
            </a:solidFill>
            <a:prstDash val="solid"/>
          </a:ln>
        </p:spPr>
      </p:sp>
      <p:sp>
        <p:nvSpPr>
          <p:cNvPr id="22" name="Text 18"/>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3" name="Text 19"/>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catalogue</a:t>
            </a:r>
            <a:endParaRPr lang="en-US" sz="1250" dirty="0"/>
          </a:p>
        </p:txBody>
      </p:sp>
      <p:sp>
        <p:nvSpPr>
          <p:cNvPr id="24" name="Text 20"/>
          <p:cNvSpPr txBox="1"/>
          <p:nvPr/>
        </p:nvSpPr>
        <p:spPr>
          <a:xfrm>
            <a:off x="8476488" y="170992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Eleven policies in three families — inventory, activity, resources — one row each.</a:t>
            </a:r>
            <a:endParaRPr lang="en-US" sz="1050" dirty="0"/>
          </a:p>
        </p:txBody>
      </p:sp>
      <p:sp>
        <p:nvSpPr>
          <p:cNvPr id="25" name="Shape 21"/>
          <p:cNvSpPr/>
          <p:nvPr/>
        </p:nvSpPr>
        <p:spPr>
          <a:xfrm>
            <a:off x="8092440" y="2176272"/>
            <a:ext cx="274320" cy="274320"/>
          </a:xfrm>
          <a:prstGeom prst="ellipse">
            <a:avLst/>
          </a:prstGeom>
          <a:solidFill>
            <a:srgbClr val="E0A040"/>
          </a:solidFill>
          <a:ln w="12700">
            <a:solidFill>
              <a:srgbClr val="FFFFFF"/>
            </a:solidFill>
            <a:prstDash val="solid"/>
          </a:ln>
        </p:spPr>
      </p:sp>
      <p:sp>
        <p:nvSpPr>
          <p:cNvPr id="26" name="Text 22"/>
          <p:cNvSpPr txBox="1"/>
          <p:nvPr/>
        </p:nvSpPr>
        <p:spPr>
          <a:xfrm>
            <a:off x="8092440" y="217627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7" name="Text 23"/>
          <p:cNvSpPr txBox="1"/>
          <p:nvPr/>
        </p:nvSpPr>
        <p:spPr>
          <a:xfrm>
            <a:off x="8476488" y="2167128"/>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Enabled, opt-in, preview</a:t>
            </a:r>
            <a:endParaRPr lang="en-US" sz="1250" dirty="0"/>
          </a:p>
        </p:txBody>
      </p:sp>
      <p:sp>
        <p:nvSpPr>
          <p:cNvPr id="28" name="Text 24"/>
          <p:cNvSpPr txBox="1"/>
          <p:nvPr/>
        </p:nvSpPr>
        <p:spPr>
          <a:xfrm>
            <a:off x="8476488" y="2459736"/>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Six on by default; four opt-in; the daily baseline deviation in preview mode.</a:t>
            </a:r>
            <a:endParaRPr lang="en-US" sz="1050" dirty="0"/>
          </a:p>
        </p:txBody>
      </p:sp>
      <p:sp>
        <p:nvSpPr>
          <p:cNvPr id="29" name="Shape 25"/>
          <p:cNvSpPr/>
          <p:nvPr/>
        </p:nvSpPr>
        <p:spPr>
          <a:xfrm>
            <a:off x="8092440" y="2926080"/>
            <a:ext cx="274320" cy="274320"/>
          </a:xfrm>
          <a:prstGeom prst="ellipse">
            <a:avLst/>
          </a:prstGeom>
          <a:solidFill>
            <a:srgbClr val="3DBE7A"/>
          </a:solidFill>
          <a:ln w="12700">
            <a:solidFill>
              <a:srgbClr val="FFFFFF"/>
            </a:solidFill>
            <a:prstDash val="solid"/>
          </a:ln>
        </p:spPr>
      </p:sp>
      <p:sp>
        <p:nvSpPr>
          <p:cNvPr id="30" name="Text 26"/>
          <p:cNvSpPr txBox="1"/>
          <p:nvPr/>
        </p:nvSpPr>
        <p:spPr>
          <a:xfrm>
            <a:off x="8092440" y="292608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1" name="Text 27"/>
          <p:cNvSpPr txBox="1"/>
          <p:nvPr/>
        </p:nvSpPr>
        <p:spPr>
          <a:xfrm>
            <a:off x="8476488" y="2916936"/>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Severity</a:t>
            </a:r>
            <a:endParaRPr lang="en-US" sz="1250" dirty="0"/>
          </a:p>
        </p:txBody>
      </p:sp>
      <p:sp>
        <p:nvSpPr>
          <p:cNvPr id="32" name="Text 28"/>
          <p:cNvSpPr txBox="1"/>
          <p:nvPr/>
        </p:nvSpPr>
        <p:spPr>
          <a:xfrm>
            <a:off x="8476488" y="3209544"/>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all_time_search is high by default: an all-time search is the one thing that should not happen. all_time_schedule stays medium.</a:t>
            </a:r>
            <a:endParaRPr lang="en-US" sz="1050" dirty="0"/>
          </a:p>
        </p:txBody>
      </p:sp>
      <p:sp>
        <p:nvSpPr>
          <p:cNvPr id="33" name="Shape 29"/>
          <p:cNvSpPr/>
          <p:nvPr/>
        </p:nvSpPr>
        <p:spPr>
          <a:xfrm>
            <a:off x="8092440" y="3858768"/>
            <a:ext cx="274320" cy="274320"/>
          </a:xfrm>
          <a:prstGeom prst="ellipse">
            <a:avLst/>
          </a:prstGeom>
          <a:solidFill>
            <a:srgbClr val="9A78F5"/>
          </a:solidFill>
          <a:ln w="12700">
            <a:solidFill>
              <a:srgbClr val="FFFFFF"/>
            </a:solidFill>
            <a:prstDash val="solid"/>
          </a:ln>
        </p:spPr>
      </p:sp>
      <p:sp>
        <p:nvSpPr>
          <p:cNvPr id="34" name="Text 30"/>
          <p:cNvSpPr txBox="1"/>
          <p:nvPr/>
        </p:nvSpPr>
        <p:spPr>
          <a:xfrm>
            <a:off x="8092440" y="385876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5" name="Text 31"/>
          <p:cNvSpPr txBox="1"/>
          <p:nvPr/>
        </p:nvSpPr>
        <p:spPr>
          <a:xfrm>
            <a:off x="8476488" y="3849624"/>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Thresholds in force</a:t>
            </a:r>
            <a:endParaRPr lang="en-US" sz="1250" dirty="0"/>
          </a:p>
        </p:txBody>
      </p:sp>
      <p:sp>
        <p:nvSpPr>
          <p:cNvPr id="36" name="Text 32"/>
          <p:cNvSpPr txBox="1"/>
          <p:nvPr/>
        </p:nvSpPr>
        <p:spPr>
          <a:xfrm>
            <a:off x="8476488" y="4142232"/>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Compared strictly; the resource policies derive theirs from the measured capacity (auto-thresholds).</a:t>
            </a:r>
            <a:endParaRPr lang="en-US" sz="1050" dirty="0"/>
          </a:p>
        </p:txBody>
      </p:sp>
      <p:sp>
        <p:nvSpPr>
          <p:cNvPr id="37" name="Shape 33"/>
          <p:cNvSpPr/>
          <p:nvPr/>
        </p:nvSpPr>
        <p:spPr>
          <a:xfrm>
            <a:off x="8092440" y="4791456"/>
            <a:ext cx="274320" cy="274320"/>
          </a:xfrm>
          <a:prstGeom prst="ellipse">
            <a:avLst/>
          </a:prstGeom>
          <a:solidFill>
            <a:srgbClr val="E05555"/>
          </a:solidFill>
          <a:ln w="12700">
            <a:solidFill>
              <a:srgbClr val="FFFFFF"/>
            </a:solidFill>
            <a:prstDash val="solid"/>
          </a:ln>
        </p:spPr>
      </p:sp>
      <p:sp>
        <p:nvSpPr>
          <p:cNvPr id="38" name="Text 34"/>
          <p:cNvSpPr txBox="1"/>
          <p:nvPr/>
        </p:nvSpPr>
        <p:spPr>
          <a:xfrm>
            <a:off x="8092440" y="479145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9" name="Text 35"/>
          <p:cNvSpPr txBox="1"/>
          <p:nvPr/>
        </p:nvSpPr>
        <p:spPr>
          <a:xfrm>
            <a:off x="8476488" y="4782312"/>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Last evaluation</a:t>
            </a:r>
            <a:endParaRPr lang="en-US" sz="1250" dirty="0"/>
          </a:p>
        </p:txBody>
      </p:sp>
      <p:sp>
        <p:nvSpPr>
          <p:cNvPr id="40" name="Text 36"/>
          <p:cNvSpPr txBox="1"/>
          <p:nvPr/>
        </p:nvSpPr>
        <p:spPr>
          <a:xfrm>
            <a:off x="8476488" y="5074920"/>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Matched, excluded, not applicable, unknown — the counters of the last run, and the entry to the insight.</a:t>
            </a:r>
            <a:endParaRPr lang="en-US" sz="1050" dirty="0"/>
          </a:p>
        </p:txBody>
      </p:sp>
      <p:sp>
        <p:nvSpPr>
          <p:cNvPr id="41" name="Shape 37"/>
          <p:cNvSpPr/>
          <p:nvPr/>
        </p:nvSpPr>
        <p:spPr>
          <a:xfrm>
            <a:off x="8092440" y="5724144"/>
            <a:ext cx="274320" cy="274320"/>
          </a:xfrm>
          <a:prstGeom prst="ellipse">
            <a:avLst/>
          </a:prstGeom>
          <a:solidFill>
            <a:srgbClr val="2FB8B0"/>
          </a:solidFill>
          <a:ln w="12700">
            <a:solidFill>
              <a:srgbClr val="FFFFFF"/>
            </a:solidFill>
            <a:prstDash val="solid"/>
          </a:ln>
        </p:spPr>
      </p:sp>
      <p:sp>
        <p:nvSpPr>
          <p:cNvPr id="42" name="Text 38"/>
          <p:cNvSpPr txBox="1"/>
          <p:nvPr/>
        </p:nvSpPr>
        <p:spPr>
          <a:xfrm>
            <a:off x="8092440" y="5724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43" name="Text 39"/>
          <p:cNvSpPr txBox="1"/>
          <p:nvPr/>
        </p:nvSpPr>
        <p:spPr>
          <a:xfrm>
            <a:off x="8476488" y="571500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Edit and preview</a:t>
            </a:r>
            <a:endParaRPr lang="en-US" sz="1250" dirty="0"/>
          </a:p>
        </p:txBody>
      </p:sp>
      <p:sp>
        <p:nvSpPr>
          <p:cNvPr id="44" name="Text 40"/>
          <p:cNvSpPr txBox="1"/>
          <p:nvPr/>
        </p:nvSpPr>
        <p:spPr>
          <a:xfrm>
            <a:off x="8476488" y="600760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modal edits one policy and previews the draft against the current inventory before saving.</a:t>
            </a:r>
            <a:endParaRPr lang="en-US" sz="10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POLICIES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policy insight — why an evaluation matched what it matched</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User Activity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6419178" cy="4754880"/>
          </a:xfrm>
          <a:prstGeom prst="roundRect">
            <a:avLst>
              <a:gd name="adj" fmla="val 962"/>
            </a:avLst>
          </a:prstGeom>
          <a:solidFill>
            <a:srgbClr val="1F242F"/>
          </a:solidFill>
          <a:ln w="9525">
            <a:solidFill>
              <a:srgbClr val="2A3140"/>
            </a:solidFill>
            <a:prstDash val="solid"/>
          </a:ln>
        </p:spPr>
      </p:sp>
      <p:pic>
        <p:nvPicPr>
          <p:cNvPr id="8" name="Image 0" descr="/private/tmp/claude-501/-Users-guilhem-DocsOffsync-trackme-limited-trackme-app--claude-worktrees-charming-wing-361ab2/e22b4a04-1190-41fe-995f-d7cc227485d2/scratchpad/deck_uam/img/d02_insight.jpg">    </p:cNvPr>
          <p:cNvPicPr>
            <a:picLocks noChangeAspect="1"/>
          </p:cNvPicPr>
          <p:nvPr/>
        </p:nvPicPr>
        <p:blipFill>
          <a:blip r:embed="rId1"/>
          <a:stretch>
            <a:fillRect/>
          </a:stretch>
        </p:blipFill>
        <p:spPr>
          <a:xfrm>
            <a:off x="612648" y="1435608"/>
            <a:ext cx="6291162" cy="4626864"/>
          </a:xfrm>
          <a:prstGeom prst="rect">
            <a:avLst/>
          </a:prstGeom>
        </p:spPr>
      </p:pic>
      <p:sp>
        <p:nvSpPr>
          <p:cNvPr id="9" name="Shape 5"/>
          <p:cNvSpPr/>
          <p:nvPr/>
        </p:nvSpPr>
        <p:spPr>
          <a:xfrm>
            <a:off x="1419162" y="1853672"/>
            <a:ext cx="274320" cy="274320"/>
          </a:xfrm>
          <a:prstGeom prst="ellipse">
            <a:avLst/>
          </a:prstGeom>
          <a:solidFill>
            <a:srgbClr val="5B8DEF"/>
          </a:solidFill>
          <a:ln w="12700">
            <a:solidFill>
              <a:srgbClr val="FFFFFF"/>
            </a:solidFill>
            <a:prstDash val="solid"/>
          </a:ln>
        </p:spPr>
      </p:sp>
      <p:sp>
        <p:nvSpPr>
          <p:cNvPr id="10" name="Text 6"/>
          <p:cNvSpPr txBox="1"/>
          <p:nvPr/>
        </p:nvSpPr>
        <p:spPr>
          <a:xfrm>
            <a:off x="1419162" y="185367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3621069" y="2917850"/>
            <a:ext cx="274320" cy="274320"/>
          </a:xfrm>
          <a:prstGeom prst="ellipse">
            <a:avLst/>
          </a:prstGeom>
          <a:solidFill>
            <a:srgbClr val="E0A040"/>
          </a:solidFill>
          <a:ln w="12700">
            <a:solidFill>
              <a:srgbClr val="FFFFFF"/>
            </a:solidFill>
            <a:prstDash val="solid"/>
          </a:ln>
        </p:spPr>
      </p:sp>
      <p:sp>
        <p:nvSpPr>
          <p:cNvPr id="12" name="Text 8"/>
          <p:cNvSpPr txBox="1"/>
          <p:nvPr/>
        </p:nvSpPr>
        <p:spPr>
          <a:xfrm>
            <a:off x="3621069" y="291785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1419162" y="4074566"/>
            <a:ext cx="274320" cy="274320"/>
          </a:xfrm>
          <a:prstGeom prst="ellipse">
            <a:avLst/>
          </a:prstGeom>
          <a:solidFill>
            <a:srgbClr val="3DBE7A"/>
          </a:solidFill>
          <a:ln w="12700">
            <a:solidFill>
              <a:srgbClr val="FFFFFF"/>
            </a:solidFill>
            <a:prstDash val="solid"/>
          </a:ln>
        </p:spPr>
      </p:sp>
      <p:sp>
        <p:nvSpPr>
          <p:cNvPr id="14" name="Text 10"/>
          <p:cNvSpPr txBox="1"/>
          <p:nvPr/>
        </p:nvSpPr>
        <p:spPr>
          <a:xfrm>
            <a:off x="1419162" y="407456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5193860" y="4074566"/>
            <a:ext cx="274320" cy="274320"/>
          </a:xfrm>
          <a:prstGeom prst="ellipse">
            <a:avLst/>
          </a:prstGeom>
          <a:solidFill>
            <a:srgbClr val="9A78F5"/>
          </a:solidFill>
          <a:ln w="12700">
            <a:solidFill>
              <a:srgbClr val="FFFFFF"/>
            </a:solidFill>
            <a:prstDash val="solid"/>
          </a:ln>
        </p:spPr>
      </p:sp>
      <p:sp>
        <p:nvSpPr>
          <p:cNvPr id="16" name="Text 12"/>
          <p:cNvSpPr txBox="1"/>
          <p:nvPr/>
        </p:nvSpPr>
        <p:spPr>
          <a:xfrm>
            <a:off x="5193860" y="407456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3621069" y="5462626"/>
            <a:ext cx="274320" cy="274320"/>
          </a:xfrm>
          <a:prstGeom prst="ellipse">
            <a:avLst/>
          </a:prstGeom>
          <a:solidFill>
            <a:srgbClr val="E05555"/>
          </a:solidFill>
          <a:ln w="12700">
            <a:solidFill>
              <a:srgbClr val="FFFFFF"/>
            </a:solidFill>
            <a:prstDash val="solid"/>
          </a:ln>
        </p:spPr>
      </p:sp>
      <p:sp>
        <p:nvSpPr>
          <p:cNvPr id="18" name="Text 14"/>
          <p:cNvSpPr txBox="1"/>
          <p:nvPr/>
        </p:nvSpPr>
        <p:spPr>
          <a:xfrm>
            <a:off x="3621069" y="546262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8092440" y="1426464"/>
            <a:ext cx="274320" cy="274320"/>
          </a:xfrm>
          <a:prstGeom prst="ellipse">
            <a:avLst/>
          </a:prstGeom>
          <a:solidFill>
            <a:srgbClr val="5B8DEF"/>
          </a:solidFill>
          <a:ln w="12700">
            <a:solidFill>
              <a:srgbClr val="FFFFFF"/>
            </a:solidFill>
            <a:prstDash val="solid"/>
          </a:ln>
        </p:spPr>
      </p:sp>
      <p:sp>
        <p:nvSpPr>
          <p:cNvPr id="20" name="Text 16"/>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1" name="Text 17"/>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verdict</a:t>
            </a:r>
            <a:endParaRPr lang="en-US" sz="1250" dirty="0"/>
          </a:p>
        </p:txBody>
      </p:sp>
      <p:sp>
        <p:nvSpPr>
          <p:cNvPr id="22" name="Text 18"/>
          <p:cNvSpPr txBox="1"/>
          <p:nvPr/>
        </p:nvSpPr>
        <p:spPr>
          <a:xfrm>
            <a:off x="8476488" y="170992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all_time_search, complete: every applicable account was judged — 3 evaluated, 3 matched, 2 outside the scope.</a:t>
            </a:r>
            <a:endParaRPr lang="en-US" sz="1050" dirty="0"/>
          </a:p>
        </p:txBody>
      </p:sp>
      <p:sp>
        <p:nvSpPr>
          <p:cNvPr id="23" name="Shape 19"/>
          <p:cNvSpPr/>
          <p:nvPr/>
        </p:nvSpPr>
        <p:spPr>
          <a:xfrm>
            <a:off x="8092440" y="2478024"/>
            <a:ext cx="274320" cy="274320"/>
          </a:xfrm>
          <a:prstGeom prst="ellipse">
            <a:avLst/>
          </a:prstGeom>
          <a:solidFill>
            <a:srgbClr val="E0A040"/>
          </a:solidFill>
          <a:ln w="12700">
            <a:solidFill>
              <a:srgbClr val="FFFFFF"/>
            </a:solidFill>
            <a:prstDash val="solid"/>
          </a:ln>
        </p:spPr>
      </p:sp>
      <p:sp>
        <p:nvSpPr>
          <p:cNvPr id="24" name="Text 20"/>
          <p:cNvSpPr txBox="1"/>
          <p:nvPr/>
        </p:nvSpPr>
        <p:spPr>
          <a:xfrm>
            <a:off x="8092440" y="2478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5" name="Text 21"/>
          <p:cNvSpPr txBox="1"/>
          <p:nvPr/>
        </p:nvSpPr>
        <p:spPr>
          <a:xfrm>
            <a:off x="8476488" y="246888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Matched subjects</a:t>
            </a:r>
            <a:endParaRPr lang="en-US" sz="1250" dirty="0"/>
          </a:p>
        </p:txBody>
      </p:sp>
      <p:sp>
        <p:nvSpPr>
          <p:cNvPr id="26" name="Text 22"/>
          <p:cNvSpPr txBox="1"/>
          <p:nvPr/>
        </p:nvSpPr>
        <p:spPr>
          <a:xfrm>
            <a:off x="8476488" y="276148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accounts behind the findings, with the evidence that matched.</a:t>
            </a:r>
            <a:endParaRPr lang="en-US" sz="1050" dirty="0"/>
          </a:p>
        </p:txBody>
      </p:sp>
      <p:sp>
        <p:nvSpPr>
          <p:cNvPr id="27" name="Shape 23"/>
          <p:cNvSpPr/>
          <p:nvPr/>
        </p:nvSpPr>
        <p:spPr>
          <a:xfrm>
            <a:off x="8092440" y="3346704"/>
            <a:ext cx="274320" cy="274320"/>
          </a:xfrm>
          <a:prstGeom prst="ellipse">
            <a:avLst/>
          </a:prstGeom>
          <a:solidFill>
            <a:srgbClr val="3DBE7A"/>
          </a:solidFill>
          <a:ln w="12700">
            <a:solidFill>
              <a:srgbClr val="FFFFFF"/>
            </a:solidFill>
            <a:prstDash val="solid"/>
          </a:ln>
        </p:spPr>
      </p:sp>
      <p:sp>
        <p:nvSpPr>
          <p:cNvPr id="28" name="Text 24"/>
          <p:cNvSpPr txBox="1"/>
          <p:nvPr/>
        </p:nvSpPr>
        <p:spPr>
          <a:xfrm>
            <a:off x="8092440" y="3346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5"/>
          <p:cNvSpPr txBox="1"/>
          <p:nvPr/>
        </p:nvSpPr>
        <p:spPr>
          <a:xfrm>
            <a:off x="8476488" y="333756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Not applicable and excluded</a:t>
            </a:r>
            <a:endParaRPr lang="en-US" sz="1250" dirty="0"/>
          </a:p>
        </p:txBody>
      </p:sp>
      <p:sp>
        <p:nvSpPr>
          <p:cNvPr id="30" name="Text 26"/>
          <p:cNvSpPr txBox="1"/>
          <p:nvPr/>
        </p:nvSpPr>
        <p:spPr>
          <a:xfrm>
            <a:off x="8476488" y="363016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system accounts — the Splunk context identity, the tenant owner — the policy never judges, listed with the reason.</a:t>
            </a:r>
            <a:endParaRPr lang="en-US" sz="1050" dirty="0"/>
          </a:p>
        </p:txBody>
      </p:sp>
      <p:sp>
        <p:nvSpPr>
          <p:cNvPr id="31" name="Shape 27"/>
          <p:cNvSpPr/>
          <p:nvPr/>
        </p:nvSpPr>
        <p:spPr>
          <a:xfrm>
            <a:off x="8092440" y="4398264"/>
            <a:ext cx="274320" cy="274320"/>
          </a:xfrm>
          <a:prstGeom prst="ellipse">
            <a:avLst/>
          </a:prstGeom>
          <a:solidFill>
            <a:srgbClr val="9A78F5"/>
          </a:solidFill>
          <a:ln w="12700">
            <a:solidFill>
              <a:srgbClr val="FFFFFF"/>
            </a:solidFill>
            <a:prstDash val="solid"/>
          </a:ln>
        </p:spPr>
      </p:sp>
      <p:sp>
        <p:nvSpPr>
          <p:cNvPr id="32" name="Text 28"/>
          <p:cNvSpPr txBox="1"/>
          <p:nvPr/>
        </p:nvSpPr>
        <p:spPr>
          <a:xfrm>
            <a:off x="8092440" y="4398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3" name="Text 29"/>
          <p:cNvSpPr txBox="1"/>
          <p:nvPr/>
        </p:nvSpPr>
        <p:spPr>
          <a:xfrm>
            <a:off x="8476488" y="43891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unknowns</a:t>
            </a:r>
            <a:endParaRPr lang="en-US" sz="1250" dirty="0"/>
          </a:p>
        </p:txBody>
      </p:sp>
      <p:sp>
        <p:nvSpPr>
          <p:cNvPr id="34" name="Text 30"/>
          <p:cNvSpPr txBox="1"/>
          <p:nvPr/>
        </p:nvSpPr>
        <p:spPr>
          <a:xfrm>
            <a:off x="8476488" y="468172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Accounts without a class, classified in place from the insight.</a:t>
            </a:r>
            <a:endParaRPr lang="en-US" sz="1050" dirty="0"/>
          </a:p>
        </p:txBody>
      </p:sp>
      <p:sp>
        <p:nvSpPr>
          <p:cNvPr id="35" name="Shape 31"/>
          <p:cNvSpPr/>
          <p:nvPr/>
        </p:nvSpPr>
        <p:spPr>
          <a:xfrm>
            <a:off x="8092440" y="5266944"/>
            <a:ext cx="274320" cy="274320"/>
          </a:xfrm>
          <a:prstGeom prst="ellipse">
            <a:avLst/>
          </a:prstGeom>
          <a:solidFill>
            <a:srgbClr val="E05555"/>
          </a:solidFill>
          <a:ln w="12700">
            <a:solidFill>
              <a:srgbClr val="FFFFFF"/>
            </a:solidFill>
            <a:prstDash val="solid"/>
          </a:ln>
        </p:spPr>
      </p:sp>
      <p:sp>
        <p:nvSpPr>
          <p:cNvPr id="36" name="Text 32"/>
          <p:cNvSpPr txBox="1"/>
          <p:nvPr/>
        </p:nvSpPr>
        <p:spPr>
          <a:xfrm>
            <a:off x="8092440" y="5266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7" name="Text 33"/>
          <p:cNvSpPr txBox="1"/>
          <p:nvPr/>
        </p:nvSpPr>
        <p:spPr>
          <a:xfrm>
            <a:off x="8476488" y="525780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Seven-day history</a:t>
            </a:r>
            <a:endParaRPr lang="en-US" sz="1250" dirty="0"/>
          </a:p>
        </p:txBody>
      </p:sp>
      <p:sp>
        <p:nvSpPr>
          <p:cNvPr id="38" name="Text 34"/>
          <p:cNvSpPr txBox="1"/>
          <p:nvPr/>
        </p:nvSpPr>
        <p:spPr>
          <a:xfrm>
            <a:off x="8476488" y="555040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counters run after run: proof that every classified person is judged, every run.</a:t>
            </a:r>
            <a:endParaRPr lang="en-US" sz="10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THE CATALOGUE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Eleven policies, three families — six on by default</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User Activity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417320"/>
            <a:ext cx="3593592" cy="4160520"/>
          </a:xfrm>
          <a:prstGeom prst="roundRect">
            <a:avLst>
              <a:gd name="adj" fmla="val 2036"/>
            </a:avLst>
          </a:prstGeom>
          <a:solidFill>
            <a:srgbClr val="1C2A48"/>
          </a:solidFill>
          <a:ln w="12700">
            <a:solidFill>
              <a:srgbClr val="5B8DEF"/>
            </a:solidFill>
            <a:prstDash val="solid"/>
          </a:ln>
        </p:spPr>
      </p:sp>
      <p:sp>
        <p:nvSpPr>
          <p:cNvPr id="8" name="Text 5"/>
          <p:cNvSpPr txBox="1"/>
          <p:nvPr/>
        </p:nvSpPr>
        <p:spPr>
          <a:xfrm>
            <a:off x="777240" y="1554480"/>
            <a:ext cx="3136392" cy="274320"/>
          </a:xfrm>
          <a:prstGeom prst="rect">
            <a:avLst/>
          </a:prstGeom>
          <a:noFill/>
          <a:ln/>
        </p:spPr>
        <p:txBody>
          <a:bodyPr wrap="square" lIns="0" tIns="0" rIns="0" bIns="0" rtlCol="0" anchor="t"/>
          <a:lstStyle/>
          <a:p>
            <a:pPr indent="0" marL="0">
              <a:buNone/>
            </a:pPr>
            <a:r>
              <a:rPr lang="en-US" sz="1100" b="1" spc="200" kern="0" dirty="0">
                <a:solidFill>
                  <a:srgbClr val="5B8DEF"/>
                </a:solidFill>
                <a:latin typeface="Calibri" pitchFamily="34" charset="0"/>
                <a:ea typeface="Calibri" pitchFamily="34" charset="-122"/>
                <a:cs typeface="Calibri" pitchFamily="34" charset="-120"/>
              </a:rPr>
              <a:t>INVENTORY  ·  the schedules</a:t>
            </a:r>
            <a:endParaRPr lang="en-US" sz="1100" dirty="0"/>
          </a:p>
        </p:txBody>
      </p:sp>
      <p:sp>
        <p:nvSpPr>
          <p:cNvPr id="9" name="Text 6"/>
          <p:cNvSpPr txBox="1"/>
          <p:nvPr/>
        </p:nvSpPr>
        <p:spPr>
          <a:xfrm>
            <a:off x="777240" y="1920240"/>
            <a:ext cx="2148840" cy="256032"/>
          </a:xfrm>
          <a:prstGeom prst="rect">
            <a:avLst/>
          </a:prstGeom>
          <a:noFill/>
          <a:ln/>
        </p:spPr>
        <p:txBody>
          <a:bodyPr wrap="square" lIns="0" tIns="0" rIns="0" bIns="0" rtlCol="0" anchor="ctr"/>
          <a:lstStyle/>
          <a:p>
            <a:pPr indent="0" marL="0">
              <a:buNone/>
            </a:pPr>
            <a:r>
              <a:rPr lang="en-US" sz="1150" b="1" dirty="0">
                <a:solidFill>
                  <a:srgbClr val="F2F4F8"/>
                </a:solidFill>
                <a:latin typeface="Courier New" pitchFamily="34" charset="0"/>
                <a:ea typeface="Courier New" pitchFamily="34" charset="-122"/>
                <a:cs typeface="Courier New" pitchFamily="34" charset="-120"/>
              </a:rPr>
              <a:t>personal_schedule</a:t>
            </a:r>
            <a:endParaRPr lang="en-US" sz="1150" dirty="0"/>
          </a:p>
        </p:txBody>
      </p:sp>
      <p:sp>
        <p:nvSpPr>
          <p:cNvPr id="10" name="Shape 7"/>
          <p:cNvSpPr/>
          <p:nvPr/>
        </p:nvSpPr>
        <p:spPr>
          <a:xfrm>
            <a:off x="2953512" y="1947672"/>
            <a:ext cx="960120" cy="201168"/>
          </a:xfrm>
          <a:prstGeom prst="roundRect">
            <a:avLst>
              <a:gd name="adj" fmla="val 50000"/>
            </a:avLst>
          </a:prstGeom>
          <a:solidFill>
            <a:srgbClr val="5B8DEF"/>
          </a:solidFill>
          <a:ln w="9525">
            <a:solidFill>
              <a:srgbClr val="5B8DEF"/>
            </a:solidFill>
            <a:prstDash val="solid"/>
          </a:ln>
        </p:spPr>
      </p:sp>
      <p:sp>
        <p:nvSpPr>
          <p:cNvPr id="11" name="Text 8"/>
          <p:cNvSpPr txBox="1"/>
          <p:nvPr/>
        </p:nvSpPr>
        <p:spPr>
          <a:xfrm>
            <a:off x="2953512" y="1947672"/>
            <a:ext cx="960120" cy="201168"/>
          </a:xfrm>
          <a:prstGeom prst="rect">
            <a:avLst/>
          </a:prstGeom>
          <a:noFill/>
          <a:ln/>
        </p:spPr>
        <p:txBody>
          <a:bodyPr wrap="square" lIns="0" tIns="0" rIns="0" bIns="0" rtlCol="0" anchor="ctr"/>
          <a:lstStyle/>
          <a:p>
            <a:pPr algn="ctr" indent="0" marL="0">
              <a:buNone/>
            </a:pPr>
            <a:r>
              <a:rPr lang="en-US" sz="850" b="1" dirty="0">
                <a:solidFill>
                  <a:srgbClr val="0F1218"/>
                </a:solidFill>
                <a:latin typeface="Calibri" pitchFamily="34" charset="0"/>
                <a:ea typeface="Calibri" pitchFamily="34" charset="-122"/>
                <a:cs typeface="Calibri" pitchFamily="34" charset="-120"/>
              </a:rPr>
              <a:t>on · low</a:t>
            </a:r>
            <a:endParaRPr lang="en-US" sz="850" dirty="0"/>
          </a:p>
        </p:txBody>
      </p:sp>
      <p:sp>
        <p:nvSpPr>
          <p:cNvPr id="12" name="Text 9"/>
          <p:cNvSpPr txBox="1"/>
          <p:nvPr/>
        </p:nvSpPr>
        <p:spPr>
          <a:xfrm>
            <a:off x="777240" y="2194560"/>
            <a:ext cx="3136392" cy="210312"/>
          </a:xfrm>
          <a:prstGeom prst="rect">
            <a:avLst/>
          </a:prstGeom>
          <a:noFill/>
          <a:ln/>
        </p:spPr>
        <p:txBody>
          <a:bodyPr wrap="square" lIns="0" tIns="0" rIns="0" bIns="0" rtlCol="0" anchor="t"/>
          <a:lstStyle/>
          <a:p>
            <a:pPr indent="0" marL="0">
              <a:buNone/>
            </a:pPr>
            <a:r>
              <a:rPr lang="en-US" sz="950" dirty="0">
                <a:solidFill>
                  <a:srgbClr val="F2F4F8"/>
                </a:solidFill>
                <a:latin typeface="Calibri" pitchFamily="34" charset="0"/>
                <a:ea typeface="Calibri" pitchFamily="34" charset="-122"/>
                <a:cs typeface="Calibri" pitchFamily="34" charset="-120"/>
              </a:rPr>
              <a:t>A scheduled search owned by a human account.</a:t>
            </a:r>
            <a:endParaRPr lang="en-US" sz="950" dirty="0"/>
          </a:p>
        </p:txBody>
      </p:sp>
      <p:sp>
        <p:nvSpPr>
          <p:cNvPr id="13" name="Text 10"/>
          <p:cNvSpPr txBox="1"/>
          <p:nvPr/>
        </p:nvSpPr>
        <p:spPr>
          <a:xfrm>
            <a:off x="777240" y="2514600"/>
            <a:ext cx="2148840" cy="256032"/>
          </a:xfrm>
          <a:prstGeom prst="rect">
            <a:avLst/>
          </a:prstGeom>
          <a:noFill/>
          <a:ln/>
        </p:spPr>
        <p:txBody>
          <a:bodyPr wrap="square" lIns="0" tIns="0" rIns="0" bIns="0" rtlCol="0" anchor="ctr"/>
          <a:lstStyle/>
          <a:p>
            <a:pPr indent="0" marL="0">
              <a:buNone/>
            </a:pPr>
            <a:r>
              <a:rPr lang="en-US" sz="1150" b="1" dirty="0">
                <a:solidFill>
                  <a:srgbClr val="F2F4F8"/>
                </a:solidFill>
                <a:latin typeface="Courier New" pitchFamily="34" charset="0"/>
                <a:ea typeface="Courier New" pitchFamily="34" charset="-122"/>
                <a:cs typeface="Courier New" pitchFamily="34" charset="-120"/>
              </a:rPr>
              <a:t>all_time_schedule</a:t>
            </a:r>
            <a:endParaRPr lang="en-US" sz="1150" dirty="0"/>
          </a:p>
        </p:txBody>
      </p:sp>
      <p:sp>
        <p:nvSpPr>
          <p:cNvPr id="14" name="Shape 11"/>
          <p:cNvSpPr/>
          <p:nvPr/>
        </p:nvSpPr>
        <p:spPr>
          <a:xfrm>
            <a:off x="2953512" y="2542032"/>
            <a:ext cx="960120" cy="201168"/>
          </a:xfrm>
          <a:prstGeom prst="roundRect">
            <a:avLst>
              <a:gd name="adj" fmla="val 50000"/>
            </a:avLst>
          </a:prstGeom>
          <a:solidFill>
            <a:srgbClr val="5B8DEF"/>
          </a:solidFill>
          <a:ln w="9525">
            <a:solidFill>
              <a:srgbClr val="5B8DEF"/>
            </a:solidFill>
            <a:prstDash val="solid"/>
          </a:ln>
        </p:spPr>
      </p:sp>
      <p:sp>
        <p:nvSpPr>
          <p:cNvPr id="15" name="Text 12"/>
          <p:cNvSpPr txBox="1"/>
          <p:nvPr/>
        </p:nvSpPr>
        <p:spPr>
          <a:xfrm>
            <a:off x="2953512" y="2542032"/>
            <a:ext cx="960120" cy="201168"/>
          </a:xfrm>
          <a:prstGeom prst="rect">
            <a:avLst/>
          </a:prstGeom>
          <a:noFill/>
          <a:ln/>
        </p:spPr>
        <p:txBody>
          <a:bodyPr wrap="square" lIns="0" tIns="0" rIns="0" bIns="0" rtlCol="0" anchor="ctr"/>
          <a:lstStyle/>
          <a:p>
            <a:pPr algn="ctr" indent="0" marL="0">
              <a:buNone/>
            </a:pPr>
            <a:r>
              <a:rPr lang="en-US" sz="850" b="1" dirty="0">
                <a:solidFill>
                  <a:srgbClr val="0F1218"/>
                </a:solidFill>
                <a:latin typeface="Calibri" pitchFamily="34" charset="0"/>
                <a:ea typeface="Calibri" pitchFamily="34" charset="-122"/>
                <a:cs typeface="Calibri" pitchFamily="34" charset="-120"/>
              </a:rPr>
              <a:t>on · medium</a:t>
            </a:r>
            <a:endParaRPr lang="en-US" sz="850" dirty="0"/>
          </a:p>
        </p:txBody>
      </p:sp>
      <p:sp>
        <p:nvSpPr>
          <p:cNvPr id="16" name="Text 13"/>
          <p:cNvSpPr txBox="1"/>
          <p:nvPr/>
        </p:nvSpPr>
        <p:spPr>
          <a:xfrm>
            <a:off x="777240" y="2788920"/>
            <a:ext cx="3136392" cy="210312"/>
          </a:xfrm>
          <a:prstGeom prst="rect">
            <a:avLst/>
          </a:prstGeom>
          <a:noFill/>
          <a:ln/>
        </p:spPr>
        <p:txBody>
          <a:bodyPr wrap="square" lIns="0" tIns="0" rIns="0" bIns="0" rtlCol="0" anchor="t"/>
          <a:lstStyle/>
          <a:p>
            <a:pPr indent="0" marL="0">
              <a:buNone/>
            </a:pPr>
            <a:r>
              <a:rPr lang="en-US" sz="950" dirty="0">
                <a:solidFill>
                  <a:srgbClr val="F2F4F8"/>
                </a:solidFill>
                <a:latin typeface="Calibri" pitchFamily="34" charset="0"/>
                <a:ea typeface="Calibri" pitchFamily="34" charset="-122"/>
                <a:cs typeface="Calibri" pitchFamily="34" charset="-120"/>
              </a:rPr>
              <a:t>A schedule dispatched with no lower time bound.</a:t>
            </a:r>
            <a:endParaRPr lang="en-US" sz="950" dirty="0"/>
          </a:p>
        </p:txBody>
      </p:sp>
      <p:sp>
        <p:nvSpPr>
          <p:cNvPr id="17" name="Text 14"/>
          <p:cNvSpPr txBox="1"/>
          <p:nvPr/>
        </p:nvSpPr>
        <p:spPr>
          <a:xfrm>
            <a:off x="777240" y="3108960"/>
            <a:ext cx="2148840" cy="256032"/>
          </a:xfrm>
          <a:prstGeom prst="rect">
            <a:avLst/>
          </a:prstGeom>
          <a:noFill/>
          <a:ln/>
        </p:spPr>
        <p:txBody>
          <a:bodyPr wrap="square" lIns="0" tIns="0" rIns="0" bIns="0" rtlCol="0" anchor="ctr"/>
          <a:lstStyle/>
          <a:p>
            <a:pPr indent="0" marL="0">
              <a:buNone/>
            </a:pPr>
            <a:r>
              <a:rPr lang="en-US" sz="1150" b="1" dirty="0">
                <a:solidFill>
                  <a:srgbClr val="F2F4F8"/>
                </a:solidFill>
                <a:latin typeface="Courier New" pitchFamily="34" charset="0"/>
                <a:ea typeface="Courier New" pitchFamily="34" charset="-122"/>
                <a:cs typeface="Courier New" pitchFamily="34" charset="-120"/>
              </a:rPr>
              <a:t>realtime_schedule</a:t>
            </a:r>
            <a:endParaRPr lang="en-US" sz="1150" dirty="0"/>
          </a:p>
        </p:txBody>
      </p:sp>
      <p:sp>
        <p:nvSpPr>
          <p:cNvPr id="18" name="Shape 15"/>
          <p:cNvSpPr/>
          <p:nvPr/>
        </p:nvSpPr>
        <p:spPr>
          <a:xfrm>
            <a:off x="2953512" y="3136392"/>
            <a:ext cx="960120" cy="201168"/>
          </a:xfrm>
          <a:prstGeom prst="roundRect">
            <a:avLst>
              <a:gd name="adj" fmla="val 50000"/>
            </a:avLst>
          </a:prstGeom>
          <a:solidFill>
            <a:srgbClr val="5B8DEF"/>
          </a:solidFill>
          <a:ln w="9525">
            <a:solidFill>
              <a:srgbClr val="5B8DEF"/>
            </a:solidFill>
            <a:prstDash val="solid"/>
          </a:ln>
        </p:spPr>
      </p:sp>
      <p:sp>
        <p:nvSpPr>
          <p:cNvPr id="19" name="Text 16"/>
          <p:cNvSpPr txBox="1"/>
          <p:nvPr/>
        </p:nvSpPr>
        <p:spPr>
          <a:xfrm>
            <a:off x="2953512" y="3136392"/>
            <a:ext cx="960120" cy="201168"/>
          </a:xfrm>
          <a:prstGeom prst="rect">
            <a:avLst/>
          </a:prstGeom>
          <a:noFill/>
          <a:ln/>
        </p:spPr>
        <p:txBody>
          <a:bodyPr wrap="square" lIns="0" tIns="0" rIns="0" bIns="0" rtlCol="0" anchor="ctr"/>
          <a:lstStyle/>
          <a:p>
            <a:pPr algn="ctr" indent="0" marL="0">
              <a:buNone/>
            </a:pPr>
            <a:r>
              <a:rPr lang="en-US" sz="850" b="1" dirty="0">
                <a:solidFill>
                  <a:srgbClr val="0F1218"/>
                </a:solidFill>
                <a:latin typeface="Calibri" pitchFamily="34" charset="0"/>
                <a:ea typeface="Calibri" pitchFamily="34" charset="-122"/>
                <a:cs typeface="Calibri" pitchFamily="34" charset="-120"/>
              </a:rPr>
              <a:t>on · medium</a:t>
            </a:r>
            <a:endParaRPr lang="en-US" sz="850" dirty="0"/>
          </a:p>
        </p:txBody>
      </p:sp>
      <p:sp>
        <p:nvSpPr>
          <p:cNvPr id="20" name="Text 17"/>
          <p:cNvSpPr txBox="1"/>
          <p:nvPr/>
        </p:nvSpPr>
        <p:spPr>
          <a:xfrm>
            <a:off x="777240" y="3383280"/>
            <a:ext cx="3136392" cy="210312"/>
          </a:xfrm>
          <a:prstGeom prst="rect">
            <a:avLst/>
          </a:prstGeom>
          <a:noFill/>
          <a:ln/>
        </p:spPr>
        <p:txBody>
          <a:bodyPr wrap="square" lIns="0" tIns="0" rIns="0" bIns="0" rtlCol="0" anchor="t"/>
          <a:lstStyle/>
          <a:p>
            <a:pPr indent="0" marL="0">
              <a:buNone/>
            </a:pPr>
            <a:r>
              <a:rPr lang="en-US" sz="950" dirty="0">
                <a:solidFill>
                  <a:srgbClr val="F2F4F8"/>
                </a:solidFill>
                <a:latin typeface="Calibri" pitchFamily="34" charset="0"/>
                <a:ea typeface="Calibri" pitchFamily="34" charset="-122"/>
                <a:cs typeface="Calibri" pitchFamily="34" charset="-120"/>
              </a:rPr>
              <a:t>A real-time schedule left running.</a:t>
            </a:r>
            <a:endParaRPr lang="en-US" sz="950" dirty="0"/>
          </a:p>
        </p:txBody>
      </p:sp>
      <p:sp>
        <p:nvSpPr>
          <p:cNvPr id="21" name="Text 18"/>
          <p:cNvSpPr txBox="1"/>
          <p:nvPr/>
        </p:nvSpPr>
        <p:spPr>
          <a:xfrm>
            <a:off x="777240" y="3703320"/>
            <a:ext cx="2148840" cy="256032"/>
          </a:xfrm>
          <a:prstGeom prst="rect">
            <a:avLst/>
          </a:prstGeom>
          <a:noFill/>
          <a:ln/>
        </p:spPr>
        <p:txBody>
          <a:bodyPr wrap="square" lIns="0" tIns="0" rIns="0" bIns="0" rtlCol="0" anchor="ctr"/>
          <a:lstStyle/>
          <a:p>
            <a:pPr indent="0" marL="0">
              <a:buNone/>
            </a:pPr>
            <a:r>
              <a:rPr lang="en-US" sz="1150" b="1" dirty="0">
                <a:solidFill>
                  <a:srgbClr val="F2F4F8"/>
                </a:solidFill>
                <a:latin typeface="Courier New" pitchFamily="34" charset="0"/>
                <a:ea typeface="Courier New" pitchFamily="34" charset="-122"/>
                <a:cs typeface="Courier New" pitchFamily="34" charset="-120"/>
              </a:rPr>
              <a:t>unclassified_schedule</a:t>
            </a:r>
            <a:endParaRPr lang="en-US" sz="1150" dirty="0"/>
          </a:p>
        </p:txBody>
      </p:sp>
      <p:sp>
        <p:nvSpPr>
          <p:cNvPr id="22" name="Shape 19"/>
          <p:cNvSpPr/>
          <p:nvPr/>
        </p:nvSpPr>
        <p:spPr>
          <a:xfrm>
            <a:off x="2953512" y="3730752"/>
            <a:ext cx="960120" cy="201168"/>
          </a:xfrm>
          <a:prstGeom prst="roundRect">
            <a:avLst>
              <a:gd name="adj" fmla="val 50000"/>
            </a:avLst>
          </a:prstGeom>
          <a:solidFill>
            <a:srgbClr val="0F1218"/>
          </a:solidFill>
          <a:ln w="9525">
            <a:solidFill>
              <a:srgbClr val="5B8DEF"/>
            </a:solidFill>
            <a:prstDash val="solid"/>
          </a:ln>
        </p:spPr>
      </p:sp>
      <p:sp>
        <p:nvSpPr>
          <p:cNvPr id="23" name="Text 20"/>
          <p:cNvSpPr txBox="1"/>
          <p:nvPr/>
        </p:nvSpPr>
        <p:spPr>
          <a:xfrm>
            <a:off x="2953512" y="3730752"/>
            <a:ext cx="960120" cy="201168"/>
          </a:xfrm>
          <a:prstGeom prst="rect">
            <a:avLst/>
          </a:prstGeom>
          <a:noFill/>
          <a:ln/>
        </p:spPr>
        <p:txBody>
          <a:bodyPr wrap="square" lIns="0" tIns="0" rIns="0" bIns="0" rtlCol="0" anchor="ctr"/>
          <a:lstStyle/>
          <a:p>
            <a:pPr algn="ctr" indent="0" marL="0">
              <a:buNone/>
            </a:pPr>
            <a:r>
              <a:rPr lang="en-US" sz="850" b="1" dirty="0">
                <a:solidFill>
                  <a:srgbClr val="5B8DEF"/>
                </a:solidFill>
                <a:latin typeface="Calibri" pitchFamily="34" charset="0"/>
                <a:ea typeface="Calibri" pitchFamily="34" charset="-122"/>
                <a:cs typeface="Calibri" pitchFamily="34" charset="-120"/>
              </a:rPr>
              <a:t>opt-in</a:t>
            </a:r>
            <a:endParaRPr lang="en-US" sz="850" dirty="0"/>
          </a:p>
        </p:txBody>
      </p:sp>
      <p:sp>
        <p:nvSpPr>
          <p:cNvPr id="24" name="Text 21"/>
          <p:cNvSpPr txBox="1"/>
          <p:nvPr/>
        </p:nvSpPr>
        <p:spPr>
          <a:xfrm>
            <a:off x="777240" y="3977640"/>
            <a:ext cx="3136392" cy="210312"/>
          </a:xfrm>
          <a:prstGeom prst="rect">
            <a:avLst/>
          </a:prstGeom>
          <a:noFill/>
          <a:ln/>
        </p:spPr>
        <p:txBody>
          <a:bodyPr wrap="square" lIns="0" tIns="0" rIns="0" bIns="0" rtlCol="0" anchor="t"/>
          <a:lstStyle/>
          <a:p>
            <a:pPr indent="0" marL="0">
              <a:buNone/>
            </a:pPr>
            <a:r>
              <a:rPr lang="en-US" sz="950" dirty="0">
                <a:solidFill>
                  <a:srgbClr val="F2F4F8"/>
                </a:solidFill>
                <a:latin typeface="Calibri" pitchFamily="34" charset="0"/>
                <a:ea typeface="Calibri" pitchFamily="34" charset="-122"/>
                <a:cs typeface="Calibri" pitchFamily="34" charset="-120"/>
              </a:rPr>
              <a:t>A schedule whose owner has no class yet.</a:t>
            </a:r>
            <a:endParaRPr lang="en-US" sz="950" dirty="0"/>
          </a:p>
        </p:txBody>
      </p:sp>
      <p:sp>
        <p:nvSpPr>
          <p:cNvPr id="25" name="Text 22"/>
          <p:cNvSpPr txBox="1"/>
          <p:nvPr/>
        </p:nvSpPr>
        <p:spPr>
          <a:xfrm>
            <a:off x="777240" y="4297680"/>
            <a:ext cx="2148840" cy="256032"/>
          </a:xfrm>
          <a:prstGeom prst="rect">
            <a:avLst/>
          </a:prstGeom>
          <a:noFill/>
          <a:ln/>
        </p:spPr>
        <p:txBody>
          <a:bodyPr wrap="square" lIns="0" tIns="0" rIns="0" bIns="0" rtlCol="0" anchor="ctr"/>
          <a:lstStyle/>
          <a:p>
            <a:pPr indent="0" marL="0">
              <a:buNone/>
            </a:pPr>
            <a:r>
              <a:rPr lang="en-US" sz="1150" b="1" dirty="0">
                <a:solidFill>
                  <a:srgbClr val="F2F4F8"/>
                </a:solidFill>
                <a:latin typeface="Courier New" pitchFamily="34" charset="0"/>
                <a:ea typeface="Courier New" pitchFamily="34" charset="-122"/>
                <a:cs typeface="Courier New" pitchFamily="34" charset="-120"/>
              </a:rPr>
              <a:t>dense_schedule</a:t>
            </a:r>
            <a:endParaRPr lang="en-US" sz="1150" dirty="0"/>
          </a:p>
        </p:txBody>
      </p:sp>
      <p:sp>
        <p:nvSpPr>
          <p:cNvPr id="26" name="Shape 23"/>
          <p:cNvSpPr/>
          <p:nvPr/>
        </p:nvSpPr>
        <p:spPr>
          <a:xfrm>
            <a:off x="2953512" y="4325112"/>
            <a:ext cx="960120" cy="201168"/>
          </a:xfrm>
          <a:prstGeom prst="roundRect">
            <a:avLst>
              <a:gd name="adj" fmla="val 50000"/>
            </a:avLst>
          </a:prstGeom>
          <a:solidFill>
            <a:srgbClr val="0F1218"/>
          </a:solidFill>
          <a:ln w="9525">
            <a:solidFill>
              <a:srgbClr val="5B8DEF"/>
            </a:solidFill>
            <a:prstDash val="solid"/>
          </a:ln>
        </p:spPr>
      </p:sp>
      <p:sp>
        <p:nvSpPr>
          <p:cNvPr id="27" name="Text 24"/>
          <p:cNvSpPr txBox="1"/>
          <p:nvPr/>
        </p:nvSpPr>
        <p:spPr>
          <a:xfrm>
            <a:off x="2953512" y="4325112"/>
            <a:ext cx="960120" cy="201168"/>
          </a:xfrm>
          <a:prstGeom prst="rect">
            <a:avLst/>
          </a:prstGeom>
          <a:noFill/>
          <a:ln/>
        </p:spPr>
        <p:txBody>
          <a:bodyPr wrap="square" lIns="0" tIns="0" rIns="0" bIns="0" rtlCol="0" anchor="ctr"/>
          <a:lstStyle/>
          <a:p>
            <a:pPr algn="ctr" indent="0" marL="0">
              <a:buNone/>
            </a:pPr>
            <a:r>
              <a:rPr lang="en-US" sz="850" b="1" dirty="0">
                <a:solidFill>
                  <a:srgbClr val="5B8DEF"/>
                </a:solidFill>
                <a:latin typeface="Calibri" pitchFamily="34" charset="0"/>
                <a:ea typeface="Calibri" pitchFamily="34" charset="-122"/>
                <a:cs typeface="Calibri" pitchFamily="34" charset="-120"/>
              </a:rPr>
              <a:t>opt-in</a:t>
            </a:r>
            <a:endParaRPr lang="en-US" sz="850" dirty="0"/>
          </a:p>
        </p:txBody>
      </p:sp>
      <p:sp>
        <p:nvSpPr>
          <p:cNvPr id="28" name="Text 25"/>
          <p:cNvSpPr txBox="1"/>
          <p:nvPr/>
        </p:nvSpPr>
        <p:spPr>
          <a:xfrm>
            <a:off x="777240" y="4572000"/>
            <a:ext cx="3136392" cy="210312"/>
          </a:xfrm>
          <a:prstGeom prst="rect">
            <a:avLst/>
          </a:prstGeom>
          <a:noFill/>
          <a:ln/>
        </p:spPr>
        <p:txBody>
          <a:bodyPr wrap="square" lIns="0" tIns="0" rIns="0" bIns="0" rtlCol="0" anchor="t"/>
          <a:lstStyle/>
          <a:p>
            <a:pPr indent="0" marL="0">
              <a:buNone/>
            </a:pPr>
            <a:r>
              <a:rPr lang="en-US" sz="950" dirty="0">
                <a:solidFill>
                  <a:srgbClr val="F2F4F8"/>
                </a:solidFill>
                <a:latin typeface="Calibri" pitchFamily="34" charset="0"/>
                <a:ea typeface="Calibri" pitchFamily="34" charset="-122"/>
                <a:cs typeface="Calibri" pitchFamily="34" charset="-120"/>
              </a:rPr>
              <a:t>A schedule denser than the threshold.</a:t>
            </a:r>
            <a:endParaRPr lang="en-US" sz="950" dirty="0"/>
          </a:p>
        </p:txBody>
      </p:sp>
      <p:sp>
        <p:nvSpPr>
          <p:cNvPr id="29" name="Shape 26"/>
          <p:cNvSpPr/>
          <p:nvPr/>
        </p:nvSpPr>
        <p:spPr>
          <a:xfrm>
            <a:off x="4297680" y="1417320"/>
            <a:ext cx="3593592" cy="4160520"/>
          </a:xfrm>
          <a:prstGeom prst="roundRect">
            <a:avLst>
              <a:gd name="adj" fmla="val 2036"/>
            </a:avLst>
          </a:prstGeom>
          <a:solidFill>
            <a:srgbClr val="3A2C16"/>
          </a:solidFill>
          <a:ln w="12700">
            <a:solidFill>
              <a:srgbClr val="E0A040"/>
            </a:solidFill>
            <a:prstDash val="solid"/>
          </a:ln>
        </p:spPr>
      </p:sp>
      <p:sp>
        <p:nvSpPr>
          <p:cNvPr id="30" name="Text 27"/>
          <p:cNvSpPr txBox="1"/>
          <p:nvPr/>
        </p:nvSpPr>
        <p:spPr>
          <a:xfrm>
            <a:off x="4526280" y="1554480"/>
            <a:ext cx="3136392" cy="274320"/>
          </a:xfrm>
          <a:prstGeom prst="rect">
            <a:avLst/>
          </a:prstGeom>
          <a:noFill/>
          <a:ln/>
        </p:spPr>
        <p:txBody>
          <a:bodyPr wrap="square" lIns="0" tIns="0" rIns="0" bIns="0" rtlCol="0" anchor="t"/>
          <a:lstStyle/>
          <a:p>
            <a:pPr indent="0" marL="0">
              <a:buNone/>
            </a:pPr>
            <a:r>
              <a:rPr lang="en-US" sz="1100" b="1" spc="200" kern="0" dirty="0">
                <a:solidFill>
                  <a:srgbClr val="E0A040"/>
                </a:solidFill>
                <a:latin typeface="Calibri" pitchFamily="34" charset="0"/>
                <a:ea typeface="Calibri" pitchFamily="34" charset="-122"/>
                <a:cs typeface="Calibri" pitchFamily="34" charset="-120"/>
              </a:rPr>
              <a:t>ACTIVITY  ·  the audit records</a:t>
            </a:r>
            <a:endParaRPr lang="en-US" sz="1100" dirty="0"/>
          </a:p>
        </p:txBody>
      </p:sp>
      <p:sp>
        <p:nvSpPr>
          <p:cNvPr id="31" name="Text 28"/>
          <p:cNvSpPr txBox="1"/>
          <p:nvPr/>
        </p:nvSpPr>
        <p:spPr>
          <a:xfrm>
            <a:off x="4526280" y="1920240"/>
            <a:ext cx="2148840" cy="256032"/>
          </a:xfrm>
          <a:prstGeom prst="rect">
            <a:avLst/>
          </a:prstGeom>
          <a:noFill/>
          <a:ln/>
        </p:spPr>
        <p:txBody>
          <a:bodyPr wrap="square" lIns="0" tIns="0" rIns="0" bIns="0" rtlCol="0" anchor="ctr"/>
          <a:lstStyle/>
          <a:p>
            <a:pPr indent="0" marL="0">
              <a:buNone/>
            </a:pPr>
            <a:r>
              <a:rPr lang="en-US" sz="1150" b="1" dirty="0">
                <a:solidFill>
                  <a:srgbClr val="F2F4F8"/>
                </a:solidFill>
                <a:latin typeface="Courier New" pitchFamily="34" charset="0"/>
                <a:ea typeface="Courier New" pitchFamily="34" charset="-122"/>
                <a:cs typeface="Courier New" pitchFamily="34" charset="-120"/>
              </a:rPr>
              <a:t>all_time_search</a:t>
            </a:r>
            <a:endParaRPr lang="en-US" sz="1150" dirty="0"/>
          </a:p>
        </p:txBody>
      </p:sp>
      <p:sp>
        <p:nvSpPr>
          <p:cNvPr id="32" name="Shape 29"/>
          <p:cNvSpPr/>
          <p:nvPr/>
        </p:nvSpPr>
        <p:spPr>
          <a:xfrm>
            <a:off x="6702552" y="1947672"/>
            <a:ext cx="960120" cy="201168"/>
          </a:xfrm>
          <a:prstGeom prst="roundRect">
            <a:avLst>
              <a:gd name="adj" fmla="val 50000"/>
            </a:avLst>
          </a:prstGeom>
          <a:solidFill>
            <a:srgbClr val="E0A040"/>
          </a:solidFill>
          <a:ln w="9525">
            <a:solidFill>
              <a:srgbClr val="E0A040"/>
            </a:solidFill>
            <a:prstDash val="solid"/>
          </a:ln>
        </p:spPr>
      </p:sp>
      <p:sp>
        <p:nvSpPr>
          <p:cNvPr id="33" name="Text 30"/>
          <p:cNvSpPr txBox="1"/>
          <p:nvPr/>
        </p:nvSpPr>
        <p:spPr>
          <a:xfrm>
            <a:off x="6702552" y="1947672"/>
            <a:ext cx="960120" cy="201168"/>
          </a:xfrm>
          <a:prstGeom prst="rect">
            <a:avLst/>
          </a:prstGeom>
          <a:noFill/>
          <a:ln/>
        </p:spPr>
        <p:txBody>
          <a:bodyPr wrap="square" lIns="0" tIns="0" rIns="0" bIns="0" rtlCol="0" anchor="ctr"/>
          <a:lstStyle/>
          <a:p>
            <a:pPr algn="ctr" indent="0" marL="0">
              <a:buNone/>
            </a:pPr>
            <a:r>
              <a:rPr lang="en-US" sz="850" b="1" dirty="0">
                <a:solidFill>
                  <a:srgbClr val="0F1218"/>
                </a:solidFill>
                <a:latin typeface="Calibri" pitchFamily="34" charset="0"/>
                <a:ea typeface="Calibri" pitchFamily="34" charset="-122"/>
                <a:cs typeface="Calibri" pitchFamily="34" charset="-120"/>
              </a:rPr>
              <a:t>on · high</a:t>
            </a:r>
            <a:endParaRPr lang="en-US" sz="850" dirty="0"/>
          </a:p>
        </p:txBody>
      </p:sp>
      <p:sp>
        <p:nvSpPr>
          <p:cNvPr id="34" name="Text 31"/>
          <p:cNvSpPr txBox="1"/>
          <p:nvPr/>
        </p:nvSpPr>
        <p:spPr>
          <a:xfrm>
            <a:off x="4526280" y="2194560"/>
            <a:ext cx="3136392" cy="374904"/>
          </a:xfrm>
          <a:prstGeom prst="rect">
            <a:avLst/>
          </a:prstGeom>
          <a:noFill/>
          <a:ln/>
        </p:spPr>
        <p:txBody>
          <a:bodyPr wrap="square" lIns="0" tIns="0" rIns="0" bIns="0" rtlCol="0" anchor="t"/>
          <a:lstStyle/>
          <a:p>
            <a:pPr indent="0" marL="0">
              <a:buNone/>
            </a:pPr>
            <a:r>
              <a:rPr lang="en-US" sz="950" dirty="0">
                <a:solidFill>
                  <a:srgbClr val="F2F4F8"/>
                </a:solidFill>
                <a:latin typeface="Calibri" pitchFamily="34" charset="0"/>
                <a:ea typeface="Calibri" pitchFamily="34" charset="-122"/>
                <a:cs typeface="Calibri" pitchFamily="34" charset="-120"/>
              </a:rPr>
              <a:t>An account ran an all-time search. High by default: more than zero is a finding.</a:t>
            </a:r>
            <a:endParaRPr lang="en-US" sz="950" dirty="0"/>
          </a:p>
        </p:txBody>
      </p:sp>
      <p:sp>
        <p:nvSpPr>
          <p:cNvPr id="35" name="Text 32"/>
          <p:cNvSpPr txBox="1"/>
          <p:nvPr/>
        </p:nvSpPr>
        <p:spPr>
          <a:xfrm>
            <a:off x="4526280" y="2679192"/>
            <a:ext cx="2148840" cy="256032"/>
          </a:xfrm>
          <a:prstGeom prst="rect">
            <a:avLst/>
          </a:prstGeom>
          <a:noFill/>
          <a:ln/>
        </p:spPr>
        <p:txBody>
          <a:bodyPr wrap="square" lIns="0" tIns="0" rIns="0" bIns="0" rtlCol="0" anchor="ctr"/>
          <a:lstStyle/>
          <a:p>
            <a:pPr indent="0" marL="0">
              <a:buNone/>
            </a:pPr>
            <a:r>
              <a:rPr lang="en-US" sz="1150" b="1" dirty="0">
                <a:solidFill>
                  <a:srgbClr val="F2F4F8"/>
                </a:solidFill>
                <a:latin typeface="Courier New" pitchFamily="34" charset="0"/>
                <a:ea typeface="Courier New" pitchFamily="34" charset="-122"/>
                <a:cs typeface="Courier New" pitchFamily="34" charset="-120"/>
              </a:rPr>
              <a:t>launch_burst</a:t>
            </a:r>
            <a:endParaRPr lang="en-US" sz="1150" dirty="0"/>
          </a:p>
        </p:txBody>
      </p:sp>
      <p:sp>
        <p:nvSpPr>
          <p:cNvPr id="36" name="Shape 33"/>
          <p:cNvSpPr/>
          <p:nvPr/>
        </p:nvSpPr>
        <p:spPr>
          <a:xfrm>
            <a:off x="6702552" y="2706624"/>
            <a:ext cx="960120" cy="201168"/>
          </a:xfrm>
          <a:prstGeom prst="roundRect">
            <a:avLst>
              <a:gd name="adj" fmla="val 50000"/>
            </a:avLst>
          </a:prstGeom>
          <a:solidFill>
            <a:srgbClr val="0F1218"/>
          </a:solidFill>
          <a:ln w="9525">
            <a:solidFill>
              <a:srgbClr val="E0A040"/>
            </a:solidFill>
            <a:prstDash val="solid"/>
          </a:ln>
        </p:spPr>
      </p:sp>
      <p:sp>
        <p:nvSpPr>
          <p:cNvPr id="37" name="Text 34"/>
          <p:cNvSpPr txBox="1"/>
          <p:nvPr/>
        </p:nvSpPr>
        <p:spPr>
          <a:xfrm>
            <a:off x="6702552" y="2706624"/>
            <a:ext cx="960120" cy="201168"/>
          </a:xfrm>
          <a:prstGeom prst="rect">
            <a:avLst/>
          </a:prstGeom>
          <a:noFill/>
          <a:ln/>
        </p:spPr>
        <p:txBody>
          <a:bodyPr wrap="square" lIns="0" tIns="0" rIns="0" bIns="0" rtlCol="0" anchor="ctr"/>
          <a:lstStyle/>
          <a:p>
            <a:pPr algn="ctr" indent="0" marL="0">
              <a:buNone/>
            </a:pPr>
            <a:r>
              <a:rPr lang="en-US" sz="850" b="1" dirty="0">
                <a:solidFill>
                  <a:srgbClr val="E0A040"/>
                </a:solidFill>
                <a:latin typeface="Calibri" pitchFamily="34" charset="0"/>
                <a:ea typeface="Calibri" pitchFamily="34" charset="-122"/>
                <a:cs typeface="Calibri" pitchFamily="34" charset="-120"/>
              </a:rPr>
              <a:t>opt-in</a:t>
            </a:r>
            <a:endParaRPr lang="en-US" sz="850" dirty="0"/>
          </a:p>
        </p:txBody>
      </p:sp>
      <p:sp>
        <p:nvSpPr>
          <p:cNvPr id="38" name="Text 35"/>
          <p:cNvSpPr txBox="1"/>
          <p:nvPr/>
        </p:nvSpPr>
        <p:spPr>
          <a:xfrm>
            <a:off x="4526280" y="2953512"/>
            <a:ext cx="3136392" cy="374904"/>
          </a:xfrm>
          <a:prstGeom prst="rect">
            <a:avLst/>
          </a:prstGeom>
          <a:noFill/>
          <a:ln/>
        </p:spPr>
        <p:txBody>
          <a:bodyPr wrap="square" lIns="0" tIns="0" rIns="0" bIns="0" rtlCol="0" anchor="t"/>
          <a:lstStyle/>
          <a:p>
            <a:pPr indent="0" marL="0">
              <a:buNone/>
            </a:pPr>
            <a:r>
              <a:rPr lang="en-US" sz="950" dirty="0">
                <a:solidFill>
                  <a:srgbClr val="F2F4F8"/>
                </a:solidFill>
                <a:latin typeface="Calibri" pitchFamily="34" charset="0"/>
                <a:ea typeface="Calibri" pitchFamily="34" charset="-122"/>
                <a:cs typeface="Calibri" pitchFamily="34" charset="-120"/>
              </a:rPr>
              <a:t>More than N searches launched by an account in a window.</a:t>
            </a:r>
            <a:endParaRPr lang="en-US" sz="950" dirty="0"/>
          </a:p>
        </p:txBody>
      </p:sp>
      <p:sp>
        <p:nvSpPr>
          <p:cNvPr id="39" name="Text 36"/>
          <p:cNvSpPr txBox="1"/>
          <p:nvPr/>
        </p:nvSpPr>
        <p:spPr>
          <a:xfrm>
            <a:off x="4526280" y="3438144"/>
            <a:ext cx="2148840" cy="256032"/>
          </a:xfrm>
          <a:prstGeom prst="rect">
            <a:avLst/>
          </a:prstGeom>
          <a:noFill/>
          <a:ln/>
        </p:spPr>
        <p:txBody>
          <a:bodyPr wrap="square" lIns="0" tIns="0" rIns="0" bIns="0" rtlCol="0" anchor="ctr"/>
          <a:lstStyle/>
          <a:p>
            <a:pPr indent="0" marL="0">
              <a:buNone/>
            </a:pPr>
            <a:r>
              <a:rPr lang="en-US" sz="1150" b="1" dirty="0">
                <a:solidFill>
                  <a:srgbClr val="F2F4F8"/>
                </a:solidFill>
                <a:latin typeface="Courier New" pitchFamily="34" charset="0"/>
                <a:ea typeface="Courier New" pitchFamily="34" charset="-122"/>
                <a:cs typeface="Courier New" pitchFamily="34" charset="-120"/>
              </a:rPr>
              <a:t>costly_search</a:t>
            </a:r>
            <a:endParaRPr lang="en-US" sz="1150" dirty="0"/>
          </a:p>
        </p:txBody>
      </p:sp>
      <p:sp>
        <p:nvSpPr>
          <p:cNvPr id="40" name="Shape 37"/>
          <p:cNvSpPr/>
          <p:nvPr/>
        </p:nvSpPr>
        <p:spPr>
          <a:xfrm>
            <a:off x="6702552" y="3465576"/>
            <a:ext cx="960120" cy="201168"/>
          </a:xfrm>
          <a:prstGeom prst="roundRect">
            <a:avLst>
              <a:gd name="adj" fmla="val 50000"/>
            </a:avLst>
          </a:prstGeom>
          <a:solidFill>
            <a:srgbClr val="0F1218"/>
          </a:solidFill>
          <a:ln w="9525">
            <a:solidFill>
              <a:srgbClr val="E0A040"/>
            </a:solidFill>
            <a:prstDash val="solid"/>
          </a:ln>
        </p:spPr>
      </p:sp>
      <p:sp>
        <p:nvSpPr>
          <p:cNvPr id="41" name="Text 38"/>
          <p:cNvSpPr txBox="1"/>
          <p:nvPr/>
        </p:nvSpPr>
        <p:spPr>
          <a:xfrm>
            <a:off x="6702552" y="3465576"/>
            <a:ext cx="960120" cy="201168"/>
          </a:xfrm>
          <a:prstGeom prst="rect">
            <a:avLst/>
          </a:prstGeom>
          <a:noFill/>
          <a:ln/>
        </p:spPr>
        <p:txBody>
          <a:bodyPr wrap="square" lIns="0" tIns="0" rIns="0" bIns="0" rtlCol="0" anchor="ctr"/>
          <a:lstStyle/>
          <a:p>
            <a:pPr algn="ctr" indent="0" marL="0">
              <a:buNone/>
            </a:pPr>
            <a:r>
              <a:rPr lang="en-US" sz="850" b="1" dirty="0">
                <a:solidFill>
                  <a:srgbClr val="E0A040"/>
                </a:solidFill>
                <a:latin typeface="Calibri" pitchFamily="34" charset="0"/>
                <a:ea typeface="Calibri" pitchFamily="34" charset="-122"/>
                <a:cs typeface="Calibri" pitchFamily="34" charset="-120"/>
              </a:rPr>
              <a:t>opt-in</a:t>
            </a:r>
            <a:endParaRPr lang="en-US" sz="850" dirty="0"/>
          </a:p>
        </p:txBody>
      </p:sp>
      <p:sp>
        <p:nvSpPr>
          <p:cNvPr id="42" name="Text 39"/>
          <p:cNvSpPr txBox="1"/>
          <p:nvPr/>
        </p:nvSpPr>
        <p:spPr>
          <a:xfrm>
            <a:off x="4526280" y="3712464"/>
            <a:ext cx="3136392" cy="210312"/>
          </a:xfrm>
          <a:prstGeom prst="rect">
            <a:avLst/>
          </a:prstGeom>
          <a:noFill/>
          <a:ln/>
        </p:spPr>
        <p:txBody>
          <a:bodyPr wrap="square" lIns="0" tIns="0" rIns="0" bIns="0" rtlCol="0" anchor="t"/>
          <a:lstStyle/>
          <a:p>
            <a:pPr indent="0" marL="0">
              <a:buNone/>
            </a:pPr>
            <a:r>
              <a:rPr lang="en-US" sz="950" dirty="0">
                <a:solidFill>
                  <a:srgbClr val="F2F4F8"/>
                </a:solidFill>
                <a:latin typeface="Calibri" pitchFamily="34" charset="0"/>
                <a:ea typeface="Calibri" pitchFamily="34" charset="-122"/>
                <a:cs typeface="Calibri" pitchFamily="34" charset="-120"/>
              </a:rPr>
              <a:t>An individual search above a cost threshold.</a:t>
            </a:r>
            <a:endParaRPr lang="en-US" sz="950" dirty="0"/>
          </a:p>
        </p:txBody>
      </p:sp>
      <p:sp>
        <p:nvSpPr>
          <p:cNvPr id="43" name="Shape 40"/>
          <p:cNvSpPr/>
          <p:nvPr/>
        </p:nvSpPr>
        <p:spPr>
          <a:xfrm>
            <a:off x="8046720" y="1417320"/>
            <a:ext cx="3593592" cy="4160520"/>
          </a:xfrm>
          <a:prstGeom prst="roundRect">
            <a:avLst>
              <a:gd name="adj" fmla="val 2036"/>
            </a:avLst>
          </a:prstGeom>
          <a:solidFill>
            <a:srgbClr val="2B2245"/>
          </a:solidFill>
          <a:ln w="12700">
            <a:solidFill>
              <a:srgbClr val="9A78F5"/>
            </a:solidFill>
            <a:prstDash val="solid"/>
          </a:ln>
        </p:spPr>
      </p:sp>
      <p:sp>
        <p:nvSpPr>
          <p:cNvPr id="44" name="Text 41"/>
          <p:cNvSpPr txBox="1"/>
          <p:nvPr/>
        </p:nvSpPr>
        <p:spPr>
          <a:xfrm>
            <a:off x="8275320" y="1554480"/>
            <a:ext cx="3136392" cy="274320"/>
          </a:xfrm>
          <a:prstGeom prst="rect">
            <a:avLst/>
          </a:prstGeom>
          <a:noFill/>
          <a:ln/>
        </p:spPr>
        <p:txBody>
          <a:bodyPr wrap="square" lIns="0" tIns="0" rIns="0" bIns="0" rtlCol="0" anchor="t"/>
          <a:lstStyle/>
          <a:p>
            <a:pPr indent="0" marL="0">
              <a:buNone/>
            </a:pPr>
            <a:r>
              <a:rPr lang="en-US" sz="1100" b="1" spc="200" kern="0" dirty="0">
                <a:solidFill>
                  <a:srgbClr val="9A78F5"/>
                </a:solidFill>
                <a:latin typeface="Calibri" pitchFamily="34" charset="0"/>
                <a:ea typeface="Calibri" pitchFamily="34" charset="-122"/>
                <a:cs typeface="Calibri" pitchFamily="34" charset="-120"/>
              </a:rPr>
              <a:t>RESOURCES  ·  the introspection</a:t>
            </a:r>
            <a:endParaRPr lang="en-US" sz="1100" dirty="0"/>
          </a:p>
        </p:txBody>
      </p:sp>
      <p:sp>
        <p:nvSpPr>
          <p:cNvPr id="45" name="Text 42"/>
          <p:cNvSpPr txBox="1"/>
          <p:nvPr/>
        </p:nvSpPr>
        <p:spPr>
          <a:xfrm>
            <a:off x="8275320" y="1920240"/>
            <a:ext cx="2148840" cy="256032"/>
          </a:xfrm>
          <a:prstGeom prst="rect">
            <a:avLst/>
          </a:prstGeom>
          <a:noFill/>
          <a:ln/>
        </p:spPr>
        <p:txBody>
          <a:bodyPr wrap="square" lIns="0" tIns="0" rIns="0" bIns="0" rtlCol="0" anchor="ctr"/>
          <a:lstStyle/>
          <a:p>
            <a:pPr indent="0" marL="0">
              <a:buNone/>
            </a:pPr>
            <a:r>
              <a:rPr lang="en-US" sz="1150" b="1" dirty="0">
                <a:solidFill>
                  <a:srgbClr val="F2F4F8"/>
                </a:solidFill>
                <a:latin typeface="Courier New" pitchFamily="34" charset="0"/>
                <a:ea typeface="Courier New" pitchFamily="34" charset="-122"/>
                <a:cs typeface="Courier New" pitchFamily="34" charset="-120"/>
              </a:rPr>
              <a:t>resource_consumption</a:t>
            </a:r>
            <a:endParaRPr lang="en-US" sz="1150" dirty="0"/>
          </a:p>
        </p:txBody>
      </p:sp>
      <p:sp>
        <p:nvSpPr>
          <p:cNvPr id="46" name="Shape 43"/>
          <p:cNvSpPr/>
          <p:nvPr/>
        </p:nvSpPr>
        <p:spPr>
          <a:xfrm>
            <a:off x="10451592" y="1947672"/>
            <a:ext cx="960120" cy="201168"/>
          </a:xfrm>
          <a:prstGeom prst="roundRect">
            <a:avLst>
              <a:gd name="adj" fmla="val 50000"/>
            </a:avLst>
          </a:prstGeom>
          <a:solidFill>
            <a:srgbClr val="9A78F5"/>
          </a:solidFill>
          <a:ln w="9525">
            <a:solidFill>
              <a:srgbClr val="9A78F5"/>
            </a:solidFill>
            <a:prstDash val="solid"/>
          </a:ln>
        </p:spPr>
      </p:sp>
      <p:sp>
        <p:nvSpPr>
          <p:cNvPr id="47" name="Text 44"/>
          <p:cNvSpPr txBox="1"/>
          <p:nvPr/>
        </p:nvSpPr>
        <p:spPr>
          <a:xfrm>
            <a:off x="10451592" y="1947672"/>
            <a:ext cx="960120" cy="201168"/>
          </a:xfrm>
          <a:prstGeom prst="rect">
            <a:avLst/>
          </a:prstGeom>
          <a:noFill/>
          <a:ln/>
        </p:spPr>
        <p:txBody>
          <a:bodyPr wrap="square" lIns="0" tIns="0" rIns="0" bIns="0" rtlCol="0" anchor="ctr"/>
          <a:lstStyle/>
          <a:p>
            <a:pPr algn="ctr" indent="0" marL="0">
              <a:buNone/>
            </a:pPr>
            <a:r>
              <a:rPr lang="en-US" sz="850" b="1" dirty="0">
                <a:solidFill>
                  <a:srgbClr val="0F1218"/>
                </a:solidFill>
                <a:latin typeface="Calibri" pitchFamily="34" charset="0"/>
                <a:ea typeface="Calibri" pitchFamily="34" charset="-122"/>
                <a:cs typeface="Calibri" pitchFamily="34" charset="-120"/>
              </a:rPr>
              <a:t>on · medium</a:t>
            </a:r>
            <a:endParaRPr lang="en-US" sz="850" dirty="0"/>
          </a:p>
        </p:txBody>
      </p:sp>
      <p:sp>
        <p:nvSpPr>
          <p:cNvPr id="48" name="Text 45"/>
          <p:cNvSpPr txBox="1"/>
          <p:nvPr/>
        </p:nvSpPr>
        <p:spPr>
          <a:xfrm>
            <a:off x="8275320" y="2194560"/>
            <a:ext cx="3136392" cy="539496"/>
          </a:xfrm>
          <a:prstGeom prst="rect">
            <a:avLst/>
          </a:prstGeom>
          <a:noFill/>
          <a:ln/>
        </p:spPr>
        <p:txBody>
          <a:bodyPr wrap="square" lIns="0" tIns="0" rIns="0" bIns="0" rtlCol="0" anchor="t"/>
          <a:lstStyle/>
          <a:p>
            <a:pPr indent="0" marL="0">
              <a:buNone/>
            </a:pPr>
            <a:r>
              <a:rPr lang="en-US" sz="950" dirty="0">
                <a:solidFill>
                  <a:srgbClr val="F2F4F8"/>
                </a:solidFill>
                <a:latin typeface="Calibri" pitchFamily="34" charset="0"/>
                <a:ea typeface="Calibri" pitchFamily="34" charset="-122"/>
                <a:cs typeface="Calibri" pitchFamily="34" charset="-120"/>
              </a:rPr>
              <a:t>An account's CPU seconds over the window against its allowance — 10 % of the search CPU capacity per fifteen minutes.</a:t>
            </a:r>
            <a:endParaRPr lang="en-US" sz="950" dirty="0"/>
          </a:p>
        </p:txBody>
      </p:sp>
      <p:sp>
        <p:nvSpPr>
          <p:cNvPr id="49" name="Text 46"/>
          <p:cNvSpPr txBox="1"/>
          <p:nvPr/>
        </p:nvSpPr>
        <p:spPr>
          <a:xfrm>
            <a:off x="8275320" y="2843784"/>
            <a:ext cx="2148840" cy="256032"/>
          </a:xfrm>
          <a:prstGeom prst="rect">
            <a:avLst/>
          </a:prstGeom>
          <a:noFill/>
          <a:ln/>
        </p:spPr>
        <p:txBody>
          <a:bodyPr wrap="square" lIns="0" tIns="0" rIns="0" bIns="0" rtlCol="0" anchor="ctr"/>
          <a:lstStyle/>
          <a:p>
            <a:pPr indent="0" marL="0">
              <a:buNone/>
            </a:pPr>
            <a:r>
              <a:rPr lang="en-US" sz="1150" b="1" dirty="0">
                <a:solidFill>
                  <a:srgbClr val="F2F4F8"/>
                </a:solidFill>
                <a:latin typeface="Courier New" pitchFamily="34" charset="0"/>
                <a:ea typeface="Courier New" pitchFamily="34" charset="-122"/>
                <a:cs typeface="Courier New" pitchFamily="34" charset="-120"/>
              </a:rPr>
              <a:t>resource_intensity</a:t>
            </a:r>
            <a:endParaRPr lang="en-US" sz="1150" dirty="0"/>
          </a:p>
        </p:txBody>
      </p:sp>
      <p:sp>
        <p:nvSpPr>
          <p:cNvPr id="50" name="Shape 47"/>
          <p:cNvSpPr/>
          <p:nvPr/>
        </p:nvSpPr>
        <p:spPr>
          <a:xfrm>
            <a:off x="10451592" y="2871216"/>
            <a:ext cx="960120" cy="201168"/>
          </a:xfrm>
          <a:prstGeom prst="roundRect">
            <a:avLst>
              <a:gd name="adj" fmla="val 50000"/>
            </a:avLst>
          </a:prstGeom>
          <a:solidFill>
            <a:srgbClr val="9A78F5"/>
          </a:solidFill>
          <a:ln w="9525">
            <a:solidFill>
              <a:srgbClr val="9A78F5"/>
            </a:solidFill>
            <a:prstDash val="solid"/>
          </a:ln>
        </p:spPr>
      </p:sp>
      <p:sp>
        <p:nvSpPr>
          <p:cNvPr id="51" name="Text 48"/>
          <p:cNvSpPr txBox="1"/>
          <p:nvPr/>
        </p:nvSpPr>
        <p:spPr>
          <a:xfrm>
            <a:off x="10451592" y="2871216"/>
            <a:ext cx="960120" cy="201168"/>
          </a:xfrm>
          <a:prstGeom prst="rect">
            <a:avLst/>
          </a:prstGeom>
          <a:noFill/>
          <a:ln/>
        </p:spPr>
        <p:txBody>
          <a:bodyPr wrap="square" lIns="0" tIns="0" rIns="0" bIns="0" rtlCol="0" anchor="ctr"/>
          <a:lstStyle/>
          <a:p>
            <a:pPr algn="ctr" indent="0" marL="0">
              <a:buNone/>
            </a:pPr>
            <a:r>
              <a:rPr lang="en-US" sz="850" b="1" dirty="0">
                <a:solidFill>
                  <a:srgbClr val="0F1218"/>
                </a:solidFill>
                <a:latin typeface="Calibri" pitchFamily="34" charset="0"/>
                <a:ea typeface="Calibri" pitchFamily="34" charset="-122"/>
                <a:cs typeface="Calibri" pitchFamily="34" charset="-120"/>
              </a:rPr>
              <a:t>on · medium</a:t>
            </a:r>
            <a:endParaRPr lang="en-US" sz="850" dirty="0"/>
          </a:p>
        </p:txBody>
      </p:sp>
      <p:sp>
        <p:nvSpPr>
          <p:cNvPr id="52" name="Text 49"/>
          <p:cNvSpPr txBox="1"/>
          <p:nvPr/>
        </p:nvSpPr>
        <p:spPr>
          <a:xfrm>
            <a:off x="8275320" y="3118104"/>
            <a:ext cx="3136392" cy="374904"/>
          </a:xfrm>
          <a:prstGeom prst="rect">
            <a:avLst/>
          </a:prstGeom>
          <a:noFill/>
          <a:ln/>
        </p:spPr>
        <p:txBody>
          <a:bodyPr wrap="square" lIns="0" tIns="0" rIns="0" bIns="0" rtlCol="0" anchor="t"/>
          <a:lstStyle/>
          <a:p>
            <a:pPr indent="0" marL="0">
              <a:buNone/>
            </a:pPr>
            <a:r>
              <a:rPr lang="en-US" sz="950" dirty="0">
                <a:solidFill>
                  <a:srgbClr val="F2F4F8"/>
                </a:solidFill>
                <a:latin typeface="Calibri" pitchFamily="34" charset="0"/>
                <a:ea typeface="Calibri" pitchFamily="34" charset="-122"/>
                <a:cs typeface="Calibri" pitchFamily="34" charset="-120"/>
              </a:rPr>
              <a:t>The count of individually heavy searches — 2 % of the capacity, or 10 % of the smallest host's memory.</a:t>
            </a:r>
            <a:endParaRPr lang="en-US" sz="950" dirty="0"/>
          </a:p>
        </p:txBody>
      </p:sp>
      <p:sp>
        <p:nvSpPr>
          <p:cNvPr id="53" name="Text 50"/>
          <p:cNvSpPr txBox="1"/>
          <p:nvPr/>
        </p:nvSpPr>
        <p:spPr>
          <a:xfrm>
            <a:off x="8275320" y="3602736"/>
            <a:ext cx="2148840" cy="256032"/>
          </a:xfrm>
          <a:prstGeom prst="rect">
            <a:avLst/>
          </a:prstGeom>
          <a:noFill/>
          <a:ln/>
        </p:spPr>
        <p:txBody>
          <a:bodyPr wrap="square" lIns="0" tIns="0" rIns="0" bIns="0" rtlCol="0" anchor="ctr"/>
          <a:lstStyle/>
          <a:p>
            <a:pPr indent="0" marL="0">
              <a:buNone/>
            </a:pPr>
            <a:r>
              <a:rPr lang="en-US" sz="1150" b="1" dirty="0">
                <a:solidFill>
                  <a:srgbClr val="F2F4F8"/>
                </a:solidFill>
                <a:latin typeface="Courier New" pitchFamily="34" charset="0"/>
                <a:ea typeface="Courier New" pitchFamily="34" charset="-122"/>
                <a:cs typeface="Courier New" pitchFamily="34" charset="-120"/>
              </a:rPr>
              <a:t>resource_deviation</a:t>
            </a:r>
            <a:endParaRPr lang="en-US" sz="1150" dirty="0"/>
          </a:p>
        </p:txBody>
      </p:sp>
      <p:sp>
        <p:nvSpPr>
          <p:cNvPr id="54" name="Shape 51"/>
          <p:cNvSpPr/>
          <p:nvPr/>
        </p:nvSpPr>
        <p:spPr>
          <a:xfrm>
            <a:off x="10451592" y="3630168"/>
            <a:ext cx="960120" cy="201168"/>
          </a:xfrm>
          <a:prstGeom prst="roundRect">
            <a:avLst>
              <a:gd name="adj" fmla="val 50000"/>
            </a:avLst>
          </a:prstGeom>
          <a:solidFill>
            <a:srgbClr val="0F1218"/>
          </a:solidFill>
          <a:ln w="9525">
            <a:solidFill>
              <a:srgbClr val="9A78F5"/>
            </a:solidFill>
            <a:prstDash val="solid"/>
          </a:ln>
        </p:spPr>
      </p:sp>
      <p:sp>
        <p:nvSpPr>
          <p:cNvPr id="55" name="Text 52"/>
          <p:cNvSpPr txBox="1"/>
          <p:nvPr/>
        </p:nvSpPr>
        <p:spPr>
          <a:xfrm>
            <a:off x="10451592" y="3630168"/>
            <a:ext cx="960120" cy="201168"/>
          </a:xfrm>
          <a:prstGeom prst="rect">
            <a:avLst/>
          </a:prstGeom>
          <a:noFill/>
          <a:ln/>
        </p:spPr>
        <p:txBody>
          <a:bodyPr wrap="square" lIns="0" tIns="0" rIns="0" bIns="0" rtlCol="0" anchor="ctr"/>
          <a:lstStyle/>
          <a:p>
            <a:pPr algn="ctr" indent="0" marL="0">
              <a:buNone/>
            </a:pPr>
            <a:r>
              <a:rPr lang="en-US" sz="850" b="1" dirty="0">
                <a:solidFill>
                  <a:srgbClr val="9A78F5"/>
                </a:solidFill>
                <a:latin typeface="Calibri" pitchFamily="34" charset="0"/>
                <a:ea typeface="Calibri" pitchFamily="34" charset="-122"/>
                <a:cs typeface="Calibri" pitchFamily="34" charset="-120"/>
              </a:rPr>
              <a:t>preview</a:t>
            </a:r>
            <a:endParaRPr lang="en-US" sz="850" dirty="0"/>
          </a:p>
        </p:txBody>
      </p:sp>
      <p:sp>
        <p:nvSpPr>
          <p:cNvPr id="56" name="Text 53"/>
          <p:cNvSpPr txBox="1"/>
          <p:nvPr/>
        </p:nvSpPr>
        <p:spPr>
          <a:xfrm>
            <a:off x="8275320" y="3877056"/>
            <a:ext cx="3136392" cy="374904"/>
          </a:xfrm>
          <a:prstGeom prst="rect">
            <a:avLst/>
          </a:prstGeom>
          <a:noFill/>
          <a:ln/>
        </p:spPr>
        <p:txBody>
          <a:bodyPr wrap="square" lIns="0" tIns="0" rIns="0" bIns="0" rtlCol="0" anchor="t"/>
          <a:lstStyle/>
          <a:p>
            <a:pPr indent="0" marL="0">
              <a:buNone/>
            </a:pPr>
            <a:r>
              <a:rPr lang="en-US" sz="950" dirty="0">
                <a:solidFill>
                  <a:srgbClr val="F2F4F8"/>
                </a:solidFill>
                <a:latin typeface="Calibri" pitchFamily="34" charset="0"/>
                <a:ea typeface="Calibri" pitchFamily="34" charset="-122"/>
                <a:cs typeface="Calibri" pitchFamily="34" charset="-120"/>
              </a:rPr>
              <a:t>Daily baseline deviation: records what it would raise after seven fully covered days.</a:t>
            </a:r>
            <a:endParaRPr lang="en-US" sz="950" dirty="0"/>
          </a:p>
        </p:txBody>
      </p:sp>
      <p:sp>
        <p:nvSpPr>
          <p:cNvPr id="57" name="Text 54"/>
          <p:cNvSpPr txBox="1"/>
          <p:nvPr/>
        </p:nvSpPr>
        <p:spPr>
          <a:xfrm>
            <a:off x="548640" y="5715000"/>
            <a:ext cx="11064240" cy="457200"/>
          </a:xfrm>
          <a:prstGeom prst="rect">
            <a:avLst/>
          </a:prstGeom>
          <a:noFill/>
          <a:ln/>
        </p:spPr>
        <p:txBody>
          <a:bodyPr wrap="square" lIns="0" tIns="0" rIns="0" bIns="0" rtlCol="0" anchor="t"/>
          <a:lstStyle/>
          <a:p>
            <a:pPr indent="0" marL="0">
              <a:buNone/>
            </a:pPr>
            <a:r>
              <a:rPr lang="en-US" sz="1150" i="1" dirty="0">
                <a:solidFill>
                  <a:srgbClr val="9AA3B5"/>
                </a:solidFill>
                <a:latin typeface="Calibri" pitchFamily="34" charset="0"/>
                <a:ea typeface="Calibri" pitchFamily="34" charset="-122"/>
                <a:cs typeface="Calibri" pitchFamily="34" charset="-120"/>
              </a:rPr>
              <a:t>Every threshold is compared strictly; every policy has its own exact exclusions; the trackme and Splunk_SA_CIM apps are excluded everywhere by default. A stored configuration keeps its values across upgrades.</a:t>
            </a:r>
            <a:endParaRPr lang="en-US" sz="11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SETTINGS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Account classification — manual classes, rules, detection switches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User Activity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3830704"/>
          </a:xfrm>
          <a:prstGeom prst="roundRect">
            <a:avLst>
              <a:gd name="adj" fmla="val 1194"/>
            </a:avLst>
          </a:prstGeom>
          <a:solidFill>
            <a:srgbClr val="1F242F"/>
          </a:solidFill>
          <a:ln w="9525">
            <a:solidFill>
              <a:srgbClr val="2A3140"/>
            </a:solidFill>
            <a:prstDash val="solid"/>
          </a:ln>
        </p:spPr>
      </p:sp>
      <p:pic>
        <p:nvPicPr>
          <p:cNvPr id="8" name="Image 0" descr="/private/tmp/claude-501/-Users-guilhem-DocsOffsync-trackme-limited-trackme-app--claude-worktrees-charming-wing-361ab2/e22b4a04-1190-41fe-995f-d7cc227485d2/scratchpad/deck_uam/img/d03_classification.jpg">    </p:cNvPr>
          <p:cNvPicPr>
            <a:picLocks noChangeAspect="1"/>
          </p:cNvPicPr>
          <p:nvPr/>
        </p:nvPicPr>
        <p:blipFill>
          <a:blip r:embed="rId1"/>
          <a:stretch>
            <a:fillRect/>
          </a:stretch>
        </p:blipFill>
        <p:spPr>
          <a:xfrm>
            <a:off x="612648" y="1435608"/>
            <a:ext cx="7095744" cy="3702688"/>
          </a:xfrm>
          <a:prstGeom prst="rect">
            <a:avLst/>
          </a:prstGeom>
        </p:spPr>
      </p:pic>
      <p:sp>
        <p:nvSpPr>
          <p:cNvPr id="9" name="Shape 5"/>
          <p:cNvSpPr/>
          <p:nvPr/>
        </p:nvSpPr>
        <p:spPr>
          <a:xfrm>
            <a:off x="1539850" y="2038986"/>
            <a:ext cx="274320" cy="274320"/>
          </a:xfrm>
          <a:prstGeom prst="ellipse">
            <a:avLst/>
          </a:prstGeom>
          <a:solidFill>
            <a:srgbClr val="5B8DEF"/>
          </a:solidFill>
          <a:ln w="12700">
            <a:solidFill>
              <a:srgbClr val="FFFFFF"/>
            </a:solidFill>
            <a:prstDash val="solid"/>
          </a:ln>
        </p:spPr>
      </p:sp>
      <p:sp>
        <p:nvSpPr>
          <p:cNvPr id="10" name="Text 6"/>
          <p:cNvSpPr txBox="1"/>
          <p:nvPr/>
        </p:nvSpPr>
        <p:spPr>
          <a:xfrm>
            <a:off x="1539850" y="203898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1539850" y="3149792"/>
            <a:ext cx="274320" cy="274320"/>
          </a:xfrm>
          <a:prstGeom prst="ellipse">
            <a:avLst/>
          </a:prstGeom>
          <a:solidFill>
            <a:srgbClr val="E0A040"/>
          </a:solidFill>
          <a:ln w="12700">
            <a:solidFill>
              <a:srgbClr val="FFFFFF"/>
            </a:solidFill>
            <a:prstDash val="solid"/>
          </a:ln>
        </p:spPr>
      </p:sp>
      <p:sp>
        <p:nvSpPr>
          <p:cNvPr id="12" name="Text 8"/>
          <p:cNvSpPr txBox="1"/>
          <p:nvPr/>
        </p:nvSpPr>
        <p:spPr>
          <a:xfrm>
            <a:off x="1539850" y="314979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5442509" y="3149792"/>
            <a:ext cx="274320" cy="274320"/>
          </a:xfrm>
          <a:prstGeom prst="ellipse">
            <a:avLst/>
          </a:prstGeom>
          <a:solidFill>
            <a:srgbClr val="3DBE7A"/>
          </a:solidFill>
          <a:ln w="12700">
            <a:solidFill>
              <a:srgbClr val="FFFFFF"/>
            </a:solidFill>
            <a:prstDash val="solid"/>
          </a:ln>
        </p:spPr>
      </p:sp>
      <p:sp>
        <p:nvSpPr>
          <p:cNvPr id="14" name="Text 10"/>
          <p:cNvSpPr txBox="1"/>
          <p:nvPr/>
        </p:nvSpPr>
        <p:spPr>
          <a:xfrm>
            <a:off x="5442509" y="314979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1539850" y="4445733"/>
            <a:ext cx="274320" cy="274320"/>
          </a:xfrm>
          <a:prstGeom prst="ellipse">
            <a:avLst/>
          </a:prstGeom>
          <a:solidFill>
            <a:srgbClr val="9A78F5"/>
          </a:solidFill>
          <a:ln w="12700">
            <a:solidFill>
              <a:srgbClr val="FFFFFF"/>
            </a:solidFill>
            <a:prstDash val="solid"/>
          </a:ln>
        </p:spPr>
      </p:sp>
      <p:sp>
        <p:nvSpPr>
          <p:cNvPr id="16" name="Text 12"/>
          <p:cNvSpPr txBox="1"/>
          <p:nvPr/>
        </p:nvSpPr>
        <p:spPr>
          <a:xfrm>
            <a:off x="1539850" y="444573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8092440" y="1426464"/>
            <a:ext cx="274320" cy="274320"/>
          </a:xfrm>
          <a:prstGeom prst="ellipse">
            <a:avLst/>
          </a:prstGeom>
          <a:solidFill>
            <a:srgbClr val="5B8DEF"/>
          </a:solidFill>
          <a:ln w="12700">
            <a:solidFill>
              <a:srgbClr val="FFFFFF"/>
            </a:solidFill>
            <a:prstDash val="solid"/>
          </a:ln>
        </p:spPr>
      </p:sp>
      <p:sp>
        <p:nvSpPr>
          <p:cNvPr id="18" name="Text 14"/>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9" name="Text 15"/>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Manual classes</a:t>
            </a:r>
            <a:endParaRPr lang="en-US" sz="1250" dirty="0"/>
          </a:p>
        </p:txBody>
      </p:sp>
      <p:sp>
        <p:nvSpPr>
          <p:cNvPr id="20" name="Text 16"/>
          <p:cNvSpPr txBox="1"/>
          <p:nvPr/>
        </p:nvSpPr>
        <p:spPr>
          <a:xfrm>
            <a:off x="8476488" y="170992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class set from a row menu, with who and when — svc-trackme and the administrators as system.</a:t>
            </a:r>
            <a:endParaRPr lang="en-US" sz="1050" dirty="0"/>
          </a:p>
        </p:txBody>
      </p:sp>
      <p:sp>
        <p:nvSpPr>
          <p:cNvPr id="21" name="Shape 17"/>
          <p:cNvSpPr/>
          <p:nvPr/>
        </p:nvSpPr>
        <p:spPr>
          <a:xfrm>
            <a:off x="8092440" y="2478024"/>
            <a:ext cx="274320" cy="274320"/>
          </a:xfrm>
          <a:prstGeom prst="ellipse">
            <a:avLst/>
          </a:prstGeom>
          <a:solidFill>
            <a:srgbClr val="E0A040"/>
          </a:solidFill>
          <a:ln w="12700">
            <a:solidFill>
              <a:srgbClr val="FFFFFF"/>
            </a:solidFill>
            <a:prstDash val="solid"/>
          </a:ln>
        </p:spPr>
      </p:sp>
      <p:sp>
        <p:nvSpPr>
          <p:cNvPr id="22" name="Text 18"/>
          <p:cNvSpPr txBox="1"/>
          <p:nvPr/>
        </p:nvSpPr>
        <p:spPr>
          <a:xfrm>
            <a:off x="8092440" y="2478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3" name="Text 19"/>
          <p:cNvSpPr txBox="1"/>
          <p:nvPr/>
        </p:nvSpPr>
        <p:spPr>
          <a:xfrm>
            <a:off x="8476488" y="246888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Rules</a:t>
            </a:r>
            <a:endParaRPr lang="en-US" sz="1250" dirty="0"/>
          </a:p>
        </p:txBody>
      </p:sp>
      <p:sp>
        <p:nvSpPr>
          <p:cNvPr id="24" name="Text 20"/>
          <p:cNvSpPr txBox="1"/>
          <p:nvPr/>
        </p:nvSpPr>
        <p:spPr>
          <a:xfrm>
            <a:off x="8476488" y="276148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Ordered exact or wildcard rules: svc-* → service. Previewed on the known accounts before saving.</a:t>
            </a:r>
            <a:endParaRPr lang="en-US" sz="1050" dirty="0"/>
          </a:p>
        </p:txBody>
      </p:sp>
      <p:sp>
        <p:nvSpPr>
          <p:cNvPr id="25" name="Shape 21"/>
          <p:cNvSpPr/>
          <p:nvPr/>
        </p:nvSpPr>
        <p:spPr>
          <a:xfrm>
            <a:off x="8092440" y="3529584"/>
            <a:ext cx="274320" cy="274320"/>
          </a:xfrm>
          <a:prstGeom prst="ellipse">
            <a:avLst/>
          </a:prstGeom>
          <a:solidFill>
            <a:srgbClr val="3DBE7A"/>
          </a:solidFill>
          <a:ln w="12700">
            <a:solidFill>
              <a:srgbClr val="FFFFFF"/>
            </a:solidFill>
            <a:prstDash val="solid"/>
          </a:ln>
        </p:spPr>
      </p:sp>
      <p:sp>
        <p:nvSpPr>
          <p:cNvPr id="26" name="Text 22"/>
          <p:cNvSpPr txBox="1"/>
          <p:nvPr/>
        </p:nvSpPr>
        <p:spPr>
          <a:xfrm>
            <a:off x="8092440" y="35295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7" name="Text 23"/>
          <p:cNvSpPr txBox="1"/>
          <p:nvPr/>
        </p:nvSpPr>
        <p:spPr>
          <a:xfrm>
            <a:off x="8476488" y="352044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Detections</a:t>
            </a:r>
            <a:endParaRPr lang="en-US" sz="1250" dirty="0"/>
          </a:p>
        </p:txBody>
      </p:sp>
      <p:sp>
        <p:nvSpPr>
          <p:cNvPr id="28" name="Text 24"/>
          <p:cNvSpPr txBox="1"/>
          <p:nvPr/>
        </p:nvSpPr>
        <p:spPr>
          <a:xfrm>
            <a:off x="8476488" y="381304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human and service detections as they stand, with the signal that decided each one.</a:t>
            </a:r>
            <a:endParaRPr lang="en-US" sz="1050" dirty="0"/>
          </a:p>
        </p:txBody>
      </p:sp>
      <p:sp>
        <p:nvSpPr>
          <p:cNvPr id="29" name="Shape 25"/>
          <p:cNvSpPr/>
          <p:nvPr/>
        </p:nvSpPr>
        <p:spPr>
          <a:xfrm>
            <a:off x="8092440" y="4398264"/>
            <a:ext cx="274320" cy="274320"/>
          </a:xfrm>
          <a:prstGeom prst="ellipse">
            <a:avLst/>
          </a:prstGeom>
          <a:solidFill>
            <a:srgbClr val="9A78F5"/>
          </a:solidFill>
          <a:ln w="12700">
            <a:solidFill>
              <a:srgbClr val="FFFFFF"/>
            </a:solidFill>
            <a:prstDash val="solid"/>
          </a:ln>
        </p:spPr>
      </p:sp>
      <p:sp>
        <p:nvSpPr>
          <p:cNvPr id="30" name="Text 26"/>
          <p:cNvSpPr txBox="1"/>
          <p:nvPr/>
        </p:nvSpPr>
        <p:spPr>
          <a:xfrm>
            <a:off x="8092440" y="4398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1" name="Text 27"/>
          <p:cNvSpPr txBox="1"/>
          <p:nvPr/>
        </p:nvSpPr>
        <p:spPr>
          <a:xfrm>
            <a:off x="8476488" y="43891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Detection switches</a:t>
            </a:r>
            <a:endParaRPr lang="en-US" sz="1250" dirty="0"/>
          </a:p>
        </p:txBody>
      </p:sp>
      <p:sp>
        <p:nvSpPr>
          <p:cNvPr id="32" name="Text 28"/>
          <p:cNvSpPr txBox="1"/>
          <p:nvPr/>
        </p:nvSpPr>
        <p:spPr>
          <a:xfrm>
            <a:off x="8476488" y="468172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Turn a detection off if a platform convention makes it wrong — a shared browser account, for instance.</a:t>
            </a:r>
            <a:endParaRPr lang="en-US" sz="10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SETTINGS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Collection limits — every budget is a tunable, not a cap</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User Activity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3830704"/>
          </a:xfrm>
          <a:prstGeom prst="roundRect">
            <a:avLst>
              <a:gd name="adj" fmla="val 1194"/>
            </a:avLst>
          </a:prstGeom>
          <a:solidFill>
            <a:srgbClr val="1F242F"/>
          </a:solidFill>
          <a:ln w="9525">
            <a:solidFill>
              <a:srgbClr val="2A3140"/>
            </a:solidFill>
            <a:prstDash val="solid"/>
          </a:ln>
        </p:spPr>
      </p:sp>
      <p:pic>
        <p:nvPicPr>
          <p:cNvPr id="8" name="Image 0" descr="/private/tmp/claude-501/-Users-guilhem-DocsOffsync-trackme-limited-trackme-app--claude-worktrees-charming-wing-361ab2/e22b4a04-1190-41fe-995f-d7cc227485d2/scratchpad/deck_uam/img/d04_limits.jpg">    </p:cNvPr>
          <p:cNvPicPr>
            <a:picLocks noChangeAspect="1"/>
          </p:cNvPicPr>
          <p:nvPr/>
        </p:nvPicPr>
        <p:blipFill>
          <a:blip r:embed="rId1"/>
          <a:stretch>
            <a:fillRect/>
          </a:stretch>
        </p:blipFill>
        <p:spPr>
          <a:xfrm>
            <a:off x="612648" y="1435608"/>
            <a:ext cx="7095744" cy="3702688"/>
          </a:xfrm>
          <a:prstGeom prst="rect">
            <a:avLst/>
          </a:prstGeom>
        </p:spPr>
      </p:pic>
      <p:sp>
        <p:nvSpPr>
          <p:cNvPr id="9" name="Shape 5"/>
          <p:cNvSpPr/>
          <p:nvPr/>
        </p:nvSpPr>
        <p:spPr>
          <a:xfrm>
            <a:off x="1539850" y="1853851"/>
            <a:ext cx="274320" cy="274320"/>
          </a:xfrm>
          <a:prstGeom prst="ellipse">
            <a:avLst/>
          </a:prstGeom>
          <a:solidFill>
            <a:srgbClr val="5B8DEF"/>
          </a:solidFill>
          <a:ln w="12700">
            <a:solidFill>
              <a:srgbClr val="FFFFFF"/>
            </a:solidFill>
            <a:prstDash val="solid"/>
          </a:ln>
        </p:spPr>
      </p:sp>
      <p:sp>
        <p:nvSpPr>
          <p:cNvPr id="10" name="Text 6"/>
          <p:cNvSpPr txBox="1"/>
          <p:nvPr/>
        </p:nvSpPr>
        <p:spPr>
          <a:xfrm>
            <a:off x="1539850" y="185385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1539850" y="2779523"/>
            <a:ext cx="274320" cy="274320"/>
          </a:xfrm>
          <a:prstGeom prst="ellipse">
            <a:avLst/>
          </a:prstGeom>
          <a:solidFill>
            <a:srgbClr val="E0A040"/>
          </a:solidFill>
          <a:ln w="12700">
            <a:solidFill>
              <a:srgbClr val="FFFFFF"/>
            </a:solidFill>
            <a:prstDash val="solid"/>
          </a:ln>
        </p:spPr>
      </p:sp>
      <p:sp>
        <p:nvSpPr>
          <p:cNvPr id="12" name="Text 8"/>
          <p:cNvSpPr txBox="1"/>
          <p:nvPr/>
        </p:nvSpPr>
        <p:spPr>
          <a:xfrm>
            <a:off x="1539850" y="277952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1539850" y="3594115"/>
            <a:ext cx="274320" cy="274320"/>
          </a:xfrm>
          <a:prstGeom prst="ellipse">
            <a:avLst/>
          </a:prstGeom>
          <a:solidFill>
            <a:srgbClr val="3DBE7A"/>
          </a:solidFill>
          <a:ln w="12700">
            <a:solidFill>
              <a:srgbClr val="FFFFFF"/>
            </a:solidFill>
            <a:prstDash val="solid"/>
          </a:ln>
        </p:spPr>
      </p:sp>
      <p:sp>
        <p:nvSpPr>
          <p:cNvPr id="14" name="Text 10"/>
          <p:cNvSpPr txBox="1"/>
          <p:nvPr/>
        </p:nvSpPr>
        <p:spPr>
          <a:xfrm>
            <a:off x="1539850" y="359411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1539850" y="4445733"/>
            <a:ext cx="274320" cy="274320"/>
          </a:xfrm>
          <a:prstGeom prst="ellipse">
            <a:avLst/>
          </a:prstGeom>
          <a:solidFill>
            <a:srgbClr val="9A78F5"/>
          </a:solidFill>
          <a:ln w="12700">
            <a:solidFill>
              <a:srgbClr val="FFFFFF"/>
            </a:solidFill>
            <a:prstDash val="solid"/>
          </a:ln>
        </p:spPr>
      </p:sp>
      <p:sp>
        <p:nvSpPr>
          <p:cNvPr id="16" name="Text 12"/>
          <p:cNvSpPr txBox="1"/>
          <p:nvPr/>
        </p:nvSpPr>
        <p:spPr>
          <a:xfrm>
            <a:off x="1539850" y="444573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5797296" y="4445733"/>
            <a:ext cx="274320" cy="274320"/>
          </a:xfrm>
          <a:prstGeom prst="ellipse">
            <a:avLst/>
          </a:prstGeom>
          <a:solidFill>
            <a:srgbClr val="E05555"/>
          </a:solidFill>
          <a:ln w="12700">
            <a:solidFill>
              <a:srgbClr val="FFFFFF"/>
            </a:solidFill>
            <a:prstDash val="solid"/>
          </a:ln>
        </p:spPr>
      </p:sp>
      <p:sp>
        <p:nvSpPr>
          <p:cNvPr id="18" name="Text 14"/>
          <p:cNvSpPr txBox="1"/>
          <p:nvPr/>
        </p:nvSpPr>
        <p:spPr>
          <a:xfrm>
            <a:off x="5797296" y="444573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8092440" y="1426464"/>
            <a:ext cx="274320" cy="274320"/>
          </a:xfrm>
          <a:prstGeom prst="ellipse">
            <a:avLst/>
          </a:prstGeom>
          <a:solidFill>
            <a:srgbClr val="5B8DEF"/>
          </a:solidFill>
          <a:ln w="12700">
            <a:solidFill>
              <a:srgbClr val="FFFFFF"/>
            </a:solidFill>
            <a:prstDash val="solid"/>
          </a:ln>
        </p:spPr>
      </p:sp>
      <p:sp>
        <p:nvSpPr>
          <p:cNvPr id="20" name="Text 16"/>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1" name="Text 17"/>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Activity budgets</a:t>
            </a:r>
            <a:endParaRPr lang="en-US" sz="1250" dirty="0"/>
          </a:p>
        </p:txBody>
      </p:sp>
      <p:sp>
        <p:nvSpPr>
          <p:cNvPr id="22" name="Text 18"/>
          <p:cNvSpPr txBox="1"/>
          <p:nvPr/>
        </p:nvSpPr>
        <p:spPr>
          <a:xfrm>
            <a:off x="8476488" y="170992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Windows and records per run: the audit trail five minutes at a time, a window split when it overflows.</a:t>
            </a:r>
            <a:endParaRPr lang="en-US" sz="1050" dirty="0"/>
          </a:p>
        </p:txBody>
      </p:sp>
      <p:sp>
        <p:nvSpPr>
          <p:cNvPr id="23" name="Shape 19"/>
          <p:cNvSpPr/>
          <p:nvPr/>
        </p:nvSpPr>
        <p:spPr>
          <a:xfrm>
            <a:off x="8092440" y="2359152"/>
            <a:ext cx="274320" cy="274320"/>
          </a:xfrm>
          <a:prstGeom prst="ellipse">
            <a:avLst/>
          </a:prstGeom>
          <a:solidFill>
            <a:srgbClr val="E0A040"/>
          </a:solidFill>
          <a:ln w="12700">
            <a:solidFill>
              <a:srgbClr val="FFFFFF"/>
            </a:solidFill>
            <a:prstDash val="solid"/>
          </a:ln>
        </p:spPr>
      </p:sp>
      <p:sp>
        <p:nvSpPr>
          <p:cNvPr id="24" name="Text 20"/>
          <p:cNvSpPr txBox="1"/>
          <p:nvPr/>
        </p:nvSpPr>
        <p:spPr>
          <a:xfrm>
            <a:off x="8092440" y="235915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5" name="Text 21"/>
          <p:cNvSpPr txBox="1"/>
          <p:nvPr/>
        </p:nvSpPr>
        <p:spPr>
          <a:xfrm>
            <a:off x="8476488" y="2350008"/>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Resources and inventory</a:t>
            </a:r>
            <a:endParaRPr lang="en-US" sz="1250" dirty="0"/>
          </a:p>
        </p:txBody>
      </p:sp>
      <p:sp>
        <p:nvSpPr>
          <p:cNvPr id="26" name="Text 22"/>
          <p:cNvSpPr txBox="1"/>
          <p:nvPr/>
        </p:nvSpPr>
        <p:spPr>
          <a:xfrm>
            <a:off x="8476488" y="2642616"/>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introspection window, the inventory cadences and the listing window — one full listing a day, off-peak.</a:t>
            </a:r>
            <a:endParaRPr lang="en-US" sz="1050" dirty="0"/>
          </a:p>
        </p:txBody>
      </p:sp>
      <p:sp>
        <p:nvSpPr>
          <p:cNvPr id="27" name="Shape 23"/>
          <p:cNvSpPr/>
          <p:nvPr/>
        </p:nvSpPr>
        <p:spPr>
          <a:xfrm>
            <a:off x="8092440" y="3291840"/>
            <a:ext cx="274320" cy="274320"/>
          </a:xfrm>
          <a:prstGeom prst="ellipse">
            <a:avLst/>
          </a:prstGeom>
          <a:solidFill>
            <a:srgbClr val="3DBE7A"/>
          </a:solidFill>
          <a:ln w="12700">
            <a:solidFill>
              <a:srgbClr val="FFFFFF"/>
            </a:solidFill>
            <a:prstDash val="solid"/>
          </a:ln>
        </p:spPr>
      </p:sp>
      <p:sp>
        <p:nvSpPr>
          <p:cNvPr id="28" name="Text 24"/>
          <p:cNvSpPr txBox="1"/>
          <p:nvPr/>
        </p:nvSpPr>
        <p:spPr>
          <a:xfrm>
            <a:off x="8092440" y="329184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5"/>
          <p:cNvSpPr txBox="1"/>
          <p:nvPr/>
        </p:nvSpPr>
        <p:spPr>
          <a:xfrm>
            <a:off x="8476488" y="3282696"/>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Findings and backfill</a:t>
            </a:r>
            <a:endParaRPr lang="en-US" sz="1250" dirty="0"/>
          </a:p>
        </p:txBody>
      </p:sp>
      <p:sp>
        <p:nvSpPr>
          <p:cNvPr id="30" name="Text 26"/>
          <p:cNvSpPr txBox="1"/>
          <p:nvPr/>
        </p:nvSpPr>
        <p:spPr>
          <a:xfrm>
            <a:off x="8476488" y="3575304"/>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findings collection cap (50,000 by default), the backfill slot duration and bucket size.</a:t>
            </a:r>
            <a:endParaRPr lang="en-US" sz="1050" dirty="0"/>
          </a:p>
        </p:txBody>
      </p:sp>
      <p:sp>
        <p:nvSpPr>
          <p:cNvPr id="31" name="Shape 27"/>
          <p:cNvSpPr/>
          <p:nvPr/>
        </p:nvSpPr>
        <p:spPr>
          <a:xfrm>
            <a:off x="8092440" y="4041648"/>
            <a:ext cx="274320" cy="274320"/>
          </a:xfrm>
          <a:prstGeom prst="ellipse">
            <a:avLst/>
          </a:prstGeom>
          <a:solidFill>
            <a:srgbClr val="9A78F5"/>
          </a:solidFill>
          <a:ln w="12700">
            <a:solidFill>
              <a:srgbClr val="FFFFFF"/>
            </a:solidFill>
            <a:prstDash val="solid"/>
          </a:ln>
        </p:spPr>
      </p:sp>
      <p:sp>
        <p:nvSpPr>
          <p:cNvPr id="32" name="Text 28"/>
          <p:cNvSpPr txBox="1"/>
          <p:nvPr/>
        </p:nvSpPr>
        <p:spPr>
          <a:xfrm>
            <a:off x="8092440" y="404164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3" name="Text 29"/>
          <p:cNvSpPr txBox="1"/>
          <p:nvPr/>
        </p:nvSpPr>
        <p:spPr>
          <a:xfrm>
            <a:off x="8476488" y="4032504"/>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Store SPL search — off</a:t>
            </a:r>
            <a:endParaRPr lang="en-US" sz="1250" dirty="0"/>
          </a:p>
        </p:txBody>
      </p:sp>
      <p:sp>
        <p:nvSpPr>
          <p:cNvPr id="34" name="Text 30"/>
          <p:cNvSpPr txBox="1"/>
          <p:nvPr/>
        </p:nvSpPr>
        <p:spPr>
          <a:xfrm>
            <a:off x="8476488" y="4325112"/>
            <a:ext cx="3163824" cy="7772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SPL adds about a third to a record and can carry literals and secrets. Off by default; on when the analysts need the text in the evidence.</a:t>
            </a:r>
            <a:endParaRPr lang="en-US" sz="1050" dirty="0"/>
          </a:p>
        </p:txBody>
      </p:sp>
      <p:sp>
        <p:nvSpPr>
          <p:cNvPr id="35" name="Shape 31"/>
          <p:cNvSpPr/>
          <p:nvPr/>
        </p:nvSpPr>
        <p:spPr>
          <a:xfrm>
            <a:off x="8092440" y="5157216"/>
            <a:ext cx="274320" cy="274320"/>
          </a:xfrm>
          <a:prstGeom prst="ellipse">
            <a:avLst/>
          </a:prstGeom>
          <a:solidFill>
            <a:srgbClr val="E05555"/>
          </a:solidFill>
          <a:ln w="12700">
            <a:solidFill>
              <a:srgbClr val="FFFFFF"/>
            </a:solidFill>
            <a:prstDash val="solid"/>
          </a:ln>
        </p:spPr>
      </p:sp>
      <p:sp>
        <p:nvSpPr>
          <p:cNvPr id="36" name="Text 32"/>
          <p:cNvSpPr txBox="1"/>
          <p:nvPr/>
        </p:nvSpPr>
        <p:spPr>
          <a:xfrm>
            <a:off x="8092440" y="515721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7" name="Text 33"/>
          <p:cNvSpPr txBox="1"/>
          <p:nvPr/>
        </p:nvSpPr>
        <p:spPr>
          <a:xfrm>
            <a:off x="8476488" y="5148072"/>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Validated ranges</a:t>
            </a:r>
            <a:endParaRPr lang="en-US" sz="1250" dirty="0"/>
          </a:p>
        </p:txBody>
      </p:sp>
      <p:sp>
        <p:nvSpPr>
          <p:cNvPr id="38" name="Text 34"/>
          <p:cNvSpPr txBox="1"/>
          <p:nvPr/>
        </p:nvSpPr>
        <p:spPr>
          <a:xfrm>
            <a:off x="8476488" y="5440680"/>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budget has a range; the defaults fit a busy cluster.</a:t>
            </a:r>
            <a:endParaRPr lang="en-US" sz="10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3DBE7A"/>
                </a:solidFill>
                <a:latin typeface="Calibri" pitchFamily="34" charset="0"/>
                <a:ea typeface="Calibri" pitchFamily="34" charset="-122"/>
                <a:cs typeface="Calibri" pitchFamily="34" charset="-120"/>
              </a:rPr>
              <a:t>03</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PART 4  ·  OPERATE</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Notifications, collection health, the inventory</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State-aware emails on the transitions of the findings; the Collection health tab, the recovery of a killed run and the Guardian check; the Scheduled searches tab as the living inventory of the tier.</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User Activity Monitoring</a:t>
            </a:r>
            <a:endParaRPr lang="en-US" sz="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NOTIFICATIONS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Notifications — the transitions of the findings, as a digest or as threads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User Activity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3830704"/>
          </a:xfrm>
          <a:prstGeom prst="roundRect">
            <a:avLst>
              <a:gd name="adj" fmla="val 1194"/>
            </a:avLst>
          </a:prstGeom>
          <a:solidFill>
            <a:srgbClr val="1F242F"/>
          </a:solidFill>
          <a:ln w="9525">
            <a:solidFill>
              <a:srgbClr val="2A3140"/>
            </a:solidFill>
            <a:prstDash val="solid"/>
          </a:ln>
        </p:spPr>
      </p:sp>
      <p:pic>
        <p:nvPicPr>
          <p:cNvPr id="8" name="Image 0" descr="/private/tmp/claude-501/-Users-guilhem-DocsOffsync-trackme-limited-trackme-app--claude-worktrees-charming-wing-361ab2/e22b4a04-1190-41fe-995f-d7cc227485d2/scratchpad/deck_uam/img/d05_notifications.jpg">    </p:cNvPr>
          <p:cNvPicPr>
            <a:picLocks noChangeAspect="1"/>
          </p:cNvPicPr>
          <p:nvPr/>
        </p:nvPicPr>
        <p:blipFill>
          <a:blip r:embed="rId1"/>
          <a:stretch>
            <a:fillRect/>
          </a:stretch>
        </p:blipFill>
        <p:spPr>
          <a:xfrm>
            <a:off x="612648" y="1435608"/>
            <a:ext cx="7095744" cy="3702688"/>
          </a:xfrm>
          <a:prstGeom prst="rect">
            <a:avLst/>
          </a:prstGeom>
        </p:spPr>
      </p:pic>
      <p:sp>
        <p:nvSpPr>
          <p:cNvPr id="9" name="Shape 5"/>
          <p:cNvSpPr/>
          <p:nvPr/>
        </p:nvSpPr>
        <p:spPr>
          <a:xfrm>
            <a:off x="1539850" y="1853851"/>
            <a:ext cx="274320" cy="274320"/>
          </a:xfrm>
          <a:prstGeom prst="ellipse">
            <a:avLst/>
          </a:prstGeom>
          <a:solidFill>
            <a:srgbClr val="5B8DEF"/>
          </a:solidFill>
          <a:ln w="12700">
            <a:solidFill>
              <a:srgbClr val="FFFFFF"/>
            </a:solidFill>
            <a:prstDash val="solid"/>
          </a:ln>
        </p:spPr>
      </p:sp>
      <p:sp>
        <p:nvSpPr>
          <p:cNvPr id="10" name="Text 6"/>
          <p:cNvSpPr txBox="1"/>
          <p:nvPr/>
        </p:nvSpPr>
        <p:spPr>
          <a:xfrm>
            <a:off x="1539850" y="185385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1539850" y="2594389"/>
            <a:ext cx="274320" cy="274320"/>
          </a:xfrm>
          <a:prstGeom prst="ellipse">
            <a:avLst/>
          </a:prstGeom>
          <a:solidFill>
            <a:srgbClr val="E0A040"/>
          </a:solidFill>
          <a:ln w="12700">
            <a:solidFill>
              <a:srgbClr val="FFFFFF"/>
            </a:solidFill>
            <a:prstDash val="solid"/>
          </a:ln>
        </p:spPr>
      </p:sp>
      <p:sp>
        <p:nvSpPr>
          <p:cNvPr id="12" name="Text 8"/>
          <p:cNvSpPr txBox="1"/>
          <p:nvPr/>
        </p:nvSpPr>
        <p:spPr>
          <a:xfrm>
            <a:off x="1539850" y="259438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1539850" y="3223846"/>
            <a:ext cx="274320" cy="274320"/>
          </a:xfrm>
          <a:prstGeom prst="ellipse">
            <a:avLst/>
          </a:prstGeom>
          <a:solidFill>
            <a:srgbClr val="3DBE7A"/>
          </a:solidFill>
          <a:ln w="12700">
            <a:solidFill>
              <a:srgbClr val="FFFFFF"/>
            </a:solidFill>
            <a:prstDash val="solid"/>
          </a:ln>
        </p:spPr>
      </p:sp>
      <p:sp>
        <p:nvSpPr>
          <p:cNvPr id="14" name="Text 10"/>
          <p:cNvSpPr txBox="1"/>
          <p:nvPr/>
        </p:nvSpPr>
        <p:spPr>
          <a:xfrm>
            <a:off x="1539850" y="322384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1539850" y="3890330"/>
            <a:ext cx="274320" cy="274320"/>
          </a:xfrm>
          <a:prstGeom prst="ellipse">
            <a:avLst/>
          </a:prstGeom>
          <a:solidFill>
            <a:srgbClr val="9A78F5"/>
          </a:solidFill>
          <a:ln w="12700">
            <a:solidFill>
              <a:srgbClr val="FFFFFF"/>
            </a:solidFill>
            <a:prstDash val="solid"/>
          </a:ln>
        </p:spPr>
      </p:sp>
      <p:sp>
        <p:nvSpPr>
          <p:cNvPr id="16" name="Text 12"/>
          <p:cNvSpPr txBox="1"/>
          <p:nvPr/>
        </p:nvSpPr>
        <p:spPr>
          <a:xfrm>
            <a:off x="1539850" y="389033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1539850" y="4556814"/>
            <a:ext cx="274320" cy="274320"/>
          </a:xfrm>
          <a:prstGeom prst="ellipse">
            <a:avLst/>
          </a:prstGeom>
          <a:solidFill>
            <a:srgbClr val="E05555"/>
          </a:solidFill>
          <a:ln w="12700">
            <a:solidFill>
              <a:srgbClr val="FFFFFF"/>
            </a:solidFill>
            <a:prstDash val="solid"/>
          </a:ln>
        </p:spPr>
      </p:sp>
      <p:sp>
        <p:nvSpPr>
          <p:cNvPr id="18" name="Text 14"/>
          <p:cNvSpPr txBox="1"/>
          <p:nvPr/>
        </p:nvSpPr>
        <p:spPr>
          <a:xfrm>
            <a:off x="1539850" y="455681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8092440" y="1426464"/>
            <a:ext cx="274320" cy="274320"/>
          </a:xfrm>
          <a:prstGeom prst="ellipse">
            <a:avLst/>
          </a:prstGeom>
          <a:solidFill>
            <a:srgbClr val="5B8DEF"/>
          </a:solidFill>
          <a:ln w="12700">
            <a:solidFill>
              <a:srgbClr val="FFFFFF"/>
            </a:solidFill>
            <a:prstDash val="solid"/>
          </a:ln>
        </p:spPr>
      </p:sp>
      <p:sp>
        <p:nvSpPr>
          <p:cNvPr id="20" name="Text 16"/>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1" name="Text 17"/>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Events</a:t>
            </a:r>
            <a:endParaRPr lang="en-US" sz="1250" dirty="0"/>
          </a:p>
        </p:txBody>
      </p:sp>
      <p:sp>
        <p:nvSpPr>
          <p:cNvPr id="22" name="Text 18"/>
          <p:cNvSpPr txBox="1"/>
          <p:nvPr/>
        </p:nvSpPr>
        <p:spPr>
          <a:xfrm>
            <a:off x="8476488" y="170992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new, reopened, escalated and resolved — the defaults; dismissed and assigned stay off.</a:t>
            </a:r>
            <a:endParaRPr lang="en-US" sz="1050" dirty="0"/>
          </a:p>
        </p:txBody>
      </p:sp>
      <p:sp>
        <p:nvSpPr>
          <p:cNvPr id="23" name="Shape 19"/>
          <p:cNvSpPr/>
          <p:nvPr/>
        </p:nvSpPr>
        <p:spPr>
          <a:xfrm>
            <a:off x="8092440" y="2295144"/>
            <a:ext cx="274320" cy="274320"/>
          </a:xfrm>
          <a:prstGeom prst="ellipse">
            <a:avLst/>
          </a:prstGeom>
          <a:solidFill>
            <a:srgbClr val="E0A040"/>
          </a:solidFill>
          <a:ln w="12700">
            <a:solidFill>
              <a:srgbClr val="FFFFFF"/>
            </a:solidFill>
            <a:prstDash val="solid"/>
          </a:ln>
        </p:spPr>
      </p:sp>
      <p:sp>
        <p:nvSpPr>
          <p:cNvPr id="24" name="Text 20"/>
          <p:cNvSpPr txBox="1"/>
          <p:nvPr/>
        </p:nvSpPr>
        <p:spPr>
          <a:xfrm>
            <a:off x="809244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5" name="Text 21"/>
          <p:cNvSpPr txBox="1"/>
          <p:nvPr/>
        </p:nvSpPr>
        <p:spPr>
          <a:xfrm>
            <a:off x="8476488" y="228600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Minimum severity — medium</a:t>
            </a:r>
            <a:endParaRPr lang="en-US" sz="1250" dirty="0"/>
          </a:p>
        </p:txBody>
      </p:sp>
      <p:sp>
        <p:nvSpPr>
          <p:cNvPr id="26" name="Text 22"/>
          <p:cNvSpPr txBox="1"/>
          <p:nvPr/>
        </p:nvSpPr>
        <p:spPr>
          <a:xfrm>
            <a:off x="8476488" y="257860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low personal-schedule findings stay out of the mailbox.</a:t>
            </a:r>
            <a:endParaRPr lang="en-US" sz="1050" dirty="0"/>
          </a:p>
        </p:txBody>
      </p:sp>
      <p:sp>
        <p:nvSpPr>
          <p:cNvPr id="27" name="Shape 23"/>
          <p:cNvSpPr/>
          <p:nvPr/>
        </p:nvSpPr>
        <p:spPr>
          <a:xfrm>
            <a:off x="8092440" y="3163824"/>
            <a:ext cx="274320" cy="274320"/>
          </a:xfrm>
          <a:prstGeom prst="ellipse">
            <a:avLst/>
          </a:prstGeom>
          <a:solidFill>
            <a:srgbClr val="3DBE7A"/>
          </a:solidFill>
          <a:ln w="12700">
            <a:solidFill>
              <a:srgbClr val="FFFFFF"/>
            </a:solidFill>
            <a:prstDash val="solid"/>
          </a:ln>
        </p:spPr>
      </p:sp>
      <p:sp>
        <p:nvSpPr>
          <p:cNvPr id="28" name="Text 24"/>
          <p:cNvSpPr txBox="1"/>
          <p:nvPr/>
        </p:nvSpPr>
        <p:spPr>
          <a:xfrm>
            <a:off x="8092440" y="3163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5"/>
          <p:cNvSpPr txBox="1"/>
          <p:nvPr/>
        </p:nvSpPr>
        <p:spPr>
          <a:xfrm>
            <a:off x="8476488" y="315468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Policies and recipients</a:t>
            </a:r>
            <a:endParaRPr lang="en-US" sz="1250" dirty="0"/>
          </a:p>
        </p:txBody>
      </p:sp>
      <p:sp>
        <p:nvSpPr>
          <p:cNvPr id="30" name="Text 26"/>
          <p:cNvSpPr txBox="1"/>
          <p:nvPr/>
        </p:nvSpPr>
        <p:spPr>
          <a:xfrm>
            <a:off x="8476488" y="344728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policy, two recipients — the platform owners.</a:t>
            </a:r>
            <a:endParaRPr lang="en-US" sz="1050" dirty="0"/>
          </a:p>
        </p:txBody>
      </p:sp>
      <p:sp>
        <p:nvSpPr>
          <p:cNvPr id="31" name="Shape 27"/>
          <p:cNvSpPr/>
          <p:nvPr/>
        </p:nvSpPr>
        <p:spPr>
          <a:xfrm>
            <a:off x="8092440" y="4032504"/>
            <a:ext cx="274320" cy="274320"/>
          </a:xfrm>
          <a:prstGeom prst="ellipse">
            <a:avLst/>
          </a:prstGeom>
          <a:solidFill>
            <a:srgbClr val="9A78F5"/>
          </a:solidFill>
          <a:ln w="12700">
            <a:solidFill>
              <a:srgbClr val="FFFFFF"/>
            </a:solidFill>
            <a:prstDash val="solid"/>
          </a:ln>
        </p:spPr>
      </p:sp>
      <p:sp>
        <p:nvSpPr>
          <p:cNvPr id="32" name="Text 28"/>
          <p:cNvSpPr txBox="1"/>
          <p:nvPr/>
        </p:nvSpPr>
        <p:spPr>
          <a:xfrm>
            <a:off x="8092440" y="40325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3" name="Text 29"/>
          <p:cNvSpPr txBox="1"/>
          <p:nvPr/>
        </p:nvSpPr>
        <p:spPr>
          <a:xfrm>
            <a:off x="8476488" y="402336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Delivery account</a:t>
            </a:r>
            <a:endParaRPr lang="en-US" sz="1250" dirty="0"/>
          </a:p>
        </p:txBody>
      </p:sp>
      <p:sp>
        <p:nvSpPr>
          <p:cNvPr id="34" name="Text 30"/>
          <p:cNvSpPr txBox="1"/>
          <p:nvPr/>
        </p:nvSpPr>
        <p:spPr>
          <a:xfrm>
            <a:off x="8476488" y="431596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An email delivery account of TrackMe; delivery is fail-open and retried until the transitions expire.</a:t>
            </a:r>
            <a:endParaRPr lang="en-US" sz="1050" dirty="0"/>
          </a:p>
        </p:txBody>
      </p:sp>
      <p:sp>
        <p:nvSpPr>
          <p:cNvPr id="35" name="Shape 31"/>
          <p:cNvSpPr/>
          <p:nvPr/>
        </p:nvSpPr>
        <p:spPr>
          <a:xfrm>
            <a:off x="8092440" y="5084064"/>
            <a:ext cx="274320" cy="274320"/>
          </a:xfrm>
          <a:prstGeom prst="ellipse">
            <a:avLst/>
          </a:prstGeom>
          <a:solidFill>
            <a:srgbClr val="E05555"/>
          </a:solidFill>
          <a:ln w="12700">
            <a:solidFill>
              <a:srgbClr val="FFFFFF"/>
            </a:solidFill>
            <a:prstDash val="solid"/>
          </a:ln>
        </p:spPr>
      </p:sp>
      <p:sp>
        <p:nvSpPr>
          <p:cNvPr id="36" name="Text 32"/>
          <p:cNvSpPr txBox="1"/>
          <p:nvPr/>
        </p:nvSpPr>
        <p:spPr>
          <a:xfrm>
            <a:off x="8092440" y="50840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7" name="Text 33"/>
          <p:cNvSpPr txBox="1"/>
          <p:nvPr/>
        </p:nvSpPr>
        <p:spPr>
          <a:xfrm>
            <a:off x="8476488" y="50749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Digest or per-finding</a:t>
            </a:r>
            <a:endParaRPr lang="en-US" sz="1250" dirty="0"/>
          </a:p>
        </p:txBody>
      </p:sp>
      <p:sp>
        <p:nvSpPr>
          <p:cNvPr id="38" name="Text 34"/>
          <p:cNvSpPr txBox="1"/>
          <p:nvPr/>
        </p:nvSpPr>
        <p:spPr>
          <a:xfrm>
            <a:off x="8476488" y="536752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Digest: one email per policies run that produced a transition. Per-finding: one email per transition, threaded per finding.</a:t>
            </a:r>
            <a:endParaRPr lang="en-US" sz="10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COLLECTION HEALTH</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Collection health and recovery — always explainable, self-healing</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User Activity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6419178" cy="4754880"/>
          </a:xfrm>
          <a:prstGeom prst="roundRect">
            <a:avLst>
              <a:gd name="adj" fmla="val 962"/>
            </a:avLst>
          </a:prstGeom>
          <a:solidFill>
            <a:srgbClr val="1F242F"/>
          </a:solidFill>
          <a:ln w="9525">
            <a:solidFill>
              <a:srgbClr val="2A3140"/>
            </a:solidFill>
            <a:prstDash val="solid"/>
          </a:ln>
        </p:spPr>
      </p:sp>
      <p:pic>
        <p:nvPicPr>
          <p:cNvPr id="8" name="Image 0" descr="/private/tmp/claude-501/-Users-guilhem-DocsOffsync-trackme-limited-trackme-app--claude-worktrees-charming-wing-361ab2/e22b4a04-1190-41fe-995f-d7cc227485d2/scratchpad/deck_uam/img/d06_health.jpg">    </p:cNvPr>
          <p:cNvPicPr>
            <a:picLocks noChangeAspect="1"/>
          </p:cNvPicPr>
          <p:nvPr/>
        </p:nvPicPr>
        <p:blipFill>
          <a:blip r:embed="rId1"/>
          <a:stretch>
            <a:fillRect/>
          </a:stretch>
        </p:blipFill>
        <p:spPr>
          <a:xfrm>
            <a:off x="612648" y="1435608"/>
            <a:ext cx="6291162" cy="4626864"/>
          </a:xfrm>
          <a:prstGeom prst="rect">
            <a:avLst/>
          </a:prstGeom>
        </p:spPr>
      </p:pic>
      <p:sp>
        <p:nvSpPr>
          <p:cNvPr id="9" name="Shape 5"/>
          <p:cNvSpPr/>
          <p:nvPr/>
        </p:nvSpPr>
        <p:spPr>
          <a:xfrm>
            <a:off x="1419162" y="1992478"/>
            <a:ext cx="274320" cy="274320"/>
          </a:xfrm>
          <a:prstGeom prst="ellipse">
            <a:avLst/>
          </a:prstGeom>
          <a:solidFill>
            <a:srgbClr val="5B8DEF"/>
          </a:solidFill>
          <a:ln w="12700">
            <a:solidFill>
              <a:srgbClr val="FFFFFF"/>
            </a:solidFill>
            <a:prstDash val="solid"/>
          </a:ln>
        </p:spPr>
      </p:sp>
      <p:sp>
        <p:nvSpPr>
          <p:cNvPr id="10" name="Text 6"/>
          <p:cNvSpPr txBox="1"/>
          <p:nvPr/>
        </p:nvSpPr>
        <p:spPr>
          <a:xfrm>
            <a:off x="1419162" y="199247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3621069" y="1992478"/>
            <a:ext cx="274320" cy="274320"/>
          </a:xfrm>
          <a:prstGeom prst="ellipse">
            <a:avLst/>
          </a:prstGeom>
          <a:solidFill>
            <a:srgbClr val="E0A040"/>
          </a:solidFill>
          <a:ln w="12700">
            <a:solidFill>
              <a:srgbClr val="FFFFFF"/>
            </a:solidFill>
            <a:prstDash val="solid"/>
          </a:ln>
        </p:spPr>
      </p:sp>
      <p:sp>
        <p:nvSpPr>
          <p:cNvPr id="12" name="Text 8"/>
          <p:cNvSpPr txBox="1"/>
          <p:nvPr/>
        </p:nvSpPr>
        <p:spPr>
          <a:xfrm>
            <a:off x="3621069" y="199247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1419162" y="3611880"/>
            <a:ext cx="274320" cy="274320"/>
          </a:xfrm>
          <a:prstGeom prst="ellipse">
            <a:avLst/>
          </a:prstGeom>
          <a:solidFill>
            <a:srgbClr val="3DBE7A"/>
          </a:solidFill>
          <a:ln w="12700">
            <a:solidFill>
              <a:srgbClr val="FFFFFF"/>
            </a:solidFill>
            <a:prstDash val="solid"/>
          </a:ln>
        </p:spPr>
      </p:sp>
      <p:sp>
        <p:nvSpPr>
          <p:cNvPr id="14" name="Text 10"/>
          <p:cNvSpPr txBox="1"/>
          <p:nvPr/>
        </p:nvSpPr>
        <p:spPr>
          <a:xfrm>
            <a:off x="1419162" y="361188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5822976" y="1992478"/>
            <a:ext cx="274320" cy="274320"/>
          </a:xfrm>
          <a:prstGeom prst="ellipse">
            <a:avLst/>
          </a:prstGeom>
          <a:solidFill>
            <a:srgbClr val="9A78F5"/>
          </a:solidFill>
          <a:ln w="12700">
            <a:solidFill>
              <a:srgbClr val="FFFFFF"/>
            </a:solidFill>
            <a:prstDash val="solid"/>
          </a:ln>
        </p:spPr>
      </p:sp>
      <p:sp>
        <p:nvSpPr>
          <p:cNvPr id="16" name="Text 12"/>
          <p:cNvSpPr txBox="1"/>
          <p:nvPr/>
        </p:nvSpPr>
        <p:spPr>
          <a:xfrm>
            <a:off x="5822976" y="199247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3621069" y="5231282"/>
            <a:ext cx="274320" cy="274320"/>
          </a:xfrm>
          <a:prstGeom prst="ellipse">
            <a:avLst/>
          </a:prstGeom>
          <a:solidFill>
            <a:srgbClr val="E05555"/>
          </a:solidFill>
          <a:ln w="12700">
            <a:solidFill>
              <a:srgbClr val="FFFFFF"/>
            </a:solidFill>
            <a:prstDash val="solid"/>
          </a:ln>
        </p:spPr>
      </p:sp>
      <p:sp>
        <p:nvSpPr>
          <p:cNvPr id="18" name="Text 14"/>
          <p:cNvSpPr txBox="1"/>
          <p:nvPr/>
        </p:nvSpPr>
        <p:spPr>
          <a:xfrm>
            <a:off x="3621069" y="523128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8092440" y="1426464"/>
            <a:ext cx="274320" cy="274320"/>
          </a:xfrm>
          <a:prstGeom prst="ellipse">
            <a:avLst/>
          </a:prstGeom>
          <a:solidFill>
            <a:srgbClr val="5B8DEF"/>
          </a:solidFill>
          <a:ln w="12700">
            <a:solidFill>
              <a:srgbClr val="FFFFFF"/>
            </a:solidFill>
            <a:prstDash val="solid"/>
          </a:ln>
        </p:spPr>
      </p:sp>
      <p:sp>
        <p:nvSpPr>
          <p:cNvPr id="20" name="Text 16"/>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1" name="Text 17"/>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Tracker run view</a:t>
            </a:r>
            <a:endParaRPr lang="en-US" sz="1250" dirty="0"/>
          </a:p>
        </p:txBody>
      </p:sp>
      <p:sp>
        <p:nvSpPr>
          <p:cNvPr id="22" name="Text 18"/>
          <p:cNvSpPr txBox="1"/>
          <p:nvPr/>
        </p:nvSpPr>
        <p:spPr>
          <a:xfrm>
            <a:off x="8476488" y="170992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tracker with its last run explained and its seven-day history; the measured capacity; the backfill with its edges and controls.</a:t>
            </a:r>
            <a:endParaRPr lang="en-US" sz="1050" dirty="0"/>
          </a:p>
        </p:txBody>
      </p:sp>
      <p:sp>
        <p:nvSpPr>
          <p:cNvPr id="23" name="Shape 19"/>
          <p:cNvSpPr/>
          <p:nvPr/>
        </p:nvSpPr>
        <p:spPr>
          <a:xfrm>
            <a:off x="8092440" y="2359152"/>
            <a:ext cx="274320" cy="274320"/>
          </a:xfrm>
          <a:prstGeom prst="ellipse">
            <a:avLst/>
          </a:prstGeom>
          <a:solidFill>
            <a:srgbClr val="E0A040"/>
          </a:solidFill>
          <a:ln w="12700">
            <a:solidFill>
              <a:srgbClr val="FFFFFF"/>
            </a:solidFill>
            <a:prstDash val="solid"/>
          </a:ln>
        </p:spPr>
      </p:sp>
      <p:sp>
        <p:nvSpPr>
          <p:cNvPr id="24" name="Text 20"/>
          <p:cNvSpPr txBox="1"/>
          <p:nvPr/>
        </p:nvSpPr>
        <p:spPr>
          <a:xfrm>
            <a:off x="8092440" y="235915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5" name="Text 21"/>
          <p:cNvSpPr txBox="1"/>
          <p:nvPr/>
        </p:nvSpPr>
        <p:spPr>
          <a:xfrm>
            <a:off x="8476488" y="2350008"/>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Receipts</a:t>
            </a:r>
            <a:endParaRPr lang="en-US" sz="1250" dirty="0"/>
          </a:p>
        </p:txBody>
      </p:sp>
      <p:sp>
        <p:nvSpPr>
          <p:cNvPr id="26" name="Text 22"/>
          <p:cNvSpPr txBox="1"/>
          <p:nvPr/>
        </p:nvSpPr>
        <p:spPr>
          <a:xfrm>
            <a:off x="8476488" y="2642616"/>
            <a:ext cx="3163824" cy="7772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What each run read and wrote. A run that dies is replayed, never skipped; a degraded source is retried a bounded number of times, then recorded as a gap.</a:t>
            </a:r>
            <a:endParaRPr lang="en-US" sz="1050" dirty="0"/>
          </a:p>
        </p:txBody>
      </p:sp>
      <p:sp>
        <p:nvSpPr>
          <p:cNvPr id="27" name="Shape 23"/>
          <p:cNvSpPr/>
          <p:nvPr/>
        </p:nvSpPr>
        <p:spPr>
          <a:xfrm>
            <a:off x="8092440" y="3474720"/>
            <a:ext cx="274320" cy="274320"/>
          </a:xfrm>
          <a:prstGeom prst="ellipse">
            <a:avLst/>
          </a:prstGeom>
          <a:solidFill>
            <a:srgbClr val="3DBE7A"/>
          </a:solidFill>
          <a:ln w="12700">
            <a:solidFill>
              <a:srgbClr val="FFFFFF"/>
            </a:solidFill>
            <a:prstDash val="solid"/>
          </a:ln>
        </p:spPr>
      </p:sp>
      <p:sp>
        <p:nvSpPr>
          <p:cNvPr id="28" name="Text 24"/>
          <p:cNvSpPr txBox="1"/>
          <p:nvPr/>
        </p:nvSpPr>
        <p:spPr>
          <a:xfrm>
            <a:off x="8092440" y="347472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5"/>
          <p:cNvSpPr txBox="1"/>
          <p:nvPr/>
        </p:nvSpPr>
        <p:spPr>
          <a:xfrm>
            <a:off x="8476488" y="3465576"/>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Diagnostics</a:t>
            </a:r>
            <a:endParaRPr lang="en-US" sz="1250" dirty="0"/>
          </a:p>
        </p:txBody>
      </p:sp>
      <p:sp>
        <p:nvSpPr>
          <p:cNvPr id="30" name="Text 26"/>
          <p:cNvSpPr txBox="1"/>
          <p:nvPr/>
        </p:nvSpPr>
        <p:spPr>
          <a:xfrm>
            <a:off x="8476488" y="3758184"/>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reasons of a slow or partial run, in the page rather than in a log file.</a:t>
            </a:r>
            <a:endParaRPr lang="en-US" sz="1050" dirty="0"/>
          </a:p>
        </p:txBody>
      </p:sp>
      <p:sp>
        <p:nvSpPr>
          <p:cNvPr id="31" name="Shape 27"/>
          <p:cNvSpPr/>
          <p:nvPr/>
        </p:nvSpPr>
        <p:spPr>
          <a:xfrm>
            <a:off x="8092440" y="4224528"/>
            <a:ext cx="274320" cy="274320"/>
          </a:xfrm>
          <a:prstGeom prst="ellipse">
            <a:avLst/>
          </a:prstGeom>
          <a:solidFill>
            <a:srgbClr val="9A78F5"/>
          </a:solidFill>
          <a:ln w="12700">
            <a:solidFill>
              <a:srgbClr val="FFFFFF"/>
            </a:solidFill>
            <a:prstDash val="solid"/>
          </a:ln>
        </p:spPr>
      </p:sp>
      <p:sp>
        <p:nvSpPr>
          <p:cNvPr id="32" name="Text 28"/>
          <p:cNvSpPr txBox="1"/>
          <p:nvPr/>
        </p:nvSpPr>
        <p:spPr>
          <a:xfrm>
            <a:off x="8092440" y="42245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3" name="Text 29"/>
          <p:cNvSpPr txBox="1"/>
          <p:nvPr/>
        </p:nvSpPr>
        <p:spPr>
          <a:xfrm>
            <a:off x="8476488" y="4215384"/>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Recover stopped run</a:t>
            </a:r>
            <a:endParaRPr lang="en-US" sz="1250" dirty="0"/>
          </a:p>
        </p:txBody>
      </p:sp>
      <p:sp>
        <p:nvSpPr>
          <p:cNvPr id="34" name="Text 30"/>
          <p:cNvSpPr txBox="1"/>
          <p:nvPr/>
        </p:nvSpPr>
        <p:spPr>
          <a:xfrm>
            <a:off x="8476488" y="4507992"/>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run killed mid-way leaves a lock; a lock older than five minutes whose job has stopped is recovered at the next run, or on demand.</a:t>
            </a:r>
            <a:endParaRPr lang="en-US" sz="1050" dirty="0"/>
          </a:p>
        </p:txBody>
      </p:sp>
      <p:sp>
        <p:nvSpPr>
          <p:cNvPr id="35" name="Shape 31"/>
          <p:cNvSpPr/>
          <p:nvPr/>
        </p:nvSpPr>
        <p:spPr>
          <a:xfrm>
            <a:off x="8092440" y="5157216"/>
            <a:ext cx="274320" cy="274320"/>
          </a:xfrm>
          <a:prstGeom prst="ellipse">
            <a:avLst/>
          </a:prstGeom>
          <a:solidFill>
            <a:srgbClr val="E05555"/>
          </a:solidFill>
          <a:ln w="12700">
            <a:solidFill>
              <a:srgbClr val="FFFFFF"/>
            </a:solidFill>
            <a:prstDash val="solid"/>
          </a:ln>
        </p:spPr>
      </p:sp>
      <p:sp>
        <p:nvSpPr>
          <p:cNvPr id="36" name="Text 32"/>
          <p:cNvSpPr txBox="1"/>
          <p:nvPr/>
        </p:nvSpPr>
        <p:spPr>
          <a:xfrm>
            <a:off x="8092440" y="515721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7" name="Text 33"/>
          <p:cNvSpPr txBox="1"/>
          <p:nvPr/>
        </p:nvSpPr>
        <p:spPr>
          <a:xfrm>
            <a:off x="8476488" y="5148072"/>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Guardian — uam_collection_health</a:t>
            </a:r>
            <a:endParaRPr lang="en-US" sz="1250" dirty="0"/>
          </a:p>
        </p:txBody>
      </p:sp>
      <p:sp>
        <p:nvSpPr>
          <p:cNvPr id="38" name="Text 34"/>
          <p:cNvSpPr txBox="1"/>
          <p:nvPr/>
        </p:nvSpPr>
        <p:spPr>
          <a:xfrm>
            <a:off x="8476488" y="5440680"/>
            <a:ext cx="3163824" cy="7772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stale or failing tracker, a stalled checkpoint, an overdue listing, a stopped backfill or a failed delivery, surfaced on the Virtual Tenants page. Clears itself.</a:t>
            </a:r>
            <a:endParaRPr lang="en-US" sz="10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INVENTORY</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Scheduled searches tab — the inventory of the tier, with its owners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User Activity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3830704"/>
          </a:xfrm>
          <a:prstGeom prst="roundRect">
            <a:avLst>
              <a:gd name="adj" fmla="val 1194"/>
            </a:avLst>
          </a:prstGeom>
          <a:solidFill>
            <a:srgbClr val="1F242F"/>
          </a:solidFill>
          <a:ln w="9525">
            <a:solidFill>
              <a:srgbClr val="2A3140"/>
            </a:solidFill>
            <a:prstDash val="solid"/>
          </a:ln>
        </p:spPr>
      </p:sp>
      <p:pic>
        <p:nvPicPr>
          <p:cNvPr id="8" name="Image 0" descr="/private/tmp/claude-501/-Users-guilhem-DocsOffsync-trackme-limited-trackme-app--claude-worktrees-charming-wing-361ab2/e22b4a04-1190-41fe-995f-d7cc227485d2/scratchpad/deck_uam/img/d07_schedules.jpg">    </p:cNvPr>
          <p:cNvPicPr>
            <a:picLocks noChangeAspect="1"/>
          </p:cNvPicPr>
          <p:nvPr/>
        </p:nvPicPr>
        <p:blipFill>
          <a:blip r:embed="rId1"/>
          <a:stretch>
            <a:fillRect/>
          </a:stretch>
        </p:blipFill>
        <p:spPr>
          <a:xfrm>
            <a:off x="612648" y="1435608"/>
            <a:ext cx="7095744" cy="3702688"/>
          </a:xfrm>
          <a:prstGeom prst="rect">
            <a:avLst/>
          </a:prstGeom>
        </p:spPr>
      </p:pic>
      <p:sp>
        <p:nvSpPr>
          <p:cNvPr id="9" name="Shape 5"/>
          <p:cNvSpPr/>
          <p:nvPr/>
        </p:nvSpPr>
        <p:spPr>
          <a:xfrm>
            <a:off x="1539850" y="1853851"/>
            <a:ext cx="274320" cy="274320"/>
          </a:xfrm>
          <a:prstGeom prst="ellipse">
            <a:avLst/>
          </a:prstGeom>
          <a:solidFill>
            <a:srgbClr val="5B8DEF"/>
          </a:solidFill>
          <a:ln w="12700">
            <a:solidFill>
              <a:srgbClr val="FFFFFF"/>
            </a:solidFill>
            <a:prstDash val="solid"/>
          </a:ln>
        </p:spPr>
      </p:sp>
      <p:sp>
        <p:nvSpPr>
          <p:cNvPr id="10" name="Text 6"/>
          <p:cNvSpPr txBox="1"/>
          <p:nvPr/>
        </p:nvSpPr>
        <p:spPr>
          <a:xfrm>
            <a:off x="1539850" y="185385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2604211" y="3149792"/>
            <a:ext cx="274320" cy="274320"/>
          </a:xfrm>
          <a:prstGeom prst="ellipse">
            <a:avLst/>
          </a:prstGeom>
          <a:solidFill>
            <a:srgbClr val="E0A040"/>
          </a:solidFill>
          <a:ln w="12700">
            <a:solidFill>
              <a:srgbClr val="FFFFFF"/>
            </a:solidFill>
            <a:prstDash val="solid"/>
          </a:ln>
        </p:spPr>
      </p:sp>
      <p:sp>
        <p:nvSpPr>
          <p:cNvPr id="12" name="Text 8"/>
          <p:cNvSpPr txBox="1"/>
          <p:nvPr/>
        </p:nvSpPr>
        <p:spPr>
          <a:xfrm>
            <a:off x="2604211" y="314979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4378147" y="3149792"/>
            <a:ext cx="274320" cy="274320"/>
          </a:xfrm>
          <a:prstGeom prst="ellipse">
            <a:avLst/>
          </a:prstGeom>
          <a:solidFill>
            <a:srgbClr val="3DBE7A"/>
          </a:solidFill>
          <a:ln w="12700">
            <a:solidFill>
              <a:srgbClr val="FFFFFF"/>
            </a:solidFill>
            <a:prstDash val="solid"/>
          </a:ln>
        </p:spPr>
      </p:sp>
      <p:sp>
        <p:nvSpPr>
          <p:cNvPr id="14" name="Text 10"/>
          <p:cNvSpPr txBox="1"/>
          <p:nvPr/>
        </p:nvSpPr>
        <p:spPr>
          <a:xfrm>
            <a:off x="4378147" y="314979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6152083" y="3149792"/>
            <a:ext cx="274320" cy="274320"/>
          </a:xfrm>
          <a:prstGeom prst="ellipse">
            <a:avLst/>
          </a:prstGeom>
          <a:solidFill>
            <a:srgbClr val="9A78F5"/>
          </a:solidFill>
          <a:ln w="12700">
            <a:solidFill>
              <a:srgbClr val="FFFFFF"/>
            </a:solidFill>
            <a:prstDash val="solid"/>
          </a:ln>
        </p:spPr>
      </p:sp>
      <p:sp>
        <p:nvSpPr>
          <p:cNvPr id="16" name="Text 12"/>
          <p:cNvSpPr txBox="1"/>
          <p:nvPr/>
        </p:nvSpPr>
        <p:spPr>
          <a:xfrm>
            <a:off x="6152083" y="314979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1539850" y="4630867"/>
            <a:ext cx="274320" cy="274320"/>
          </a:xfrm>
          <a:prstGeom prst="ellipse">
            <a:avLst/>
          </a:prstGeom>
          <a:solidFill>
            <a:srgbClr val="E05555"/>
          </a:solidFill>
          <a:ln w="12700">
            <a:solidFill>
              <a:srgbClr val="FFFFFF"/>
            </a:solidFill>
            <a:prstDash val="solid"/>
          </a:ln>
        </p:spPr>
      </p:sp>
      <p:sp>
        <p:nvSpPr>
          <p:cNvPr id="18" name="Text 14"/>
          <p:cNvSpPr txBox="1"/>
          <p:nvPr/>
        </p:nvSpPr>
        <p:spPr>
          <a:xfrm>
            <a:off x="1539850" y="463086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8092440" y="1426464"/>
            <a:ext cx="274320" cy="274320"/>
          </a:xfrm>
          <a:prstGeom prst="ellipse">
            <a:avLst/>
          </a:prstGeom>
          <a:solidFill>
            <a:srgbClr val="5B8DEF"/>
          </a:solidFill>
          <a:ln w="12700">
            <a:solidFill>
              <a:srgbClr val="FFFFFF"/>
            </a:solidFill>
            <a:prstDash val="solid"/>
          </a:ln>
        </p:spPr>
      </p:sp>
      <p:sp>
        <p:nvSpPr>
          <p:cNvPr id="20" name="Text 16"/>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1" name="Text 17"/>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134 schedules</a:t>
            </a:r>
            <a:endParaRPr lang="en-US" sz="1250" dirty="0"/>
          </a:p>
        </p:txBody>
      </p:sp>
      <p:sp>
        <p:nvSpPr>
          <p:cNvPr id="22" name="Text 18"/>
          <p:cNvSpPr txBox="1"/>
          <p:nvPr/>
        </p:nvSpPr>
        <p:spPr>
          <a:xfrm>
            <a:off x="8476488" y="170992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scheduled search of the tier, read by delta with one full listing a day.</a:t>
            </a:r>
            <a:endParaRPr lang="en-US" sz="1050" dirty="0"/>
          </a:p>
        </p:txBody>
      </p:sp>
      <p:sp>
        <p:nvSpPr>
          <p:cNvPr id="23" name="Shape 19"/>
          <p:cNvSpPr/>
          <p:nvPr/>
        </p:nvSpPr>
        <p:spPr>
          <a:xfrm>
            <a:off x="8092440" y="2295144"/>
            <a:ext cx="274320" cy="274320"/>
          </a:xfrm>
          <a:prstGeom prst="ellipse">
            <a:avLst/>
          </a:prstGeom>
          <a:solidFill>
            <a:srgbClr val="E0A040"/>
          </a:solidFill>
          <a:ln w="12700">
            <a:solidFill>
              <a:srgbClr val="FFFFFF"/>
            </a:solidFill>
            <a:prstDash val="solid"/>
          </a:ln>
        </p:spPr>
      </p:sp>
      <p:sp>
        <p:nvSpPr>
          <p:cNvPr id="24" name="Text 20"/>
          <p:cNvSpPr txBox="1"/>
          <p:nvPr/>
        </p:nvSpPr>
        <p:spPr>
          <a:xfrm>
            <a:off x="809244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5" name="Text 21"/>
          <p:cNvSpPr txBox="1"/>
          <p:nvPr/>
        </p:nvSpPr>
        <p:spPr>
          <a:xfrm>
            <a:off x="8476488" y="228600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Owner and owner class</a:t>
            </a:r>
            <a:endParaRPr lang="en-US" sz="1250" dirty="0"/>
          </a:p>
        </p:txBody>
      </p:sp>
      <p:sp>
        <p:nvSpPr>
          <p:cNvPr id="26" name="Text 22"/>
          <p:cNvSpPr txBox="1"/>
          <p:nvPr/>
        </p:nvSpPr>
        <p:spPr>
          <a:xfrm>
            <a:off x="8476488" y="257860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Who owns it and whether that is a person, a service or the platform — the inventory policies read this column.</a:t>
            </a:r>
            <a:endParaRPr lang="en-US" sz="1050" dirty="0"/>
          </a:p>
        </p:txBody>
      </p:sp>
      <p:sp>
        <p:nvSpPr>
          <p:cNvPr id="27" name="Shape 23"/>
          <p:cNvSpPr/>
          <p:nvPr/>
        </p:nvSpPr>
        <p:spPr>
          <a:xfrm>
            <a:off x="8092440" y="3346704"/>
            <a:ext cx="274320" cy="274320"/>
          </a:xfrm>
          <a:prstGeom prst="ellipse">
            <a:avLst/>
          </a:prstGeom>
          <a:solidFill>
            <a:srgbClr val="3DBE7A"/>
          </a:solidFill>
          <a:ln w="12700">
            <a:solidFill>
              <a:srgbClr val="FFFFFF"/>
            </a:solidFill>
            <a:prstDash val="solid"/>
          </a:ln>
        </p:spPr>
      </p:sp>
      <p:sp>
        <p:nvSpPr>
          <p:cNvPr id="28" name="Text 24"/>
          <p:cNvSpPr txBox="1"/>
          <p:nvPr/>
        </p:nvSpPr>
        <p:spPr>
          <a:xfrm>
            <a:off x="8092440" y="3346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5"/>
          <p:cNvSpPr txBox="1"/>
          <p:nvPr/>
        </p:nvSpPr>
        <p:spPr>
          <a:xfrm>
            <a:off x="8476488" y="333756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Schedule and dispatch</a:t>
            </a:r>
            <a:endParaRPr lang="en-US" sz="1250" dirty="0"/>
          </a:p>
        </p:txBody>
      </p:sp>
      <p:sp>
        <p:nvSpPr>
          <p:cNvPr id="30" name="Text 26"/>
          <p:cNvSpPr txBox="1"/>
          <p:nvPr/>
        </p:nvSpPr>
        <p:spPr>
          <a:xfrm>
            <a:off x="8476488" y="363016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cron expression, the enablement, the earliest and latest time of the dispatch.</a:t>
            </a:r>
            <a:endParaRPr lang="en-US" sz="1050" dirty="0"/>
          </a:p>
        </p:txBody>
      </p:sp>
      <p:sp>
        <p:nvSpPr>
          <p:cNvPr id="31" name="Shape 27"/>
          <p:cNvSpPr/>
          <p:nvPr/>
        </p:nvSpPr>
        <p:spPr>
          <a:xfrm>
            <a:off x="8092440" y="4215384"/>
            <a:ext cx="274320" cy="274320"/>
          </a:xfrm>
          <a:prstGeom prst="ellipse">
            <a:avLst/>
          </a:prstGeom>
          <a:solidFill>
            <a:srgbClr val="9A78F5"/>
          </a:solidFill>
          <a:ln w="12700">
            <a:solidFill>
              <a:srgbClr val="FFFFFF"/>
            </a:solidFill>
            <a:prstDash val="solid"/>
          </a:ln>
        </p:spPr>
      </p:sp>
      <p:sp>
        <p:nvSpPr>
          <p:cNvPr id="32" name="Text 28"/>
          <p:cNvSpPr txBox="1"/>
          <p:nvPr/>
        </p:nvSpPr>
        <p:spPr>
          <a:xfrm>
            <a:off x="8092440" y="42153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3" name="Text 29"/>
          <p:cNvSpPr txBox="1"/>
          <p:nvPr/>
        </p:nvSpPr>
        <p:spPr>
          <a:xfrm>
            <a:off x="8476488" y="420624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App and tier</a:t>
            </a:r>
            <a:endParaRPr lang="en-US" sz="1250" dirty="0"/>
          </a:p>
        </p:txBody>
      </p:sp>
      <p:sp>
        <p:nvSpPr>
          <p:cNvPr id="34" name="Text 30"/>
          <p:cNvSpPr txBox="1"/>
          <p:nvPr/>
        </p:nvSpPr>
        <p:spPr>
          <a:xfrm>
            <a:off x="8476488" y="449884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Where it lives; the excluded apps are still listed, they are just not evaluated.</a:t>
            </a:r>
            <a:endParaRPr lang="en-US" sz="1050" dirty="0"/>
          </a:p>
        </p:txBody>
      </p:sp>
      <p:sp>
        <p:nvSpPr>
          <p:cNvPr id="35" name="Shape 31"/>
          <p:cNvSpPr/>
          <p:nvPr/>
        </p:nvSpPr>
        <p:spPr>
          <a:xfrm>
            <a:off x="8092440" y="5084064"/>
            <a:ext cx="274320" cy="274320"/>
          </a:xfrm>
          <a:prstGeom prst="ellipse">
            <a:avLst/>
          </a:prstGeom>
          <a:solidFill>
            <a:srgbClr val="E05555"/>
          </a:solidFill>
          <a:ln w="12700">
            <a:solidFill>
              <a:srgbClr val="FFFFFF"/>
            </a:solidFill>
            <a:prstDash val="solid"/>
          </a:ln>
        </p:spPr>
      </p:sp>
      <p:sp>
        <p:nvSpPr>
          <p:cNvPr id="36" name="Text 32"/>
          <p:cNvSpPr txBox="1"/>
          <p:nvPr/>
        </p:nvSpPr>
        <p:spPr>
          <a:xfrm>
            <a:off x="8092440" y="50840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7" name="Text 33"/>
          <p:cNvSpPr txBox="1"/>
          <p:nvPr/>
        </p:nvSpPr>
        <p:spPr>
          <a:xfrm>
            <a:off x="8476488" y="50749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Every change recorded</a:t>
            </a:r>
            <a:endParaRPr lang="en-US" sz="1250" dirty="0"/>
          </a:p>
        </p:txBody>
      </p:sp>
      <p:sp>
        <p:nvSpPr>
          <p:cNvPr id="38" name="Text 34"/>
          <p:cNvSpPr txBox="1"/>
          <p:nvPr/>
        </p:nvSpPr>
        <p:spPr>
          <a:xfrm>
            <a:off x="8476488" y="536752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Who created a schedule, when it changed, when it disappeared — trackme:uam:inventory events.</a:t>
            </a:r>
            <a:endParaRPr lang="en-US" sz="10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AT SCALE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Cost and scale — compact evidence, bounded budgets, a stated Beta</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User Activity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417320"/>
            <a:ext cx="2670048" cy="2011680"/>
          </a:xfrm>
          <a:prstGeom prst="roundRect">
            <a:avLst>
              <a:gd name="adj" fmla="val 3636"/>
            </a:avLst>
          </a:prstGeom>
          <a:solidFill>
            <a:srgbClr val="1C2A48"/>
          </a:solidFill>
          <a:ln w="12700">
            <a:solidFill>
              <a:srgbClr val="5B8DEF"/>
            </a:solidFill>
            <a:prstDash val="solid"/>
          </a:ln>
        </p:spPr>
      </p:sp>
      <p:sp>
        <p:nvSpPr>
          <p:cNvPr id="8" name="Text 5"/>
          <p:cNvSpPr txBox="1"/>
          <p:nvPr/>
        </p:nvSpPr>
        <p:spPr>
          <a:xfrm>
            <a:off x="777240" y="1508760"/>
            <a:ext cx="2212848" cy="548640"/>
          </a:xfrm>
          <a:prstGeom prst="rect">
            <a:avLst/>
          </a:prstGeom>
          <a:noFill/>
          <a:ln/>
        </p:spPr>
        <p:txBody>
          <a:bodyPr wrap="square" lIns="0" tIns="0" rIns="0" bIns="0" rtlCol="0" anchor="ctr"/>
          <a:lstStyle/>
          <a:p>
            <a:pPr indent="0" marL="0">
              <a:buNone/>
            </a:pPr>
            <a:r>
              <a:rPr lang="en-US" sz="2400" b="1" dirty="0">
                <a:solidFill>
                  <a:srgbClr val="5B8DEF"/>
                </a:solidFill>
                <a:latin typeface="Calibri" pitchFamily="34" charset="0"/>
                <a:ea typeface="Calibri" pitchFamily="34" charset="-122"/>
                <a:cs typeface="Calibri" pitchFamily="34" charset="-120"/>
              </a:rPr>
              <a:t>1 record</a:t>
            </a:r>
            <a:endParaRPr lang="en-US" sz="2400" dirty="0"/>
          </a:p>
        </p:txBody>
      </p:sp>
      <p:sp>
        <p:nvSpPr>
          <p:cNvPr id="9" name="Text 6"/>
          <p:cNvSpPr txBox="1"/>
          <p:nvPr/>
        </p:nvSpPr>
        <p:spPr>
          <a:xfrm>
            <a:off x="777240" y="2103120"/>
            <a:ext cx="2212848" cy="128016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per search and window — not one line per audit event; the REST access of an account summarised per batch.</a:t>
            </a:r>
            <a:endParaRPr lang="en-US" sz="1100" dirty="0"/>
          </a:p>
        </p:txBody>
      </p:sp>
      <p:sp>
        <p:nvSpPr>
          <p:cNvPr id="10" name="Shape 7"/>
          <p:cNvSpPr/>
          <p:nvPr/>
        </p:nvSpPr>
        <p:spPr>
          <a:xfrm>
            <a:off x="3355848" y="1417320"/>
            <a:ext cx="2670048" cy="2011680"/>
          </a:xfrm>
          <a:prstGeom prst="roundRect">
            <a:avLst>
              <a:gd name="adj" fmla="val 3636"/>
            </a:avLst>
          </a:prstGeom>
          <a:solidFill>
            <a:srgbClr val="16302A"/>
          </a:solidFill>
          <a:ln w="12700">
            <a:solidFill>
              <a:srgbClr val="3DBE7A"/>
            </a:solidFill>
            <a:prstDash val="solid"/>
          </a:ln>
        </p:spPr>
      </p:sp>
      <p:sp>
        <p:nvSpPr>
          <p:cNvPr id="11" name="Text 8"/>
          <p:cNvSpPr txBox="1"/>
          <p:nvPr/>
        </p:nvSpPr>
        <p:spPr>
          <a:xfrm>
            <a:off x="3584448" y="1508760"/>
            <a:ext cx="2212848" cy="548640"/>
          </a:xfrm>
          <a:prstGeom prst="rect">
            <a:avLst/>
          </a:prstGeom>
          <a:noFill/>
          <a:ln/>
        </p:spPr>
        <p:txBody>
          <a:bodyPr wrap="square" lIns="0" tIns="0" rIns="0" bIns="0" rtlCol="0" anchor="ctr"/>
          <a:lstStyle/>
          <a:p>
            <a:pPr indent="0" marL="0">
              <a:buNone/>
            </a:pPr>
            <a:r>
              <a:rPr lang="en-US" sz="2400" b="1" dirty="0">
                <a:solidFill>
                  <a:srgbClr val="3DBE7A"/>
                </a:solidFill>
                <a:latin typeface="Calibri" pitchFamily="34" charset="0"/>
                <a:ea typeface="Calibri" pitchFamily="34" charset="-122"/>
                <a:cs typeface="Calibri" pitchFamily="34" charset="-120"/>
              </a:rPr>
              <a:t>Compact</a:t>
            </a:r>
            <a:endParaRPr lang="en-US" sz="2400" dirty="0"/>
          </a:p>
        </p:txBody>
      </p:sp>
      <p:sp>
        <p:nvSpPr>
          <p:cNvPr id="12" name="Text 9"/>
          <p:cNvSpPr txBox="1"/>
          <p:nvPr/>
        </p:nvSpPr>
        <p:spPr>
          <a:xfrm>
            <a:off x="3584448" y="2103120"/>
            <a:ext cx="2212848" cy="128016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audit records folded per search, REST access summarised per account and batch, one receipt per run — evidence you can afford to keep.</a:t>
            </a:r>
            <a:endParaRPr lang="en-US" sz="1100" dirty="0"/>
          </a:p>
        </p:txBody>
      </p:sp>
      <p:sp>
        <p:nvSpPr>
          <p:cNvPr id="13" name="Shape 10"/>
          <p:cNvSpPr/>
          <p:nvPr/>
        </p:nvSpPr>
        <p:spPr>
          <a:xfrm>
            <a:off x="6163056" y="1417320"/>
            <a:ext cx="2670048" cy="2011680"/>
          </a:xfrm>
          <a:prstGeom prst="roundRect">
            <a:avLst>
              <a:gd name="adj" fmla="val 3636"/>
            </a:avLst>
          </a:prstGeom>
          <a:solidFill>
            <a:srgbClr val="3A2C16"/>
          </a:solidFill>
          <a:ln w="12700">
            <a:solidFill>
              <a:srgbClr val="E0A040"/>
            </a:solidFill>
            <a:prstDash val="solid"/>
          </a:ln>
        </p:spPr>
      </p:sp>
      <p:sp>
        <p:nvSpPr>
          <p:cNvPr id="14" name="Text 11"/>
          <p:cNvSpPr txBox="1"/>
          <p:nvPr/>
        </p:nvSpPr>
        <p:spPr>
          <a:xfrm>
            <a:off x="6391656" y="1508760"/>
            <a:ext cx="2212848" cy="548640"/>
          </a:xfrm>
          <a:prstGeom prst="rect">
            <a:avLst/>
          </a:prstGeom>
          <a:noFill/>
          <a:ln/>
        </p:spPr>
        <p:txBody>
          <a:bodyPr wrap="square" lIns="0" tIns="0" rIns="0" bIns="0" rtlCol="0" anchor="ctr"/>
          <a:lstStyle/>
          <a:p>
            <a:pPr indent="0" marL="0">
              <a:buNone/>
            </a:pPr>
            <a:r>
              <a:rPr lang="en-US" sz="2400" b="1" dirty="0">
                <a:solidFill>
                  <a:srgbClr val="E0A040"/>
                </a:solidFill>
                <a:latin typeface="Calibri" pitchFamily="34" charset="0"/>
                <a:ea typeface="Calibri" pitchFamily="34" charset="-122"/>
                <a:cs typeface="Calibri" pitchFamily="34" charset="-120"/>
              </a:rPr>
              <a:t>Bounded</a:t>
            </a:r>
            <a:endParaRPr lang="en-US" sz="2400" dirty="0"/>
          </a:p>
        </p:txBody>
      </p:sp>
      <p:sp>
        <p:nvSpPr>
          <p:cNvPr id="15" name="Text 12"/>
          <p:cNvSpPr txBox="1"/>
          <p:nvPr/>
        </p:nvSpPr>
        <p:spPr>
          <a:xfrm>
            <a:off x="6391656" y="2103120"/>
            <a:ext cx="2212848" cy="128016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five-minute audit windows from a durable checkpoint, introspection window by window, one full listing a day, backfill under an hour per slot.</a:t>
            </a:r>
            <a:endParaRPr lang="en-US" sz="1100" dirty="0"/>
          </a:p>
        </p:txBody>
      </p:sp>
      <p:sp>
        <p:nvSpPr>
          <p:cNvPr id="16" name="Shape 13"/>
          <p:cNvSpPr/>
          <p:nvPr/>
        </p:nvSpPr>
        <p:spPr>
          <a:xfrm>
            <a:off x="8970264" y="1417320"/>
            <a:ext cx="2670048" cy="2011680"/>
          </a:xfrm>
          <a:prstGeom prst="roundRect">
            <a:avLst>
              <a:gd name="adj" fmla="val 3636"/>
            </a:avLst>
          </a:prstGeom>
          <a:solidFill>
            <a:srgbClr val="2B2245"/>
          </a:solidFill>
          <a:ln w="12700">
            <a:solidFill>
              <a:srgbClr val="9A78F5"/>
            </a:solidFill>
            <a:prstDash val="solid"/>
          </a:ln>
        </p:spPr>
      </p:sp>
      <p:sp>
        <p:nvSpPr>
          <p:cNvPr id="17" name="Text 14"/>
          <p:cNvSpPr txBox="1"/>
          <p:nvPr/>
        </p:nvSpPr>
        <p:spPr>
          <a:xfrm>
            <a:off x="9198864" y="1508760"/>
            <a:ext cx="2212848" cy="548640"/>
          </a:xfrm>
          <a:prstGeom prst="rect">
            <a:avLst/>
          </a:prstGeom>
          <a:noFill/>
          <a:ln/>
        </p:spPr>
        <p:txBody>
          <a:bodyPr wrap="square" lIns="0" tIns="0" rIns="0" bIns="0" rtlCol="0" anchor="ctr"/>
          <a:lstStyle/>
          <a:p>
            <a:pPr indent="0" marL="0">
              <a:buNone/>
            </a:pPr>
            <a:r>
              <a:rPr lang="en-US" sz="2400" b="1" dirty="0">
                <a:solidFill>
                  <a:srgbClr val="9A78F5"/>
                </a:solidFill>
                <a:latin typeface="Calibri" pitchFamily="34" charset="0"/>
                <a:ea typeface="Calibri" pitchFamily="34" charset="-122"/>
                <a:cs typeface="Calibri" pitchFamily="34" charset="-120"/>
              </a:rPr>
              <a:t>Licence</a:t>
            </a:r>
            <a:endParaRPr lang="en-US" sz="2400" dirty="0"/>
          </a:p>
        </p:txBody>
      </p:sp>
      <p:sp>
        <p:nvSpPr>
          <p:cNvPr id="18" name="Text 15"/>
          <p:cNvSpPr txBox="1"/>
          <p:nvPr/>
        </p:nvSpPr>
        <p:spPr>
          <a:xfrm>
            <a:off x="9198864" y="2103120"/>
            <a:ext cx="2212848" cy="128016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the trackme:uam:* evidence counts against the Splunk licence like every TrackMe summary event; Store SPL search off by default.</a:t>
            </a:r>
            <a:endParaRPr lang="en-US" sz="1100" dirty="0"/>
          </a:p>
        </p:txBody>
      </p:sp>
      <p:sp>
        <p:nvSpPr>
          <p:cNvPr id="19" name="Shape 16"/>
          <p:cNvSpPr/>
          <p:nvPr/>
        </p:nvSpPr>
        <p:spPr>
          <a:xfrm>
            <a:off x="548640" y="3657600"/>
            <a:ext cx="5486400" cy="1965960"/>
          </a:xfrm>
          <a:prstGeom prst="roundRect">
            <a:avLst>
              <a:gd name="adj" fmla="val 3721"/>
            </a:avLst>
          </a:prstGeom>
          <a:solidFill>
            <a:srgbClr val="1F242F"/>
          </a:solidFill>
          <a:ln w="9525">
            <a:solidFill>
              <a:srgbClr val="2FB8B0"/>
            </a:solidFill>
            <a:prstDash val="solid"/>
          </a:ln>
        </p:spPr>
      </p:sp>
      <p:sp>
        <p:nvSpPr>
          <p:cNvPr id="20" name="Text 17"/>
          <p:cNvSpPr txBox="1"/>
          <p:nvPr/>
        </p:nvSpPr>
        <p:spPr>
          <a:xfrm>
            <a:off x="731520" y="3794760"/>
            <a:ext cx="5120640" cy="274320"/>
          </a:xfrm>
          <a:prstGeom prst="rect">
            <a:avLst/>
          </a:prstGeom>
          <a:noFill/>
          <a:ln/>
        </p:spPr>
        <p:txBody>
          <a:bodyPr wrap="square" lIns="0" tIns="0" rIns="0" bIns="0" rtlCol="0" anchor="t"/>
          <a:lstStyle/>
          <a:p>
            <a:pPr indent="0" marL="0">
              <a:buNone/>
            </a:pPr>
            <a:r>
              <a:rPr lang="en-US" sz="1150" b="1" spc="100" kern="0" dirty="0">
                <a:solidFill>
                  <a:srgbClr val="2FB8B0"/>
                </a:solidFill>
                <a:latin typeface="Calibri" pitchFamily="34" charset="0"/>
                <a:ea typeface="Calibri" pitchFamily="34" charset="-122"/>
                <a:cs typeface="Calibri" pitchFamily="34" charset="-120"/>
              </a:rPr>
              <a:t>Beta statement</a:t>
            </a:r>
            <a:endParaRPr lang="en-US" sz="1150" dirty="0"/>
          </a:p>
        </p:txBody>
      </p:sp>
      <p:sp>
        <p:nvSpPr>
          <p:cNvPr id="21" name="Text 18"/>
          <p:cNvSpPr txBox="1"/>
          <p:nvPr/>
        </p:nvSpPr>
        <p:spPr>
          <a:xfrm>
            <a:off x="731520" y="4114800"/>
            <a:ext cx="5120640" cy="139903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complete, supported tenant type. The service detection needs the legacy key=value _audit format and at least seven days of audit retention. The schema of the evidence may move between beta releases; feedback is welcome.</a:t>
            </a:r>
            <a:endParaRPr lang="en-US" sz="1050" dirty="0"/>
          </a:p>
        </p:txBody>
      </p:sp>
      <p:sp>
        <p:nvSpPr>
          <p:cNvPr id="22" name="Shape 19"/>
          <p:cNvSpPr/>
          <p:nvPr/>
        </p:nvSpPr>
        <p:spPr>
          <a:xfrm>
            <a:off x="6172200" y="3657600"/>
            <a:ext cx="5468112" cy="1965960"/>
          </a:xfrm>
          <a:prstGeom prst="roundRect">
            <a:avLst>
              <a:gd name="adj" fmla="val 3721"/>
            </a:avLst>
          </a:prstGeom>
          <a:solidFill>
            <a:srgbClr val="1F242F"/>
          </a:solidFill>
          <a:ln w="9525">
            <a:solidFill>
              <a:srgbClr val="E05555"/>
            </a:solidFill>
            <a:prstDash val="solid"/>
          </a:ln>
        </p:spPr>
      </p:sp>
      <p:sp>
        <p:nvSpPr>
          <p:cNvPr id="23" name="Text 20"/>
          <p:cNvSpPr txBox="1"/>
          <p:nvPr/>
        </p:nvSpPr>
        <p:spPr>
          <a:xfrm>
            <a:off x="6355080" y="3794760"/>
            <a:ext cx="5102352" cy="274320"/>
          </a:xfrm>
          <a:prstGeom prst="rect">
            <a:avLst/>
          </a:prstGeom>
          <a:noFill/>
          <a:ln/>
        </p:spPr>
        <p:txBody>
          <a:bodyPr wrap="square" lIns="0" tIns="0" rIns="0" bIns="0" rtlCol="0" anchor="t"/>
          <a:lstStyle/>
          <a:p>
            <a:pPr indent="0" marL="0">
              <a:buNone/>
            </a:pPr>
            <a:r>
              <a:rPr lang="en-US" sz="1150" b="1" spc="100" kern="0" dirty="0">
                <a:solidFill>
                  <a:srgbClr val="E05555"/>
                </a:solidFill>
                <a:latin typeface="Calibri" pitchFamily="34" charset="0"/>
                <a:ea typeface="Calibri" pitchFamily="34" charset="-122"/>
                <a:cs typeface="Calibri" pitchFamily="34" charset="-120"/>
              </a:rPr>
              <a:t>Not in the beta</a:t>
            </a:r>
            <a:endParaRPr lang="en-US" sz="1150" dirty="0"/>
          </a:p>
        </p:txBody>
      </p:sp>
      <p:sp>
        <p:nvSpPr>
          <p:cNvPr id="24" name="Text 21"/>
          <p:cNvSpPr txBox="1"/>
          <p:nvPr/>
        </p:nvSpPr>
        <p:spPr>
          <a:xfrm>
            <a:off x="6355080" y="4114800"/>
            <a:ext cx="5102352" cy="139903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Concurrent-use and off-hours policies — "N searches running at once", "a human searching at 3 a.m." — need qualified start / end semantics of the search lifecycle. Notifications v2 — delivery to the assignee's own address, a webhook channel. Cross-environment identity linking. Automatic remediation: UAM never edits, disables or dispatches an observed search.</a:t>
            </a:r>
            <a:endParaRPr lang="en-US" sz="1050" dirty="0"/>
          </a:p>
        </p:txBody>
      </p:sp>
      <p:sp>
        <p:nvSpPr>
          <p:cNvPr id="25" name="Text 22"/>
          <p:cNvSpPr txBox="1"/>
          <p:nvPr/>
        </p:nvSpPr>
        <p:spPr>
          <a:xfrm>
            <a:off x="548640" y="5806440"/>
            <a:ext cx="11064240" cy="411480"/>
          </a:xfrm>
          <a:prstGeom prst="rect">
            <a:avLst/>
          </a:prstGeom>
          <a:noFill/>
          <a:ln/>
        </p:spPr>
        <p:txBody>
          <a:bodyPr wrap="square" lIns="0" tIns="0" rIns="0" bIns="0" rtlCol="0" anchor="t"/>
          <a:lstStyle/>
          <a:p>
            <a:pPr indent="0" marL="0">
              <a:buNone/>
            </a:pPr>
            <a:r>
              <a:rPr lang="en-US" sz="1100" i="1" dirty="0">
                <a:solidFill>
                  <a:srgbClr val="9AA3B5"/>
                </a:solidFill>
                <a:latin typeface="Calibri" pitchFamily="34" charset="0"/>
                <a:ea typeface="Calibri" pitchFamily="34" charset="-122"/>
                <a:cs typeface="Calibri" pitchFamily="34" charset="-120"/>
              </a:rPr>
              <a:t>Reads: tstats on indexed dimensions — O(accounts) rather than O(events). State: three KV collections per tenant; the findings collection is capped and accelerated on its time fields.</a:t>
            </a:r>
            <a:endParaRPr lang="en-US" sz="11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RECAP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Where we are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User Activity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417320"/>
            <a:ext cx="11091672" cy="2331720"/>
          </a:xfrm>
          <a:prstGeom prst="roundRect">
            <a:avLst>
              <a:gd name="adj" fmla="val 3137"/>
            </a:avLst>
          </a:prstGeom>
          <a:solidFill>
            <a:srgbClr val="181C25"/>
          </a:solidFill>
          <a:ln w="9525">
            <a:solidFill>
              <a:srgbClr val="2A3140"/>
            </a:solidFill>
            <a:prstDash val="solid"/>
          </a:ln>
        </p:spPr>
      </p:sp>
      <p:sp>
        <p:nvSpPr>
          <p:cNvPr id="8" name="Text 5"/>
          <p:cNvSpPr txBox="1"/>
          <p:nvPr/>
        </p:nvSpPr>
        <p:spPr>
          <a:xfrm>
            <a:off x="777240" y="1554480"/>
            <a:ext cx="4572000" cy="274320"/>
          </a:xfrm>
          <a:prstGeom prst="rect">
            <a:avLst/>
          </a:prstGeom>
          <a:noFill/>
          <a:ln/>
        </p:spPr>
        <p:txBody>
          <a:bodyPr wrap="square" lIns="0" tIns="0" rIns="0" bIns="0" rtlCol="0" anchor="t"/>
          <a:lstStyle/>
          <a:p>
            <a:pPr indent="0" marL="0">
              <a:buNone/>
            </a:pPr>
            <a:r>
              <a:rPr lang="en-US" sz="1200" b="1" dirty="0">
                <a:solidFill>
                  <a:srgbClr val="8B6CF6"/>
                </a:solidFill>
                <a:latin typeface="Calibri" pitchFamily="34" charset="0"/>
                <a:ea typeface="Calibri" pitchFamily="34" charset="-122"/>
                <a:cs typeface="Calibri" pitchFamily="34" charset="-120"/>
              </a:rPr>
              <a:t>In four parts</a:t>
            </a:r>
            <a:endParaRPr lang="en-US" sz="1200" dirty="0"/>
          </a:p>
        </p:txBody>
      </p:sp>
      <p:sp>
        <p:nvSpPr>
          <p:cNvPr id="9" name="Shape 6"/>
          <p:cNvSpPr/>
          <p:nvPr/>
        </p:nvSpPr>
        <p:spPr>
          <a:xfrm>
            <a:off x="777240" y="2011680"/>
            <a:ext cx="146304" cy="146304"/>
          </a:xfrm>
          <a:prstGeom prst="ellipse">
            <a:avLst/>
          </a:prstGeom>
          <a:solidFill>
            <a:srgbClr val="5B8DEF"/>
          </a:solidFill>
          <a:ln w="12700">
            <a:solidFill>
              <a:srgbClr val="5B8DEF"/>
            </a:solidFill>
            <a:prstDash val="solid"/>
          </a:ln>
        </p:spPr>
      </p:sp>
      <p:sp>
        <p:nvSpPr>
          <p:cNvPr id="10" name="Text 7"/>
          <p:cNvSpPr txBox="1"/>
          <p:nvPr/>
        </p:nvSpPr>
        <p:spPr>
          <a:xfrm>
            <a:off x="10332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Created</a:t>
            </a:r>
            <a:endParaRPr lang="en-US" sz="1400" dirty="0"/>
          </a:p>
        </p:txBody>
      </p:sp>
      <p:sp>
        <p:nvSpPr>
          <p:cNvPr id="11" name="Text 8"/>
          <p:cNvSpPr txBox="1"/>
          <p:nvPr/>
        </p:nvSpPr>
        <p:spPr>
          <a:xfrm>
            <a:off x="777240" y="2331720"/>
            <a:ext cx="2514600" cy="12801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a UAM tenant in six screens — one local tier, a 30-day backfill, a dedicated service-account owner — with five trackers scheduled at once</a:t>
            </a:r>
            <a:endParaRPr lang="en-US" sz="1100" dirty="0"/>
          </a:p>
        </p:txBody>
      </p:sp>
      <p:sp>
        <p:nvSpPr>
          <p:cNvPr id="12" name="Shape 9"/>
          <p:cNvSpPr/>
          <p:nvPr/>
        </p:nvSpPr>
        <p:spPr>
          <a:xfrm>
            <a:off x="3520440" y="2011680"/>
            <a:ext cx="146304" cy="146304"/>
          </a:xfrm>
          <a:prstGeom prst="ellipse">
            <a:avLst/>
          </a:prstGeom>
          <a:solidFill>
            <a:srgbClr val="E0A040"/>
          </a:solidFill>
          <a:ln w="12700">
            <a:solidFill>
              <a:srgbClr val="E0A040"/>
            </a:solidFill>
            <a:prstDash val="solid"/>
          </a:ln>
        </p:spPr>
      </p:sp>
      <p:sp>
        <p:nvSpPr>
          <p:cNvPr id="13" name="Text 10"/>
          <p:cNvSpPr txBox="1"/>
          <p:nvPr/>
        </p:nvSpPr>
        <p:spPr>
          <a:xfrm>
            <a:off x="37764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Classified</a:t>
            </a:r>
            <a:endParaRPr lang="en-US" sz="1400" dirty="0"/>
          </a:p>
        </p:txBody>
      </p:sp>
      <p:sp>
        <p:nvSpPr>
          <p:cNvPr id="14" name="Text 11"/>
          <p:cNvSpPr txBox="1"/>
          <p:nvPr/>
        </p:nvSpPr>
        <p:spPr>
          <a:xfrm>
            <a:off x="3520440" y="2331720"/>
            <a:ext cx="2514600" cy="12801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twenty accounts: people detected from Splunk Web, service accounts by one wildcard rule, the platform's own accounts as system</a:t>
            </a:r>
            <a:endParaRPr lang="en-US" sz="1100" dirty="0"/>
          </a:p>
        </p:txBody>
      </p:sp>
      <p:sp>
        <p:nvSpPr>
          <p:cNvPr id="15" name="Shape 12"/>
          <p:cNvSpPr/>
          <p:nvPr/>
        </p:nvSpPr>
        <p:spPr>
          <a:xfrm>
            <a:off x="6263640" y="2011680"/>
            <a:ext cx="146304" cy="146304"/>
          </a:xfrm>
          <a:prstGeom prst="ellipse">
            <a:avLst/>
          </a:prstGeom>
          <a:solidFill>
            <a:srgbClr val="3DBE7A"/>
          </a:solidFill>
          <a:ln w="12700">
            <a:solidFill>
              <a:srgbClr val="3DBE7A"/>
            </a:solidFill>
            <a:prstDash val="solid"/>
          </a:ln>
        </p:spPr>
      </p:sp>
      <p:sp>
        <p:nvSpPr>
          <p:cNvPr id="16" name="Text 13"/>
          <p:cNvSpPr txBox="1"/>
          <p:nvPr/>
        </p:nvSpPr>
        <p:spPr>
          <a:xfrm>
            <a:off x="65196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Tuned</a:t>
            </a:r>
            <a:endParaRPr lang="en-US" sz="1400" dirty="0"/>
          </a:p>
        </p:txBody>
      </p:sp>
      <p:sp>
        <p:nvSpPr>
          <p:cNvPr id="17" name="Text 14"/>
          <p:cNvSpPr txBox="1"/>
          <p:nvPr/>
        </p:nvSpPr>
        <p:spPr>
          <a:xfrm>
            <a:off x="6263640" y="2331720"/>
            <a:ext cx="2514600" cy="12801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the catalogue: the four opt-in policies switched on with thresholds fitting a small platform, a svc-* rule for the service accounts, the rest left at its defaults</a:t>
            </a:r>
            <a:endParaRPr lang="en-US" sz="1100" dirty="0"/>
          </a:p>
        </p:txBody>
      </p:sp>
      <p:sp>
        <p:nvSpPr>
          <p:cNvPr id="18" name="Shape 15"/>
          <p:cNvSpPr/>
          <p:nvPr/>
        </p:nvSpPr>
        <p:spPr>
          <a:xfrm>
            <a:off x="9006840" y="2011680"/>
            <a:ext cx="146304" cy="146304"/>
          </a:xfrm>
          <a:prstGeom prst="ellipse">
            <a:avLst/>
          </a:prstGeom>
          <a:solidFill>
            <a:srgbClr val="9A78F5"/>
          </a:solidFill>
          <a:ln w="12700">
            <a:solidFill>
              <a:srgbClr val="9A78F5"/>
            </a:solidFill>
            <a:prstDash val="solid"/>
          </a:ln>
        </p:spPr>
      </p:sp>
      <p:sp>
        <p:nvSpPr>
          <p:cNvPr id="19" name="Text 16"/>
          <p:cNvSpPr txBox="1"/>
          <p:nvPr/>
        </p:nvSpPr>
        <p:spPr>
          <a:xfrm>
            <a:off x="92628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Operated</a:t>
            </a:r>
            <a:endParaRPr lang="en-US" sz="1400" dirty="0"/>
          </a:p>
        </p:txBody>
      </p:sp>
      <p:sp>
        <p:nvSpPr>
          <p:cNvPr id="20" name="Text 17"/>
          <p:cNvSpPr txBox="1"/>
          <p:nvPr/>
        </p:nvSpPr>
        <p:spPr>
          <a:xfrm>
            <a:off x="9006840" y="2331720"/>
            <a:ext cx="2514600" cy="12801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with digest notifications above medium, the Collection health tab, self-recovering runs and the uam_collection_health Guardian check</a:t>
            </a:r>
            <a:endParaRPr lang="en-US" sz="1100" dirty="0"/>
          </a:p>
        </p:txBody>
      </p:sp>
      <p:sp>
        <p:nvSpPr>
          <p:cNvPr id="21" name="Text 18"/>
          <p:cNvSpPr txBox="1"/>
          <p:nvPr/>
        </p:nvSpPr>
        <p:spPr>
          <a:xfrm>
            <a:off x="548640" y="3977640"/>
            <a:ext cx="7315200" cy="274320"/>
          </a:xfrm>
          <a:prstGeom prst="rect">
            <a:avLst/>
          </a:prstGeom>
          <a:noFill/>
          <a:ln/>
        </p:spPr>
        <p:txBody>
          <a:bodyPr wrap="square" lIns="0" tIns="0" rIns="0" bIns="0" rtlCol="0" anchor="t"/>
          <a:lstStyle/>
          <a:p>
            <a:pPr indent="0" marL="0">
              <a:buNone/>
            </a:pPr>
            <a:r>
              <a:rPr lang="en-US" sz="1200" b="1" dirty="0">
                <a:solidFill>
                  <a:srgbClr val="8B6CF6"/>
                </a:solidFill>
                <a:latin typeface="Calibri" pitchFamily="34" charset="0"/>
                <a:ea typeface="Calibri" pitchFamily="34" charset="-122"/>
                <a:cs typeface="Calibri" pitchFamily="34" charset="-120"/>
              </a:rPr>
              <a:t>What made it work</a:t>
            </a:r>
            <a:endParaRPr lang="en-US" sz="1200" dirty="0"/>
          </a:p>
        </p:txBody>
      </p:sp>
      <p:sp>
        <p:nvSpPr>
          <p:cNvPr id="22" name="Shape 19"/>
          <p:cNvSpPr/>
          <p:nvPr/>
        </p:nvSpPr>
        <p:spPr>
          <a:xfrm>
            <a:off x="548640" y="4343400"/>
            <a:ext cx="3593592" cy="1691640"/>
          </a:xfrm>
          <a:prstGeom prst="roundRect">
            <a:avLst>
              <a:gd name="adj" fmla="val 4324"/>
            </a:avLst>
          </a:prstGeom>
          <a:solidFill>
            <a:srgbClr val="1C2A48"/>
          </a:solidFill>
          <a:ln w="12700">
            <a:solidFill>
              <a:srgbClr val="5B8DEF"/>
            </a:solidFill>
            <a:prstDash val="solid"/>
          </a:ln>
        </p:spPr>
      </p:sp>
      <p:sp>
        <p:nvSpPr>
          <p:cNvPr id="23" name="Text 20"/>
          <p:cNvSpPr txBox="1"/>
          <p:nvPr/>
        </p:nvSpPr>
        <p:spPr>
          <a:xfrm>
            <a:off x="731520" y="4453128"/>
            <a:ext cx="3227832" cy="320040"/>
          </a:xfrm>
          <a:prstGeom prst="rect">
            <a:avLst/>
          </a:prstGeom>
          <a:noFill/>
          <a:ln/>
        </p:spPr>
        <p:txBody>
          <a:bodyPr wrap="square" lIns="0" tIns="0" rIns="0" bIns="0" rtlCol="0" anchor="ctr"/>
          <a:lstStyle/>
          <a:p>
            <a:pPr indent="0" marL="0">
              <a:buNone/>
            </a:pPr>
            <a:r>
              <a:rPr lang="en-US" sz="1250" b="1" dirty="0">
                <a:solidFill>
                  <a:srgbClr val="5B8DEF"/>
                </a:solidFill>
                <a:latin typeface="Calibri" pitchFamily="34" charset="0"/>
                <a:ea typeface="Calibri" pitchFamily="34" charset="-122"/>
                <a:cs typeface="Calibri" pitchFamily="34" charset="-120"/>
              </a:rPr>
              <a:t>Backfill first</a:t>
            </a:r>
            <a:endParaRPr lang="en-US" sz="1250" dirty="0"/>
          </a:p>
        </p:txBody>
      </p:sp>
      <p:sp>
        <p:nvSpPr>
          <p:cNvPr id="24" name="Text 21"/>
          <p:cNvSpPr txBox="1"/>
          <p:nvPr/>
        </p:nvSpPr>
        <p:spPr>
          <a:xfrm>
            <a:off x="731520" y="4800600"/>
            <a:ext cx="3227832" cy="114300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Thirty days of history make the people and the services known on day one — instead of a week later.</a:t>
            </a:r>
            <a:endParaRPr lang="en-US" sz="1100" dirty="0"/>
          </a:p>
        </p:txBody>
      </p:sp>
      <p:sp>
        <p:nvSpPr>
          <p:cNvPr id="25" name="Shape 22"/>
          <p:cNvSpPr/>
          <p:nvPr/>
        </p:nvSpPr>
        <p:spPr>
          <a:xfrm>
            <a:off x="4297680" y="4343400"/>
            <a:ext cx="3593592" cy="1691640"/>
          </a:xfrm>
          <a:prstGeom prst="roundRect">
            <a:avLst>
              <a:gd name="adj" fmla="val 4324"/>
            </a:avLst>
          </a:prstGeom>
          <a:solidFill>
            <a:srgbClr val="2B2245"/>
          </a:solidFill>
          <a:ln w="12700">
            <a:solidFill>
              <a:srgbClr val="9A78F5"/>
            </a:solidFill>
            <a:prstDash val="solid"/>
          </a:ln>
        </p:spPr>
      </p:sp>
      <p:sp>
        <p:nvSpPr>
          <p:cNvPr id="26" name="Text 23"/>
          <p:cNvSpPr txBox="1"/>
          <p:nvPr/>
        </p:nvSpPr>
        <p:spPr>
          <a:xfrm>
            <a:off x="4480560" y="4453128"/>
            <a:ext cx="3227832" cy="320040"/>
          </a:xfrm>
          <a:prstGeom prst="rect">
            <a:avLst/>
          </a:prstGeom>
          <a:noFill/>
          <a:ln/>
        </p:spPr>
        <p:txBody>
          <a:bodyPr wrap="square" lIns="0" tIns="0" rIns="0" bIns="0" rtlCol="0" anchor="ctr"/>
          <a:lstStyle/>
          <a:p>
            <a:pPr indent="0" marL="0">
              <a:buNone/>
            </a:pPr>
            <a:r>
              <a:rPr lang="en-US" sz="1250" b="1" dirty="0">
                <a:solidFill>
                  <a:srgbClr val="9A78F5"/>
                </a:solidFill>
                <a:latin typeface="Calibri" pitchFamily="34" charset="0"/>
                <a:ea typeface="Calibri" pitchFamily="34" charset="-122"/>
                <a:cs typeface="Calibri" pitchFamily="34" charset="-120"/>
              </a:rPr>
              <a:t>A catalogue, not a wizard</a:t>
            </a:r>
            <a:endParaRPr lang="en-US" sz="1250" dirty="0"/>
          </a:p>
        </p:txBody>
      </p:sp>
      <p:sp>
        <p:nvSpPr>
          <p:cNvPr id="27" name="Text 24"/>
          <p:cNvSpPr txBox="1"/>
          <p:nvPr/>
        </p:nvSpPr>
        <p:spPr>
          <a:xfrm>
            <a:off x="4480560" y="4800600"/>
            <a:ext cx="3227832" cy="114300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Eleven policies with defaults that fit a busy cluster; tuning is severity, scope and exclusions, checked in the insight.</a:t>
            </a:r>
            <a:endParaRPr lang="en-US" sz="1100" dirty="0"/>
          </a:p>
        </p:txBody>
      </p:sp>
      <p:sp>
        <p:nvSpPr>
          <p:cNvPr id="28" name="Shape 25"/>
          <p:cNvSpPr/>
          <p:nvPr/>
        </p:nvSpPr>
        <p:spPr>
          <a:xfrm>
            <a:off x="8046720" y="4343400"/>
            <a:ext cx="3593592" cy="1691640"/>
          </a:xfrm>
          <a:prstGeom prst="roundRect">
            <a:avLst>
              <a:gd name="adj" fmla="val 4324"/>
            </a:avLst>
          </a:prstGeom>
          <a:solidFill>
            <a:srgbClr val="16302A"/>
          </a:solidFill>
          <a:ln w="12700">
            <a:solidFill>
              <a:srgbClr val="3DBE7A"/>
            </a:solidFill>
            <a:prstDash val="solid"/>
          </a:ln>
        </p:spPr>
      </p:sp>
      <p:sp>
        <p:nvSpPr>
          <p:cNvPr id="29" name="Text 26"/>
          <p:cNvSpPr txBox="1"/>
          <p:nvPr/>
        </p:nvSpPr>
        <p:spPr>
          <a:xfrm>
            <a:off x="8229600" y="4453128"/>
            <a:ext cx="3227832" cy="320040"/>
          </a:xfrm>
          <a:prstGeom prst="rect">
            <a:avLst/>
          </a:prstGeom>
          <a:noFill/>
          <a:ln/>
        </p:spPr>
        <p:txBody>
          <a:bodyPr wrap="square" lIns="0" tIns="0" rIns="0" bIns="0" rtlCol="0" anchor="ctr"/>
          <a:lstStyle/>
          <a:p>
            <a:pPr indent="0" marL="0">
              <a:buNone/>
            </a:pPr>
            <a:r>
              <a:rPr lang="en-US" sz="1250" b="1" dirty="0">
                <a:solidFill>
                  <a:srgbClr val="3DBE7A"/>
                </a:solidFill>
                <a:latin typeface="Calibri" pitchFamily="34" charset="0"/>
                <a:ea typeface="Calibri" pitchFamily="34" charset="-122"/>
                <a:cs typeface="Calibri" pitchFamily="34" charset="-120"/>
              </a:rPr>
              <a:t>Evidence you can afford to keep</a:t>
            </a:r>
            <a:endParaRPr lang="en-US" sz="1250" dirty="0"/>
          </a:p>
        </p:txBody>
      </p:sp>
      <p:sp>
        <p:nvSpPr>
          <p:cNvPr id="30" name="Text 27"/>
          <p:cNvSpPr txBox="1"/>
          <p:nvPr/>
        </p:nvSpPr>
        <p:spPr>
          <a:xfrm>
            <a:off x="8229600" y="4800600"/>
            <a:ext cx="3227832" cy="114300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One record per search and window, budgets you can read, and a Guardian that says when collection stalls.</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31</Slides>
  <Notes>31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TrackMe Hands-on — User Activity Monitoring (Beta)</dc:title>
  <dc:subject>PptxGenJS Presentation</dc:subject>
  <dc:creator>TrackMe Limited</dc:creator>
  <cp:lastModifiedBy>TrackMe Limited</cp:lastModifiedBy>
  <cp:revision>1</cp:revision>
  <dcterms:created xsi:type="dcterms:W3CDTF">2026-09-29T05:27:44Z</dcterms:created>
  <dcterms:modified xsi:type="dcterms:W3CDTF">2026-09-29T05:27:44Z</dcterms:modified>
</cp:coreProperties>
</file>