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media/image-12-1.jpg" ContentType="image/jpg"/>
  <Override PartName="/ppt/media/image-7-1.jpg" ContentType="image/jpg"/>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This deck is a 20–25 minute introduction that sets the vocabulary and the mental model of TrackMe 2.4.18. Everything here maps 1:1 to the Product Guide on docs.trackme-solutions.com, so you can go back to it after the session.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teams come to TrackMe because of one specific pain: a critical feed died hours ago and nobody noticed; a host went silent while the index still looked busy; a field extraction drifted and a detection stopped firing; scheduled searches started skipping. Four different pains, one root cause: Splunk does not monitor its own data. The question TrackMe answers is: how do you stay confident your data is healthy across an estate this big, without manually defining 'healthy' for every single thing in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sentence: TrackMe discovers, maintains and monitors the availability and quality of your data. It is a control plane on top of Splunk — it runs entirely inside Splunk (on-prem, Splunk Cloud or hybrid), no outbound SaaS. It answers four questions classic Splunk monitoring leaves open: is the data flowing (including the licensed volume of every index), is it good, are the searches healthy, and who do I tell. Who it is for: Splunk administrators proving the platform is healthy, SOC and detection engineers who depend on complete well-parsed data, service owners reporting SLA attainment, and MSPs operating many isolated customer environments from one place.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TrackMe has a small, consistent vocabulary — a dozen terms that appear on every page of the guide and in the UI. Everything else in this deck expands one word of this sentence. Key points: there is no global list of entities, every entity lives inside exactly one tenant. The decision maker is the single place where 'is this entity healthy?' is answered, so the answer is consistent across UI, alerts and API.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Everything tracked in TrackMe is an entity, and every entity belongs to one of seven components. The three-letter codes appear everywhere — URLs, REST paths, the UI. The short version: DSM, DHM and MHM answer 'is the data arriving?' (they form the Splunk Feeds family and share a delay/latency model); VOL, the seventh component, answers 'is the volume normal?' — one entity per index, the licensed volume read from the license usage log, ML outliers on drops and spikes — and is available in Foundation; FQM answers 'is it well-formed?'; WLK answers 'are my searches healthy?'; and FLX lets you monitor anything else by writing the SPL yourself. FLX, FQM and WLK share a dynamic-thresholds + metrics model. Almost every deployment starts with DSM. UAM — User Activity Monitoring, in Beta — is not an entity component but a dedicated tenant type: no entities, no decision maker; it watches Splunk accounts and their activity and raises findings from a policy catalogue.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shared entity model is what makes TrackMe consistent: same object/alias/state/score shape, same lifecycle. Classification, protection, stateful alerting, scoring and ML outliers are documented once and apply to all seven components. Where they differ: variable delay and lagging classes are DSM/DHM; data sampling, elastic sources and lookup monitoring are DSM only; dynamic time-sliceable thresholds are FLX/FQM; versioning, orphan detection and SVC cost are WLK; the template catalogue and converging trackers are FLX; VOL has one entity per index, fed incrementally from the license usage log, with a state that comes from ML outliers and inactivity.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Manually, a single flat monitoring space does not survive contact with a real Splunk estate. Tenants carve the estate into domains that match how the organisation works. Everything else — entities, policies, thresholds, alerts — is scoped to a tenant; there is no global entity list. A tenant enables one or more components (splk-feeds = DSM/DHM/MHM, splk-vol, splk-wlk, splk-flx, splk-fqm, splk-cim). A UAM tenant (splk-uam, Beta) is a dedicated tenant type: a tenant is either an entity tenant or a UAM tenant. RBAC is per tenant via Splunk roles. Saved Views let a team land on just the tenants relevant to them. Common Phase-2 mistake: mixing hosts (DHM) into the feeds tenant — hosts usually deserve a dedicated tenant.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cycle, for every tenant: discover, measure, decide, classify, protect, alert. The deliberate separation between WHAT state (decision maker, step 3) and WHETHER to tell you (protection and alerting, steps 5–6) is why TrackMe is quiet in practice despite tracking so much. Trackers are scheduled searches, typically every 5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cycle each entity gets one of four colours. The state is derived from a numeric impact score: TrackMe adds up everything currently wrong with an entity into a single total_score. 0 is green, below 100 orange, 100 and above red. Because every contribution is just a number with a configurable weight, you control exactly what makes an entity 'critical'. One major breach trips red immediately; several small breaches accumulate. Blue is not a fifth severity — it is 'I see this, but I am not waking you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4 — classification: priority, tags, labels and SLA are the four kinds of metadata attached to entities. Tags and labels are not the same feature: tags are free-form strings, labels come from a managed coloured catalogue. Three policy families exist: priority, tags and SLA. Step 5 — protection: four mechanisms can hold an entity in blue instead of red. This separation between what state and whether to tell you is deliberate.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Stateful alerting is TrackMe's modern alert path. One incident record per entity, keyed by incident_id, persisted in the KV Store with the embedded chart store. It is driven by TrackMe's state events (trackme:state, trackme:flip, trackme:notable, trackme:sla_breaches). It opens when an entity first turns red (or orange if you opt in), updates each cycle the problem persists, closes on recovery. On those transitions it can deliver an email with embedded charts and optionally an AI-written incident summary, write a notable event, ingest an event and/or run a command.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Topology Studio is the canvas for YOUR view of the environment: a payment flow, a datacenter, an ingestion pipeline, a business service. Every node is a monitored entity (any tenant, any component), a live aggregate, or another saved view rolled up as one node. Views are global objects shared under RBAC with separate read/write permissions, and can be shown full-screen on a wall of screens. Topology Alerts correlate the health of the whole map and notify on transitions, with the rendered topology image embedded in the email. The AI Assistant understands your views and can build them for you. Live status polls on a fixed cadence with a countdown, manual refresh and pause.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TrackMe 2.4.0 made TrackMe Agentic generally available. Four surfaces, all built on the same Splunk Agent SDK runtime, the same provider abstraction (OpenAI, Azure, Anthropic, Gemini, Mistral, Ollama, Custom, Splunk Hosted) and the same audit trail. Compatibility: the Assistant and Concierge run on Python 3.9+, any supported Splunk; Advisors, Agents automation and Routines need Python 3.13 / Splunk 10.2+. The whole layer is opt-in and inert until a provider is configured — important for security and compliance discussions; there is a dedicated compliance, privacy and data-governance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layers: data plane (trackers + decision maker), control plane (REST API + per-tenant KV Store), presentation (React UI + AI Assistant). Everything runs inside your Splunk environment. Remote deployments: from the user's point of view the experience is identical — only the data source differs. Editions: Foundation covers the feeds components and Volume Outliers (DSM/DHM/MHM/VOL); Enterprise adds FLX, FQM and WLK; Unlimited removes the edition limits — for large estates, multi-Splunk and MSSPs. UAM (Beta) needs any licence other than Foundation. Topology Studio is available in every edition. An expired licence first switches to read-only while monitoring keeps running; after 30 days the AI features stop, and after 60 days the tenants are disabled until a licence is registered.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journey is a map, not a ladder. Phase 1 is where every deployment starts and where most teams stay for weeks or months — get the basics solid before layering anything else. Phase 3 has its own component, VOL, which watches the licensed volume of every index; phase 5 includes UAM (Beta) for who does what on the platform. Common mistakes: mixing DHM into the feeds tenant (phase 2); enabling ML on every component (phase 3 — outliers are a focused per-component opt-in); ML outliers on WLK (scheduler metrics are discrete, use thresholds); enabling every FLX template at once (phase 5 — stagger them). Phase 6 is not a destination, it is a continuous practice.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TrackMe is a Splunk app that discovers, maintains and monitors the availability and quality of your data. It tracks entities of seven components — DSM, DHM, MHM, VOL, FLX, FQM and WLK — plus UAM, a Beta tenant type for account activity. Everything is isolated in virtual tenants. Every cycle runs discover, measure, decide, classify, protect and alert; the state — green, orange, red or blue — derives from one impact score. Policies classify, protection mechanisms hold entities in blue, and stateful alerting turns critical states into one incident per problem, with Topology Studio and the AI layer alongside. Reference: docs.trackme-solutions.com → Product Guide.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g"/><Relationship Id="rId2" Type="http://schemas.openxmlformats.org/officeDocument/2006/relationships/slideLayout" Target="../slideLayouts/slideLayout1.xml"/><Relationship Id="rId3" Type="http://schemas.openxmlformats.org/officeDocument/2006/relationships/notesSlide" Target="../notesSlides/notesSlide7.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F1218"/>
        </a:solidFill>
      </p:bgPr>
    </p:bg>
    <p:spTree>
      <p:nvGrpSpPr>
        <p:cNvPr id="1" name=""/>
        <p:cNvGrpSpPr/>
        <p:nvPr/>
      </p:nvGrpSpPr>
      <p:grpSpPr>
        <a:xfrm>
          <a:off x="0" y="0"/>
          <a:ext cx="0" cy="0"/>
          <a:chOff x="0" y="0"/>
          <a:chExt cx="0" cy="0"/>
        </a:xfrm>
      </p:grpSpPr>
      <p:pic>
        <p:nvPicPr>
          <p:cNvPr id="2" name="Image 0" descr="/root/deck/img/logo_white.png">    </p:cNvPr>
          <p:cNvPicPr>
            <a:picLocks noChangeAspect="1"/>
          </p:cNvPicPr>
          <p:nvPr/>
        </p:nvPicPr>
        <p:blipFill>
          <a:blip r:embed="rId1"/>
          <a:stretch>
            <a:fillRect/>
          </a:stretch>
        </p:blipFill>
        <p:spPr>
          <a:xfrm>
            <a:off x="822960" y="1005840"/>
            <a:ext cx="2926080" cy="1762199"/>
          </a:xfrm>
          <a:prstGeom prst="rect">
            <a:avLst/>
          </a:prstGeom>
        </p:spPr>
      </p:pic>
      <p:sp>
        <p:nvSpPr>
          <p:cNvPr id="3" name="Text 0"/>
          <p:cNvSpPr txBox="1"/>
          <p:nvPr/>
        </p:nvSpPr>
        <p:spPr>
          <a:xfrm>
            <a:off x="822960" y="3246120"/>
            <a:ext cx="7315200" cy="274320"/>
          </a:xfrm>
          <a:prstGeom prst="rect">
            <a:avLst/>
          </a:prstGeom>
          <a:noFill/>
          <a:ln/>
        </p:spPr>
        <p:txBody>
          <a:bodyPr wrap="square" lIns="0" tIns="0" rIns="0" bIns="0" rtlCol="0" anchor="t"/>
          <a:lstStyle/>
          <a:p>
            <a:pPr indent="0" marL="0">
              <a:buNone/>
            </a:pPr>
            <a:r>
              <a:rPr lang="en-US" sz="1200" b="1" spc="300" kern="0" dirty="0">
                <a:solidFill>
                  <a:srgbClr val="8B6CF6"/>
                </a:solidFill>
                <a:latin typeface="Calibri" pitchFamily="34" charset="0"/>
                <a:ea typeface="Calibri" pitchFamily="34" charset="-122"/>
                <a:cs typeface="Calibri" pitchFamily="34" charset="-120"/>
              </a:rPr>
              <a:t>PRODUCT INTRODUCTION</a:t>
            </a:r>
            <a:endParaRPr lang="en-US" sz="1200" dirty="0"/>
          </a:p>
        </p:txBody>
      </p:sp>
      <p:sp>
        <p:nvSpPr>
          <p:cNvPr id="4" name="Text 1"/>
          <p:cNvSpPr txBox="1"/>
          <p:nvPr/>
        </p:nvSpPr>
        <p:spPr>
          <a:xfrm>
            <a:off x="822960" y="3566160"/>
            <a:ext cx="10058400" cy="822960"/>
          </a:xfrm>
          <a:prstGeom prst="rect">
            <a:avLst/>
          </a:prstGeom>
          <a:noFill/>
          <a:ln/>
        </p:spPr>
        <p:txBody>
          <a:bodyPr wrap="square" lIns="0" tIns="0" rIns="0" bIns="0" rtlCol="0" anchor="t"/>
          <a:lstStyle/>
          <a:p>
            <a:pPr indent="0" marL="0">
              <a:buNone/>
            </a:pPr>
            <a:r>
              <a:rPr lang="en-US" sz="4600" b="1" dirty="0">
                <a:solidFill>
                  <a:srgbClr val="F2F4F8"/>
                </a:solidFill>
                <a:latin typeface="Calibri" pitchFamily="34" charset="0"/>
                <a:ea typeface="Calibri" pitchFamily="34" charset="-122"/>
                <a:cs typeface="Calibri" pitchFamily="34" charset="-120"/>
              </a:rPr>
              <a:t>TrackMe for Splunk</a:t>
            </a:r>
            <a:endParaRPr lang="en-US" sz="4600" dirty="0"/>
          </a:p>
        </p:txBody>
      </p:sp>
      <p:sp>
        <p:nvSpPr>
          <p:cNvPr id="5" name="Text 2"/>
          <p:cNvSpPr txBox="1"/>
          <p:nvPr/>
        </p:nvSpPr>
        <p:spPr>
          <a:xfrm>
            <a:off x="822960" y="4434840"/>
            <a:ext cx="8686800" cy="822960"/>
          </a:xfrm>
          <a:prstGeom prst="rect">
            <a:avLst/>
          </a:prstGeom>
          <a:noFill/>
          <a:ln/>
        </p:spPr>
        <p:txBody>
          <a:bodyPr wrap="square" lIns="0" tIns="0" rIns="0" bIns="0" rtlCol="0" anchor="t"/>
          <a:lstStyle/>
          <a:p>
            <a:pPr indent="0" marL="0">
              <a:buNone/>
            </a:pPr>
            <a:r>
              <a:rPr lang="en-US" sz="1800" dirty="0">
                <a:solidFill>
                  <a:srgbClr val="9AA3B5"/>
                </a:solidFill>
                <a:latin typeface="Calibri" pitchFamily="34" charset="0"/>
                <a:ea typeface="Calibri" pitchFamily="34" charset="-122"/>
                <a:cs typeface="Calibri" pitchFamily="34" charset="-120"/>
              </a:rPr>
              <a:t>The key concepts behind the product — what TrackMe is, what it tracks, how it decides, and how it tells you.</a:t>
            </a:r>
            <a:endParaRPr lang="en-US" sz="1800" dirty="0"/>
          </a:p>
        </p:txBody>
      </p:sp>
      <p:sp>
        <p:nvSpPr>
          <p:cNvPr id="6" name="Text 3"/>
          <p:cNvSpPr txBox="1"/>
          <p:nvPr/>
        </p:nvSpPr>
        <p:spPr>
          <a:xfrm>
            <a:off x="822960" y="5943600"/>
            <a:ext cx="7315200" cy="274320"/>
          </a:xfrm>
          <a:prstGeom prst="rect">
            <a:avLst/>
          </a:prstGeom>
          <a:noFill/>
          <a:ln/>
        </p:spPr>
        <p:txBody>
          <a:bodyPr wrap="square" lIns="0" tIns="0" rIns="0" bIns="0" rtlCol="0" anchor="t"/>
          <a:lstStyle/>
          <a:p>
            <a:pPr indent="0" marL="0">
              <a:buNone/>
            </a:pPr>
            <a:r>
              <a:rPr lang="en-US" sz="1100" dirty="0">
                <a:solidFill>
                  <a:srgbClr val="6B7386"/>
                </a:solidFill>
                <a:latin typeface="Calibri" pitchFamily="34" charset="0"/>
                <a:ea typeface="Calibri" pitchFamily="34" charset="-122"/>
                <a:cs typeface="Calibri" pitchFamily="34" charset="-120"/>
              </a:rPr>
              <a:t>Knowledge transfer session  ·  TrackMe 2.4.18</a:t>
            </a:r>
            <a:endParaRPr lang="en-US" sz="1100" dirty="0"/>
          </a:p>
        </p:txBody>
      </p:sp>
      <p:sp>
        <p:nvSpPr>
          <p:cNvPr id="7" name="Shape 4"/>
          <p:cNvSpPr/>
          <p:nvPr/>
        </p:nvSpPr>
        <p:spPr>
          <a:xfrm>
            <a:off x="10058400" y="5989320"/>
            <a:ext cx="201168" cy="201168"/>
          </a:xfrm>
          <a:prstGeom prst="ellipse">
            <a:avLst/>
          </a:prstGeom>
          <a:solidFill>
            <a:srgbClr val="3DBE7A"/>
          </a:solidFill>
          <a:ln w="12700">
            <a:solidFill>
              <a:srgbClr val="3DBE7A"/>
            </a:solidFill>
            <a:prstDash val="solid"/>
          </a:ln>
        </p:spPr>
        <p:txBody>
          <a:bodyPr/>
          <a:p/>
        </p:txBody>
      </p:sp>
      <p:sp>
        <p:nvSpPr>
          <p:cNvPr id="8" name="Shape 5"/>
          <p:cNvSpPr/>
          <p:nvPr/>
        </p:nvSpPr>
        <p:spPr>
          <a:xfrm>
            <a:off x="10442448" y="5989320"/>
            <a:ext cx="201168" cy="201168"/>
          </a:xfrm>
          <a:prstGeom prst="ellipse">
            <a:avLst/>
          </a:prstGeom>
          <a:solidFill>
            <a:srgbClr val="E0A040"/>
          </a:solidFill>
          <a:ln w="12700">
            <a:solidFill>
              <a:srgbClr val="E0A040"/>
            </a:solidFill>
            <a:prstDash val="solid"/>
          </a:ln>
        </p:spPr>
        <p:txBody>
          <a:bodyPr/>
          <a:p/>
        </p:txBody>
      </p:sp>
      <p:sp>
        <p:nvSpPr>
          <p:cNvPr id="9" name="Shape 6"/>
          <p:cNvSpPr/>
          <p:nvPr/>
        </p:nvSpPr>
        <p:spPr>
          <a:xfrm>
            <a:off x="10826496" y="5989320"/>
            <a:ext cx="201168" cy="201168"/>
          </a:xfrm>
          <a:prstGeom prst="ellipse">
            <a:avLst/>
          </a:prstGeom>
          <a:solidFill>
            <a:srgbClr val="E05555"/>
          </a:solidFill>
          <a:ln w="12700">
            <a:solidFill>
              <a:srgbClr val="E05555"/>
            </a:solidFill>
            <a:prstDash val="solid"/>
          </a:ln>
        </p:spPr>
        <p:txBody>
          <a:bodyPr/>
          <a:p/>
        </p:txBody>
      </p:sp>
      <p:sp>
        <p:nvSpPr>
          <p:cNvPr id="10" name="Shape 7"/>
          <p:cNvSpPr/>
          <p:nvPr/>
        </p:nvSpPr>
        <p:spPr>
          <a:xfrm>
            <a:off x="11210544" y="5989320"/>
            <a:ext cx="201168" cy="201168"/>
          </a:xfrm>
          <a:prstGeom prst="ellipse">
            <a:avLst/>
          </a:prstGeom>
          <a:solidFill>
            <a:srgbClr val="5B8DEF"/>
          </a:solidFill>
          <a:ln w="12700">
            <a:solidFill>
              <a:srgbClr val="5B8DEF"/>
            </a:solidFill>
            <a:prstDash val="solid"/>
          </a:ln>
        </p:spPr>
        <p:txBody>
          <a:body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82296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THE PROBLEM</a:t>
            </a:r>
            <a:endParaRPr lang="en-US" sz="1100" dirty="0"/>
          </a:p>
        </p:txBody>
      </p:sp>
      <p:sp>
        <p:nvSpPr>
          <p:cNvPr id="3" name="Text 1"/>
          <p:cNvSpPr txBox="1"/>
          <p:nvPr/>
        </p:nvSpPr>
        <p:spPr>
          <a:xfrm>
            <a:off x="548640" y="566928"/>
            <a:ext cx="10515600" cy="685800"/>
          </a:xfrm>
          <a:prstGeom prst="rect">
            <a:avLst/>
          </a:prstGeom>
          <a:noFill/>
          <a:ln/>
        </p:spPr>
        <p:txBody>
          <a:bodyPr wrap="square" lIns="0" tIns="0" rIns="0" bIns="0" rtlCol="0" anchor="ctr"/>
          <a:lstStyle/>
          <a:p>
            <a:pPr indent="0" marL="0">
              <a:buNone/>
            </a:pPr>
            <a:r>
              <a:rPr lang="en-US" sz="3200" b="1" dirty="0">
                <a:solidFill>
                  <a:srgbClr val="F2F4F8"/>
                </a:solidFill>
                <a:latin typeface="Calibri" pitchFamily="34" charset="0"/>
                <a:ea typeface="Calibri" pitchFamily="34" charset="-122"/>
                <a:cs typeface="Calibri" pitchFamily="34" charset="-120"/>
              </a:rPr>
              <a:t>In a large Splunk environment, data silently breaks.</a:t>
            </a:r>
            <a:endParaRPr lang="en-US" sz="3200" dirty="0"/>
          </a:p>
        </p:txBody>
      </p:sp>
      <p:sp>
        <p:nvSpPr>
          <p:cNvPr id="4" name="Text 2"/>
          <p:cNvSpPr txBox="1"/>
          <p:nvPr/>
        </p:nvSpPr>
        <p:spPr>
          <a:xfrm>
            <a:off x="548640" y="6446520"/>
            <a:ext cx="54864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Product introduction</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6" name="Shape 4"/>
          <p:cNvSpPr/>
          <p:nvPr/>
        </p:nvSpPr>
        <p:spPr>
          <a:xfrm>
            <a:off x="548640" y="1600200"/>
            <a:ext cx="2633472" cy="2331720"/>
          </a:xfrm>
          <a:prstGeom prst="roundRect">
            <a:avLst>
              <a:gd name="adj" fmla="val 4706"/>
            </a:avLst>
          </a:prstGeom>
          <a:solidFill>
            <a:srgbClr val="181C25"/>
          </a:solidFill>
          <a:ln w="9525">
            <a:solidFill>
              <a:srgbClr val="2A3140"/>
            </a:solidFill>
            <a:prstDash val="solid"/>
          </a:ln>
        </p:spPr>
        <p:txBody>
          <a:bodyPr/>
          <a:p/>
        </p:txBody>
      </p:sp>
      <p:sp>
        <p:nvSpPr>
          <p:cNvPr id="7" name="Shape 5"/>
          <p:cNvSpPr/>
          <p:nvPr/>
        </p:nvSpPr>
        <p:spPr>
          <a:xfrm>
            <a:off x="822960" y="1892808"/>
            <a:ext cx="457200" cy="457200"/>
          </a:xfrm>
          <a:prstGeom prst="ellipse">
            <a:avLst/>
          </a:prstGeom>
          <a:solidFill>
            <a:srgbClr val="1C2A48"/>
          </a:solidFill>
          <a:ln w="12700">
            <a:solidFill>
              <a:srgbClr val="1C2A48"/>
            </a:solidFill>
            <a:prstDash val="solid"/>
          </a:ln>
        </p:spPr>
        <p:txBody>
          <a:bodyPr/>
          <a:p/>
        </p:txBody>
      </p:sp>
      <p:sp>
        <p:nvSpPr>
          <p:cNvPr id="8" name="Shape 6"/>
          <p:cNvSpPr/>
          <p:nvPr/>
        </p:nvSpPr>
        <p:spPr>
          <a:xfrm>
            <a:off x="960120" y="2029968"/>
            <a:ext cx="182880" cy="182880"/>
          </a:xfrm>
          <a:prstGeom prst="ellipse">
            <a:avLst/>
          </a:prstGeom>
          <a:solidFill>
            <a:srgbClr val="5B8DEF"/>
          </a:solidFill>
          <a:ln w="12700">
            <a:solidFill>
              <a:srgbClr val="5B8DEF"/>
            </a:solidFill>
            <a:prstDash val="solid"/>
          </a:ln>
        </p:spPr>
        <p:txBody>
          <a:bodyPr/>
          <a:p/>
        </p:txBody>
      </p:sp>
      <p:sp>
        <p:nvSpPr>
          <p:cNvPr id="9" name="Text 7"/>
          <p:cNvSpPr txBox="1"/>
          <p:nvPr/>
        </p:nvSpPr>
        <p:spPr>
          <a:xfrm>
            <a:off x="822960" y="2468880"/>
            <a:ext cx="2176272" cy="640080"/>
          </a:xfrm>
          <a:prstGeom prst="rect">
            <a:avLst/>
          </a:prstGeom>
          <a:noFill/>
          <a:ln/>
        </p:spPr>
        <p:txBody>
          <a:bodyPr wrap="square" lIns="0" tIns="0" rIns="0" bIns="0" rtlCol="0" anchor="t"/>
          <a:lstStyle/>
          <a:p>
            <a:pPr indent="0" marL="0">
              <a:buNone/>
            </a:pPr>
            <a:r>
              <a:rPr lang="en-US" sz="1700" b="1" dirty="0">
                <a:solidFill>
                  <a:srgbClr val="F2F4F8"/>
                </a:solidFill>
                <a:latin typeface="Calibri" pitchFamily="34" charset="0"/>
                <a:ea typeface="Calibri" pitchFamily="34" charset="-122"/>
                <a:cs typeface="Calibri" pitchFamily="34" charset="-120"/>
              </a:rPr>
              <a:t>A forwarder stops</a:t>
            </a:r>
            <a:endParaRPr lang="en-US" sz="1700" dirty="0"/>
          </a:p>
        </p:txBody>
      </p:sp>
      <p:sp>
        <p:nvSpPr>
          <p:cNvPr id="10" name="Text 8"/>
          <p:cNvSpPr txBox="1"/>
          <p:nvPr/>
        </p:nvSpPr>
        <p:spPr>
          <a:xfrm>
            <a:off x="822960" y="3108960"/>
            <a:ext cx="2176272" cy="777240"/>
          </a:xfrm>
          <a:prstGeom prst="rect">
            <a:avLst/>
          </a:prstGeom>
          <a:noFill/>
          <a:ln/>
        </p:spPr>
        <p:txBody>
          <a:bodyPr wrap="square" lIns="0" tIns="0" rIns="0" bIns="0" rtlCol="0" anchor="t"/>
          <a:lstStyle/>
          <a:p>
            <a:pPr indent="0" marL="0">
              <a:buNone/>
            </a:pPr>
            <a:r>
              <a:rPr lang="en-US" sz="1250" dirty="0">
                <a:solidFill>
                  <a:srgbClr val="9AA3B5"/>
                </a:solidFill>
                <a:latin typeface="Calibri" pitchFamily="34" charset="0"/>
                <a:ea typeface="Calibri" pitchFamily="34" charset="-122"/>
                <a:cs typeface="Calibri" pitchFamily="34" charset="-120"/>
              </a:rPr>
              <a:t>The index keeps ingesting from other hosts. The dead machine is invisible.</a:t>
            </a:r>
            <a:endParaRPr lang="en-US" sz="1250" dirty="0"/>
          </a:p>
        </p:txBody>
      </p:sp>
      <p:sp>
        <p:nvSpPr>
          <p:cNvPr id="11" name="Shape 9"/>
          <p:cNvSpPr/>
          <p:nvPr/>
        </p:nvSpPr>
        <p:spPr>
          <a:xfrm>
            <a:off x="3364992" y="1600200"/>
            <a:ext cx="2633472" cy="2331720"/>
          </a:xfrm>
          <a:prstGeom prst="roundRect">
            <a:avLst>
              <a:gd name="adj" fmla="val 4706"/>
            </a:avLst>
          </a:prstGeom>
          <a:solidFill>
            <a:srgbClr val="181C25"/>
          </a:solidFill>
          <a:ln w="9525">
            <a:solidFill>
              <a:srgbClr val="2A3140"/>
            </a:solidFill>
            <a:prstDash val="solid"/>
          </a:ln>
        </p:spPr>
        <p:txBody>
          <a:bodyPr/>
          <a:p/>
        </p:txBody>
      </p:sp>
      <p:sp>
        <p:nvSpPr>
          <p:cNvPr id="12" name="Shape 10"/>
          <p:cNvSpPr/>
          <p:nvPr/>
        </p:nvSpPr>
        <p:spPr>
          <a:xfrm>
            <a:off x="3639312" y="1892808"/>
            <a:ext cx="457200" cy="457200"/>
          </a:xfrm>
          <a:prstGeom prst="ellipse">
            <a:avLst/>
          </a:prstGeom>
          <a:solidFill>
            <a:srgbClr val="3A2C16"/>
          </a:solidFill>
          <a:ln w="12700">
            <a:solidFill>
              <a:srgbClr val="3A2C16"/>
            </a:solidFill>
            <a:prstDash val="solid"/>
          </a:ln>
        </p:spPr>
        <p:txBody>
          <a:bodyPr/>
          <a:p/>
        </p:txBody>
      </p:sp>
      <p:sp>
        <p:nvSpPr>
          <p:cNvPr id="13" name="Shape 11"/>
          <p:cNvSpPr/>
          <p:nvPr/>
        </p:nvSpPr>
        <p:spPr>
          <a:xfrm>
            <a:off x="3776472" y="2029968"/>
            <a:ext cx="182880" cy="182880"/>
          </a:xfrm>
          <a:prstGeom prst="ellipse">
            <a:avLst/>
          </a:prstGeom>
          <a:solidFill>
            <a:srgbClr val="E0A040"/>
          </a:solidFill>
          <a:ln w="12700">
            <a:solidFill>
              <a:srgbClr val="E0A040"/>
            </a:solidFill>
            <a:prstDash val="solid"/>
          </a:ln>
        </p:spPr>
        <p:txBody>
          <a:bodyPr/>
          <a:p/>
        </p:txBody>
      </p:sp>
      <p:sp>
        <p:nvSpPr>
          <p:cNvPr id="14" name="Text 12"/>
          <p:cNvSpPr txBox="1"/>
          <p:nvPr/>
        </p:nvSpPr>
        <p:spPr>
          <a:xfrm>
            <a:off x="3639312" y="2468880"/>
            <a:ext cx="2176272" cy="640080"/>
          </a:xfrm>
          <a:prstGeom prst="rect">
            <a:avLst/>
          </a:prstGeom>
          <a:noFill/>
          <a:ln/>
        </p:spPr>
        <p:txBody>
          <a:bodyPr wrap="square" lIns="0" tIns="0" rIns="0" bIns="0" rtlCol="0" anchor="t"/>
          <a:lstStyle/>
          <a:p>
            <a:pPr indent="0" marL="0">
              <a:buNone/>
            </a:pPr>
            <a:r>
              <a:rPr lang="en-US" sz="1700" b="1" dirty="0">
                <a:solidFill>
                  <a:srgbClr val="F2F4F8"/>
                </a:solidFill>
                <a:latin typeface="Calibri" pitchFamily="34" charset="0"/>
                <a:ea typeface="Calibri" pitchFamily="34" charset="-122"/>
                <a:cs typeface="Calibri" pitchFamily="34" charset="-120"/>
              </a:rPr>
              <a:t>A sourcetype arrives late</a:t>
            </a:r>
            <a:endParaRPr lang="en-US" sz="1700" dirty="0"/>
          </a:p>
        </p:txBody>
      </p:sp>
      <p:sp>
        <p:nvSpPr>
          <p:cNvPr id="15" name="Text 13"/>
          <p:cNvSpPr txBox="1"/>
          <p:nvPr/>
        </p:nvSpPr>
        <p:spPr>
          <a:xfrm>
            <a:off x="3639312" y="3108960"/>
            <a:ext cx="2176272" cy="777240"/>
          </a:xfrm>
          <a:prstGeom prst="rect">
            <a:avLst/>
          </a:prstGeom>
          <a:noFill/>
          <a:ln/>
        </p:spPr>
        <p:txBody>
          <a:bodyPr wrap="square" lIns="0" tIns="0" rIns="0" bIns="0" rtlCol="0" anchor="t"/>
          <a:lstStyle/>
          <a:p>
            <a:pPr indent="0" marL="0">
              <a:buNone/>
            </a:pPr>
            <a:r>
              <a:rPr lang="en-US" sz="1250" dirty="0">
                <a:solidFill>
                  <a:srgbClr val="9AA3B5"/>
                </a:solidFill>
                <a:latin typeface="Calibri" pitchFamily="34" charset="0"/>
                <a:ea typeface="Calibri" pitchFamily="34" charset="-122"/>
                <a:cs typeface="Calibri" pitchFamily="34" charset="-120"/>
              </a:rPr>
              <a:t>Detections run on a window that no longer contains the events they need.</a:t>
            </a:r>
            <a:endParaRPr lang="en-US" sz="1250" dirty="0"/>
          </a:p>
        </p:txBody>
      </p:sp>
      <p:sp>
        <p:nvSpPr>
          <p:cNvPr id="16" name="Shape 14"/>
          <p:cNvSpPr/>
          <p:nvPr/>
        </p:nvSpPr>
        <p:spPr>
          <a:xfrm>
            <a:off x="6181344" y="1600200"/>
            <a:ext cx="2633472" cy="2331720"/>
          </a:xfrm>
          <a:prstGeom prst="roundRect">
            <a:avLst>
              <a:gd name="adj" fmla="val 4706"/>
            </a:avLst>
          </a:prstGeom>
          <a:solidFill>
            <a:srgbClr val="181C25"/>
          </a:solidFill>
          <a:ln w="9525">
            <a:solidFill>
              <a:srgbClr val="2A3140"/>
            </a:solidFill>
            <a:prstDash val="solid"/>
          </a:ln>
        </p:spPr>
        <p:txBody>
          <a:bodyPr/>
          <a:p/>
        </p:txBody>
      </p:sp>
      <p:sp>
        <p:nvSpPr>
          <p:cNvPr id="17" name="Shape 15"/>
          <p:cNvSpPr/>
          <p:nvPr/>
        </p:nvSpPr>
        <p:spPr>
          <a:xfrm>
            <a:off x="6455664" y="1892808"/>
            <a:ext cx="457200" cy="457200"/>
          </a:xfrm>
          <a:prstGeom prst="ellipse">
            <a:avLst/>
          </a:prstGeom>
          <a:solidFill>
            <a:srgbClr val="16302A"/>
          </a:solidFill>
          <a:ln w="12700">
            <a:solidFill>
              <a:srgbClr val="16302A"/>
            </a:solidFill>
            <a:prstDash val="solid"/>
          </a:ln>
        </p:spPr>
        <p:txBody>
          <a:bodyPr/>
          <a:p/>
        </p:txBody>
      </p:sp>
      <p:sp>
        <p:nvSpPr>
          <p:cNvPr id="18" name="Shape 16"/>
          <p:cNvSpPr/>
          <p:nvPr/>
        </p:nvSpPr>
        <p:spPr>
          <a:xfrm>
            <a:off x="6592824" y="2029968"/>
            <a:ext cx="182880" cy="182880"/>
          </a:xfrm>
          <a:prstGeom prst="ellipse">
            <a:avLst/>
          </a:prstGeom>
          <a:solidFill>
            <a:srgbClr val="3DBE7A"/>
          </a:solidFill>
          <a:ln w="12700">
            <a:solidFill>
              <a:srgbClr val="3DBE7A"/>
            </a:solidFill>
            <a:prstDash val="solid"/>
          </a:ln>
        </p:spPr>
        <p:txBody>
          <a:bodyPr/>
          <a:p/>
        </p:txBody>
      </p:sp>
      <p:sp>
        <p:nvSpPr>
          <p:cNvPr id="19" name="Text 17"/>
          <p:cNvSpPr txBox="1"/>
          <p:nvPr/>
        </p:nvSpPr>
        <p:spPr>
          <a:xfrm>
            <a:off x="6455664" y="2468880"/>
            <a:ext cx="2176272" cy="640080"/>
          </a:xfrm>
          <a:prstGeom prst="rect">
            <a:avLst/>
          </a:prstGeom>
          <a:noFill/>
          <a:ln/>
        </p:spPr>
        <p:txBody>
          <a:bodyPr wrap="square" lIns="0" tIns="0" rIns="0" bIns="0" rtlCol="0" anchor="t"/>
          <a:lstStyle/>
          <a:p>
            <a:pPr indent="0" marL="0">
              <a:buNone/>
            </a:pPr>
            <a:r>
              <a:rPr lang="en-US" sz="1700" b="1" dirty="0">
                <a:solidFill>
                  <a:srgbClr val="F2F4F8"/>
                </a:solidFill>
                <a:latin typeface="Calibri" pitchFamily="34" charset="0"/>
                <a:ea typeface="Calibri" pitchFamily="34" charset="-122"/>
                <a:cs typeface="Calibri" pitchFamily="34" charset="-120"/>
              </a:rPr>
              <a:t>A field stops parsing</a:t>
            </a:r>
            <a:endParaRPr lang="en-US" sz="1700" dirty="0"/>
          </a:p>
        </p:txBody>
      </p:sp>
      <p:sp>
        <p:nvSpPr>
          <p:cNvPr id="20" name="Text 18"/>
          <p:cNvSpPr txBox="1"/>
          <p:nvPr/>
        </p:nvSpPr>
        <p:spPr>
          <a:xfrm>
            <a:off x="6455664" y="3108960"/>
            <a:ext cx="2176272" cy="777240"/>
          </a:xfrm>
          <a:prstGeom prst="rect">
            <a:avLst/>
          </a:prstGeom>
          <a:noFill/>
          <a:ln/>
        </p:spPr>
        <p:txBody>
          <a:bodyPr wrap="square" lIns="0" tIns="0" rIns="0" bIns="0" rtlCol="0" anchor="t"/>
          <a:lstStyle/>
          <a:p>
            <a:pPr indent="0" marL="0">
              <a:buNone/>
            </a:pPr>
            <a:r>
              <a:rPr lang="en-US" sz="1250" dirty="0">
                <a:solidFill>
                  <a:srgbClr val="9AA3B5"/>
                </a:solidFill>
                <a:latin typeface="Calibri" pitchFamily="34" charset="0"/>
                <a:ea typeface="Calibri" pitchFamily="34" charset="-122"/>
                <a:cs typeface="Calibri" pitchFamily="34" charset="-120"/>
              </a:rPr>
              <a:t>Correlation searches quietly return less — or nothing. Nobody notices.</a:t>
            </a:r>
            <a:endParaRPr lang="en-US" sz="1250" dirty="0"/>
          </a:p>
        </p:txBody>
      </p:sp>
      <p:sp>
        <p:nvSpPr>
          <p:cNvPr id="21" name="Shape 19"/>
          <p:cNvSpPr/>
          <p:nvPr/>
        </p:nvSpPr>
        <p:spPr>
          <a:xfrm>
            <a:off x="8997696" y="1600200"/>
            <a:ext cx="2633472" cy="2331720"/>
          </a:xfrm>
          <a:prstGeom prst="roundRect">
            <a:avLst>
              <a:gd name="adj" fmla="val 4706"/>
            </a:avLst>
          </a:prstGeom>
          <a:solidFill>
            <a:srgbClr val="181C25"/>
          </a:solidFill>
          <a:ln w="9525">
            <a:solidFill>
              <a:srgbClr val="2A3140"/>
            </a:solidFill>
            <a:prstDash val="solid"/>
          </a:ln>
        </p:spPr>
        <p:txBody>
          <a:bodyPr/>
          <a:p/>
        </p:txBody>
      </p:sp>
      <p:sp>
        <p:nvSpPr>
          <p:cNvPr id="22" name="Shape 20"/>
          <p:cNvSpPr/>
          <p:nvPr/>
        </p:nvSpPr>
        <p:spPr>
          <a:xfrm>
            <a:off x="9272016" y="1892808"/>
            <a:ext cx="457200" cy="457200"/>
          </a:xfrm>
          <a:prstGeom prst="ellipse">
            <a:avLst/>
          </a:prstGeom>
          <a:solidFill>
            <a:srgbClr val="2B2245"/>
          </a:solidFill>
          <a:ln w="12700">
            <a:solidFill>
              <a:srgbClr val="2B2245"/>
            </a:solidFill>
            <a:prstDash val="solid"/>
          </a:ln>
        </p:spPr>
        <p:txBody>
          <a:bodyPr/>
          <a:p/>
        </p:txBody>
      </p:sp>
      <p:sp>
        <p:nvSpPr>
          <p:cNvPr id="23" name="Shape 21"/>
          <p:cNvSpPr/>
          <p:nvPr/>
        </p:nvSpPr>
        <p:spPr>
          <a:xfrm>
            <a:off x="9409176" y="2029968"/>
            <a:ext cx="182880" cy="182880"/>
          </a:xfrm>
          <a:prstGeom prst="ellipse">
            <a:avLst/>
          </a:prstGeom>
          <a:solidFill>
            <a:srgbClr val="9A78F5"/>
          </a:solidFill>
          <a:ln w="12700">
            <a:solidFill>
              <a:srgbClr val="9A78F5"/>
            </a:solidFill>
            <a:prstDash val="solid"/>
          </a:ln>
        </p:spPr>
        <p:txBody>
          <a:bodyPr/>
          <a:p/>
        </p:txBody>
      </p:sp>
      <p:sp>
        <p:nvSpPr>
          <p:cNvPr id="24" name="Text 22"/>
          <p:cNvSpPr txBox="1"/>
          <p:nvPr/>
        </p:nvSpPr>
        <p:spPr>
          <a:xfrm>
            <a:off x="9272016" y="2468880"/>
            <a:ext cx="2176272" cy="640080"/>
          </a:xfrm>
          <a:prstGeom prst="rect">
            <a:avLst/>
          </a:prstGeom>
          <a:noFill/>
          <a:ln/>
        </p:spPr>
        <p:txBody>
          <a:bodyPr wrap="square" lIns="0" tIns="0" rIns="0" bIns="0" rtlCol="0" anchor="t"/>
          <a:lstStyle/>
          <a:p>
            <a:pPr indent="0" marL="0">
              <a:buNone/>
            </a:pPr>
            <a:r>
              <a:rPr lang="en-US" sz="1700" b="1" dirty="0">
                <a:solidFill>
                  <a:srgbClr val="F2F4F8"/>
                </a:solidFill>
                <a:latin typeface="Calibri" pitchFamily="34" charset="0"/>
                <a:ea typeface="Calibri" pitchFamily="34" charset="-122"/>
                <a:cs typeface="Calibri" pitchFamily="34" charset="-120"/>
              </a:rPr>
              <a:t>A scheduled search skips</a:t>
            </a:r>
            <a:endParaRPr lang="en-US" sz="1700" dirty="0"/>
          </a:p>
        </p:txBody>
      </p:sp>
      <p:sp>
        <p:nvSpPr>
          <p:cNvPr id="25" name="Text 23"/>
          <p:cNvSpPr txBox="1"/>
          <p:nvPr/>
        </p:nvSpPr>
        <p:spPr>
          <a:xfrm>
            <a:off x="9272016" y="3108960"/>
            <a:ext cx="2176272" cy="777240"/>
          </a:xfrm>
          <a:prstGeom prst="rect">
            <a:avLst/>
          </a:prstGeom>
          <a:noFill/>
          <a:ln/>
        </p:spPr>
        <p:txBody>
          <a:bodyPr wrap="square" lIns="0" tIns="0" rIns="0" bIns="0" rtlCol="0" anchor="t"/>
          <a:lstStyle/>
          <a:p>
            <a:pPr indent="0" marL="0">
              <a:buNone/>
            </a:pPr>
            <a:r>
              <a:rPr lang="en-US" sz="1250" dirty="0">
                <a:solidFill>
                  <a:srgbClr val="9AA3B5"/>
                </a:solidFill>
                <a:latin typeface="Calibri" pitchFamily="34" charset="0"/>
                <a:ea typeface="Calibri" pitchFamily="34" charset="-122"/>
                <a:cs typeface="Calibri" pitchFamily="34" charset="-120"/>
              </a:rPr>
              <a:t>Summary indexes and reports drift. Scheduler debt accumulates over years.</a:t>
            </a:r>
            <a:endParaRPr lang="en-US" sz="1250" dirty="0"/>
          </a:p>
        </p:txBody>
      </p:sp>
      <p:sp>
        <p:nvSpPr>
          <p:cNvPr id="26" name="Shape 24"/>
          <p:cNvSpPr/>
          <p:nvPr/>
        </p:nvSpPr>
        <p:spPr>
          <a:xfrm>
            <a:off x="548640" y="4251960"/>
            <a:ext cx="11091672" cy="1737360"/>
          </a:xfrm>
          <a:prstGeom prst="roundRect">
            <a:avLst>
              <a:gd name="adj" fmla="val 6316"/>
            </a:avLst>
          </a:prstGeom>
          <a:solidFill>
            <a:srgbClr val="1F242F"/>
          </a:solidFill>
          <a:ln w="9525">
            <a:solidFill>
              <a:srgbClr val="2A3140"/>
            </a:solidFill>
            <a:prstDash val="solid"/>
          </a:ln>
        </p:spPr>
        <p:txBody>
          <a:bodyPr/>
          <a:p/>
        </p:txBody>
      </p:sp>
      <p:sp>
        <p:nvSpPr>
          <p:cNvPr id="27" name="Text 25"/>
          <p:cNvSpPr txBox="1"/>
          <p:nvPr/>
        </p:nvSpPr>
        <p:spPr>
          <a:xfrm>
            <a:off x="868680" y="4480560"/>
            <a:ext cx="10058400" cy="457200"/>
          </a:xfrm>
          <a:prstGeom prst="rect">
            <a:avLst/>
          </a:prstGeom>
          <a:noFill/>
          <a:ln/>
        </p:spPr>
        <p:txBody>
          <a:bodyPr wrap="square" lIns="0" tIns="0" rIns="0" bIns="0" rtlCol="0" anchor="t"/>
          <a:lstStyle/>
          <a:p>
            <a:pPr indent="0" marL="0">
              <a:buNone/>
            </a:pPr>
            <a:r>
              <a:rPr lang="en-US" sz="2200" b="1" dirty="0">
                <a:solidFill>
                  <a:srgbClr val="F2F4F8"/>
                </a:solidFill>
                <a:latin typeface="Calibri" pitchFamily="34" charset="0"/>
                <a:ea typeface="Calibri" pitchFamily="34" charset="-122"/>
                <a:cs typeface="Calibri" pitchFamily="34" charset="-120"/>
              </a:rPr>
              <a:t>Splunk itself will not tell you.</a:t>
            </a:r>
            <a:endParaRPr lang="en-US" sz="2200" dirty="0"/>
          </a:p>
        </p:txBody>
      </p:sp>
      <p:sp>
        <p:nvSpPr>
          <p:cNvPr id="28" name="Text 26"/>
          <p:cNvSpPr txBox="1"/>
          <p:nvPr/>
        </p:nvSpPr>
        <p:spPr>
          <a:xfrm>
            <a:off x="868680" y="4937760"/>
            <a:ext cx="10424160" cy="1005840"/>
          </a:xfrm>
          <a:prstGeom prst="rect">
            <a:avLst/>
          </a:prstGeom>
          <a:noFill/>
          <a:ln/>
        </p:spPr>
        <p:txBody>
          <a:bodyPr wrap="square" lIns="0" tIns="0" rIns="0" bIns="0" rtlCol="0" anchor="t"/>
          <a:lstStyle/>
          <a:p>
            <a:pPr indent="0" marL="0">
              <a:buNone/>
            </a:pPr>
            <a:r>
              <a:rPr lang="en-US" sz="1400" dirty="0">
                <a:solidFill>
                  <a:srgbClr val="9AA3B5"/>
                </a:solidFill>
                <a:latin typeface="Calibri" pitchFamily="34" charset="0"/>
                <a:ea typeface="Calibri" pitchFamily="34" charset="-122"/>
                <a:cs typeface="Calibri" pitchFamily="34" charset="-120"/>
              </a:rPr>
              <a:t>The searches simply return less, or nothing, and nobody notices until a detection misses or a dashboard goes blank. Modern Splunk estates are not tidy lists of feeds: thousands of indexes, tens of thousands of sourcetypes, hundreds of thousands of hosts. You cannot watch — or even classify — all of that by hand.</a:t>
            </a: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82296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DEFINITION</a:t>
            </a:r>
            <a:endParaRPr lang="en-US" sz="1100" dirty="0"/>
          </a:p>
        </p:txBody>
      </p:sp>
      <p:sp>
        <p:nvSpPr>
          <p:cNvPr id="3" name="Text 1"/>
          <p:cNvSpPr txBox="1"/>
          <p:nvPr/>
        </p:nvSpPr>
        <p:spPr>
          <a:xfrm>
            <a:off x="548640" y="566928"/>
            <a:ext cx="10515600" cy="685800"/>
          </a:xfrm>
          <a:prstGeom prst="rect">
            <a:avLst/>
          </a:prstGeom>
          <a:noFill/>
          <a:ln/>
        </p:spPr>
        <p:txBody>
          <a:bodyPr wrap="square" lIns="0" tIns="0" rIns="0" bIns="0" rtlCol="0" anchor="ctr"/>
          <a:lstStyle/>
          <a:p>
            <a:pPr indent="0" marL="0">
              <a:buNone/>
            </a:pPr>
            <a:r>
              <a:rPr lang="en-US" sz="3200" b="1" dirty="0">
                <a:solidFill>
                  <a:srgbClr val="F2F4F8"/>
                </a:solidFill>
                <a:latin typeface="Calibri" pitchFamily="34" charset="0"/>
                <a:ea typeface="Calibri" pitchFamily="34" charset="-122"/>
                <a:cs typeface="Calibri" pitchFamily="34" charset="-120"/>
              </a:rPr>
              <a:t>What is TrackMe?</a:t>
            </a:r>
            <a:endParaRPr lang="en-US" sz="3200" dirty="0"/>
          </a:p>
        </p:txBody>
      </p:sp>
      <p:sp>
        <p:nvSpPr>
          <p:cNvPr id="4" name="Text 2"/>
          <p:cNvSpPr txBox="1"/>
          <p:nvPr/>
        </p:nvSpPr>
        <p:spPr>
          <a:xfrm>
            <a:off x="548640" y="6446520"/>
            <a:ext cx="54864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Product introduction</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6" name="Shape 4"/>
          <p:cNvSpPr/>
          <p:nvPr/>
        </p:nvSpPr>
        <p:spPr>
          <a:xfrm>
            <a:off x="548640" y="1463040"/>
            <a:ext cx="11091672" cy="1417320"/>
          </a:xfrm>
          <a:prstGeom prst="roundRect">
            <a:avLst>
              <a:gd name="adj" fmla="val 7742"/>
            </a:avLst>
          </a:prstGeom>
          <a:solidFill>
            <a:srgbClr val="1F242F"/>
          </a:solidFill>
          <a:ln w="9525">
            <a:solidFill>
              <a:srgbClr val="8B6CF6"/>
            </a:solidFill>
            <a:prstDash val="solid"/>
          </a:ln>
        </p:spPr>
        <p:txBody>
          <a:bodyPr/>
          <a:p/>
        </p:txBody>
      </p:sp>
      <p:sp>
        <p:nvSpPr>
          <p:cNvPr id="7" name="Text 5"/>
          <p:cNvSpPr txBox="1"/>
          <p:nvPr/>
        </p:nvSpPr>
        <p:spPr>
          <a:xfrm>
            <a:off x="868680" y="1645920"/>
            <a:ext cx="10424160" cy="1097280"/>
          </a:xfrm>
          <a:prstGeom prst="rect">
            <a:avLst/>
          </a:prstGeom>
          <a:noFill/>
          <a:ln/>
        </p:spPr>
        <p:txBody>
          <a:bodyPr wrap="square" lIns="0" tIns="0" rIns="0" bIns="0" rtlCol="0" anchor="ctr"/>
          <a:lstStyle/>
          <a:p>
            <a:pPr indent="0" marL="0">
              <a:buNone/>
            </a:pPr>
            <a:r>
              <a:rPr lang="en-US" sz="2000" b="1" dirty="0">
                <a:solidFill>
                  <a:srgbClr val="F2F4F8"/>
                </a:solidFill>
                <a:latin typeface="Calibri" pitchFamily="34" charset="0"/>
                <a:ea typeface="Calibri" pitchFamily="34" charset="-122"/>
                <a:cs typeface="Calibri" pitchFamily="34" charset="-120"/>
              </a:rPr>
              <a:t>TrackMe is a Splunk app that discovers, maintains, and monitors the availability and quality of your data — across one Splunk deployment or many, at any scale.</a:t>
            </a:r>
            <a:endParaRPr lang="en-US" sz="2000" dirty="0"/>
          </a:p>
        </p:txBody>
      </p:sp>
      <p:sp>
        <p:nvSpPr>
          <p:cNvPr id="8" name="Text 6"/>
          <p:cNvSpPr txBox="1"/>
          <p:nvPr/>
        </p:nvSpPr>
        <p:spPr>
          <a:xfrm>
            <a:off x="548640" y="3063240"/>
            <a:ext cx="11064240" cy="640080"/>
          </a:xfrm>
          <a:prstGeom prst="rect">
            <a:avLst/>
          </a:prstGeom>
          <a:noFill/>
          <a:ln/>
        </p:spPr>
        <p:txBody>
          <a:bodyPr wrap="square" lIns="0" tIns="0" rIns="0" bIns="0" rtlCol="0" anchor="t"/>
          <a:lstStyle/>
          <a:p>
            <a:pPr indent="0" marL="0">
              <a:buNone/>
            </a:pPr>
            <a:r>
              <a:rPr lang="en-US" sz="1400" dirty="0">
                <a:solidFill>
                  <a:srgbClr val="9AA3B5"/>
                </a:solidFill>
                <a:latin typeface="Calibri" pitchFamily="34" charset="0"/>
                <a:ea typeface="Calibri" pitchFamily="34" charset="-122"/>
                <a:cs typeface="Calibri" pitchFamily="34" charset="-120"/>
              </a:rPr>
              <a:t>Think of it as a control plane on top of Splunk: it continuously watches raw index activity and turns it into something you can operate on — per-entity health states, SLOs, stateful alerts and, optionally, LLM-generated investigations.</a:t>
            </a:r>
            <a:endParaRPr lang="en-US" sz="1400" dirty="0"/>
          </a:p>
        </p:txBody>
      </p:sp>
      <p:sp>
        <p:nvSpPr>
          <p:cNvPr id="9" name="Text 7"/>
          <p:cNvSpPr txBox="1"/>
          <p:nvPr/>
        </p:nvSpPr>
        <p:spPr>
          <a:xfrm>
            <a:off x="548640" y="3840480"/>
            <a:ext cx="7315200" cy="320040"/>
          </a:xfrm>
          <a:prstGeom prst="rect">
            <a:avLst/>
          </a:prstGeom>
          <a:noFill/>
          <a:ln/>
        </p:spPr>
        <p:txBody>
          <a:bodyPr wrap="square" lIns="0" tIns="0" rIns="0" bIns="0" rtlCol="0" anchor="t"/>
          <a:lstStyle/>
          <a:p>
            <a:pPr indent="0" marL="0">
              <a:buNone/>
            </a:pPr>
            <a:r>
              <a:rPr lang="en-US" sz="1200" b="1" spc="100" kern="0" dirty="0">
                <a:solidFill>
                  <a:srgbClr val="8B6CF6"/>
                </a:solidFill>
                <a:latin typeface="Calibri" pitchFamily="34" charset="0"/>
                <a:ea typeface="Calibri" pitchFamily="34" charset="-122"/>
                <a:cs typeface="Calibri" pitchFamily="34" charset="-120"/>
              </a:rPr>
              <a:t>The questions classic Splunk monitoring leaves open</a:t>
            </a:r>
            <a:endParaRPr lang="en-US" sz="1200" dirty="0"/>
          </a:p>
        </p:txBody>
      </p:sp>
      <p:sp>
        <p:nvSpPr>
          <p:cNvPr id="10" name="Shape 8"/>
          <p:cNvSpPr/>
          <p:nvPr/>
        </p:nvSpPr>
        <p:spPr>
          <a:xfrm>
            <a:off x="548640" y="4206240"/>
            <a:ext cx="2633472" cy="2011680"/>
          </a:xfrm>
          <a:prstGeom prst="roundRect">
            <a:avLst>
              <a:gd name="adj" fmla="val 5455"/>
            </a:avLst>
          </a:prstGeom>
          <a:solidFill>
            <a:srgbClr val="181C25"/>
          </a:solidFill>
          <a:ln w="9525">
            <a:solidFill>
              <a:srgbClr val="2A3140"/>
            </a:solidFill>
            <a:prstDash val="solid"/>
          </a:ln>
        </p:spPr>
        <p:txBody>
          <a:bodyPr/>
          <a:p/>
        </p:txBody>
      </p:sp>
      <p:sp>
        <p:nvSpPr>
          <p:cNvPr id="11" name="Shape 9"/>
          <p:cNvSpPr/>
          <p:nvPr/>
        </p:nvSpPr>
        <p:spPr>
          <a:xfrm>
            <a:off x="822960" y="4462272"/>
            <a:ext cx="146304" cy="146304"/>
          </a:xfrm>
          <a:prstGeom prst="ellipse">
            <a:avLst/>
          </a:prstGeom>
          <a:solidFill>
            <a:srgbClr val="5B8DEF"/>
          </a:solidFill>
          <a:ln w="12700">
            <a:solidFill>
              <a:srgbClr val="5B8DEF"/>
            </a:solidFill>
            <a:prstDash val="solid"/>
          </a:ln>
        </p:spPr>
        <p:txBody>
          <a:bodyPr/>
          <a:p/>
        </p:txBody>
      </p:sp>
      <p:sp>
        <p:nvSpPr>
          <p:cNvPr id="12" name="Text 10"/>
          <p:cNvSpPr txBox="1"/>
          <p:nvPr/>
        </p:nvSpPr>
        <p:spPr>
          <a:xfrm>
            <a:off x="822960" y="4709160"/>
            <a:ext cx="2176272" cy="548640"/>
          </a:xfrm>
          <a:prstGeom prst="rect">
            <a:avLst/>
          </a:prstGeom>
          <a:noFill/>
          <a:ln/>
        </p:spPr>
        <p:txBody>
          <a:bodyPr wrap="square" lIns="0" tIns="0" rIns="0" bIns="0" rtlCol="0" anchor="t"/>
          <a:lstStyle/>
          <a:p>
            <a:pPr indent="0" marL="0">
              <a:buNone/>
            </a:pPr>
            <a:r>
              <a:rPr lang="en-US" sz="1500" b="1" dirty="0">
                <a:solidFill>
                  <a:srgbClr val="5B8DEF"/>
                </a:solidFill>
                <a:latin typeface="Calibri" pitchFamily="34" charset="0"/>
                <a:ea typeface="Calibri" pitchFamily="34" charset="-122"/>
                <a:cs typeface="Calibri" pitchFamily="34" charset="-120"/>
              </a:rPr>
              <a:t>Is my data still flowing?</a:t>
            </a:r>
            <a:endParaRPr lang="en-US" sz="1500" dirty="0"/>
          </a:p>
        </p:txBody>
      </p:sp>
      <p:sp>
        <p:nvSpPr>
          <p:cNvPr id="13" name="Text 11"/>
          <p:cNvSpPr txBox="1"/>
          <p:nvPr/>
        </p:nvSpPr>
        <p:spPr>
          <a:xfrm>
            <a:off x="822960" y="5303520"/>
            <a:ext cx="2176272" cy="868680"/>
          </a:xfrm>
          <a:prstGeom prst="rect">
            <a:avLst/>
          </a:prstGeom>
          <a:noFill/>
          <a:ln/>
        </p:spPr>
        <p:txBody>
          <a:bodyPr wrap="square" lIns="0" tIns="0" rIns="0" bIns="0" rtlCol="0" anchor="t"/>
          <a:lstStyle/>
          <a:p>
            <a:pPr indent="0" marL="0">
              <a:buNone/>
            </a:pPr>
            <a:r>
              <a:rPr lang="en-US" sz="1200" dirty="0">
                <a:solidFill>
                  <a:srgbClr val="9AA3B5"/>
                </a:solidFill>
                <a:latin typeface="Calibri" pitchFamily="34" charset="0"/>
                <a:ea typeface="Calibri" pitchFamily="34" charset="-122"/>
                <a:cs typeface="Calibri" pitchFamily="34" charset="-120"/>
              </a:rPr>
              <a:t>Every data source, host and metric feed is tracked for delay, latency and volume — and licensed volume per index.</a:t>
            </a:r>
            <a:endParaRPr lang="en-US" sz="1200" dirty="0"/>
          </a:p>
        </p:txBody>
      </p:sp>
      <p:sp>
        <p:nvSpPr>
          <p:cNvPr id="14" name="Shape 12"/>
          <p:cNvSpPr/>
          <p:nvPr/>
        </p:nvSpPr>
        <p:spPr>
          <a:xfrm>
            <a:off x="3364992" y="4206240"/>
            <a:ext cx="2633472" cy="2011680"/>
          </a:xfrm>
          <a:prstGeom prst="roundRect">
            <a:avLst>
              <a:gd name="adj" fmla="val 5455"/>
            </a:avLst>
          </a:prstGeom>
          <a:solidFill>
            <a:srgbClr val="181C25"/>
          </a:solidFill>
          <a:ln w="9525">
            <a:solidFill>
              <a:srgbClr val="2A3140"/>
            </a:solidFill>
            <a:prstDash val="solid"/>
          </a:ln>
        </p:spPr>
        <p:txBody>
          <a:bodyPr/>
          <a:p/>
        </p:txBody>
      </p:sp>
      <p:sp>
        <p:nvSpPr>
          <p:cNvPr id="15" name="Shape 13"/>
          <p:cNvSpPr/>
          <p:nvPr/>
        </p:nvSpPr>
        <p:spPr>
          <a:xfrm>
            <a:off x="3639312" y="4462272"/>
            <a:ext cx="146304" cy="146304"/>
          </a:xfrm>
          <a:prstGeom prst="ellipse">
            <a:avLst/>
          </a:prstGeom>
          <a:solidFill>
            <a:srgbClr val="3DBE7A"/>
          </a:solidFill>
          <a:ln w="12700">
            <a:solidFill>
              <a:srgbClr val="3DBE7A"/>
            </a:solidFill>
            <a:prstDash val="solid"/>
          </a:ln>
        </p:spPr>
        <p:txBody>
          <a:bodyPr/>
          <a:p/>
        </p:txBody>
      </p:sp>
      <p:sp>
        <p:nvSpPr>
          <p:cNvPr id="16" name="Text 14"/>
          <p:cNvSpPr txBox="1"/>
          <p:nvPr/>
        </p:nvSpPr>
        <p:spPr>
          <a:xfrm>
            <a:off x="3639312" y="4709160"/>
            <a:ext cx="2176272" cy="548640"/>
          </a:xfrm>
          <a:prstGeom prst="rect">
            <a:avLst/>
          </a:prstGeom>
          <a:noFill/>
          <a:ln/>
        </p:spPr>
        <p:txBody>
          <a:bodyPr wrap="square" lIns="0" tIns="0" rIns="0" bIns="0" rtlCol="0" anchor="t"/>
          <a:lstStyle/>
          <a:p>
            <a:pPr indent="0" marL="0">
              <a:buNone/>
            </a:pPr>
            <a:r>
              <a:rPr lang="en-US" sz="1500" b="1" dirty="0">
                <a:solidFill>
                  <a:srgbClr val="3DBE7A"/>
                </a:solidFill>
                <a:latin typeface="Calibri" pitchFamily="34" charset="0"/>
                <a:ea typeface="Calibri" pitchFamily="34" charset="-122"/>
                <a:cs typeface="Calibri" pitchFamily="34" charset="-120"/>
              </a:rPr>
              <a:t>Is my data still good?</a:t>
            </a:r>
            <a:endParaRPr lang="en-US" sz="1500" dirty="0"/>
          </a:p>
        </p:txBody>
      </p:sp>
      <p:sp>
        <p:nvSpPr>
          <p:cNvPr id="17" name="Text 15"/>
          <p:cNvSpPr txBox="1"/>
          <p:nvPr/>
        </p:nvSpPr>
        <p:spPr>
          <a:xfrm>
            <a:off x="3639312" y="5303520"/>
            <a:ext cx="2176272" cy="868680"/>
          </a:xfrm>
          <a:prstGeom prst="rect">
            <a:avLst/>
          </a:prstGeom>
          <a:noFill/>
          <a:ln/>
        </p:spPr>
        <p:txBody>
          <a:bodyPr wrap="square" lIns="0" tIns="0" rIns="0" bIns="0" rtlCol="0" anchor="t"/>
          <a:lstStyle/>
          <a:p>
            <a:pPr indent="0" marL="0">
              <a:buNone/>
            </a:pPr>
            <a:r>
              <a:rPr lang="en-US" sz="1200" dirty="0">
                <a:solidFill>
                  <a:srgbClr val="9AA3B5"/>
                </a:solidFill>
                <a:latin typeface="Calibri" pitchFamily="34" charset="0"/>
                <a:ea typeface="Calibri" pitchFamily="34" charset="-122"/>
                <a:cs typeface="Calibri" pitchFamily="34" charset="-120"/>
              </a:rPr>
              <a:t>Field parsing quality and CIM compliance are monitored, not assumed.</a:t>
            </a:r>
            <a:endParaRPr lang="en-US" sz="1200" dirty="0"/>
          </a:p>
        </p:txBody>
      </p:sp>
      <p:sp>
        <p:nvSpPr>
          <p:cNvPr id="18" name="Shape 16"/>
          <p:cNvSpPr/>
          <p:nvPr/>
        </p:nvSpPr>
        <p:spPr>
          <a:xfrm>
            <a:off x="6181344" y="4206240"/>
            <a:ext cx="2633472" cy="2011680"/>
          </a:xfrm>
          <a:prstGeom prst="roundRect">
            <a:avLst>
              <a:gd name="adj" fmla="val 5455"/>
            </a:avLst>
          </a:prstGeom>
          <a:solidFill>
            <a:srgbClr val="181C25"/>
          </a:solidFill>
          <a:ln w="9525">
            <a:solidFill>
              <a:srgbClr val="2A3140"/>
            </a:solidFill>
            <a:prstDash val="solid"/>
          </a:ln>
        </p:spPr>
        <p:txBody>
          <a:bodyPr/>
          <a:p/>
        </p:txBody>
      </p:sp>
      <p:sp>
        <p:nvSpPr>
          <p:cNvPr id="19" name="Shape 17"/>
          <p:cNvSpPr/>
          <p:nvPr/>
        </p:nvSpPr>
        <p:spPr>
          <a:xfrm>
            <a:off x="6455664" y="4462272"/>
            <a:ext cx="146304" cy="146304"/>
          </a:xfrm>
          <a:prstGeom prst="ellipse">
            <a:avLst/>
          </a:prstGeom>
          <a:solidFill>
            <a:srgbClr val="E0A040"/>
          </a:solidFill>
          <a:ln w="12700">
            <a:solidFill>
              <a:srgbClr val="E0A040"/>
            </a:solidFill>
            <a:prstDash val="solid"/>
          </a:ln>
        </p:spPr>
        <p:txBody>
          <a:bodyPr/>
          <a:p/>
        </p:txBody>
      </p:sp>
      <p:sp>
        <p:nvSpPr>
          <p:cNvPr id="20" name="Text 18"/>
          <p:cNvSpPr txBox="1"/>
          <p:nvPr/>
        </p:nvSpPr>
        <p:spPr>
          <a:xfrm>
            <a:off x="6455664" y="4709160"/>
            <a:ext cx="2176272" cy="548640"/>
          </a:xfrm>
          <a:prstGeom prst="rect">
            <a:avLst/>
          </a:prstGeom>
          <a:noFill/>
          <a:ln/>
        </p:spPr>
        <p:txBody>
          <a:bodyPr wrap="square" lIns="0" tIns="0" rIns="0" bIns="0" rtlCol="0" anchor="t"/>
          <a:lstStyle/>
          <a:p>
            <a:pPr indent="0" marL="0">
              <a:buNone/>
            </a:pPr>
            <a:r>
              <a:rPr lang="en-US" sz="1500" b="1" dirty="0">
                <a:solidFill>
                  <a:srgbClr val="E0A040"/>
                </a:solidFill>
                <a:latin typeface="Calibri" pitchFamily="34" charset="0"/>
                <a:ea typeface="Calibri" pitchFamily="34" charset="-122"/>
                <a:cs typeface="Calibri" pitchFamily="34" charset="-120"/>
              </a:rPr>
              <a:t>Are my searches still healthy?</a:t>
            </a:r>
            <a:endParaRPr lang="en-US" sz="1500" dirty="0"/>
          </a:p>
        </p:txBody>
      </p:sp>
      <p:sp>
        <p:nvSpPr>
          <p:cNvPr id="21" name="Text 19"/>
          <p:cNvSpPr txBox="1"/>
          <p:nvPr/>
        </p:nvSpPr>
        <p:spPr>
          <a:xfrm>
            <a:off x="6455664" y="5303520"/>
            <a:ext cx="2176272" cy="868680"/>
          </a:xfrm>
          <a:prstGeom prst="rect">
            <a:avLst/>
          </a:prstGeom>
          <a:noFill/>
          <a:ln/>
        </p:spPr>
        <p:txBody>
          <a:bodyPr wrap="square" lIns="0" tIns="0" rIns="0" bIns="0" rtlCol="0" anchor="t"/>
          <a:lstStyle/>
          <a:p>
            <a:pPr indent="0" marL="0">
              <a:buNone/>
            </a:pPr>
            <a:r>
              <a:rPr lang="en-US" sz="1200" dirty="0">
                <a:solidFill>
                  <a:srgbClr val="9AA3B5"/>
                </a:solidFill>
                <a:latin typeface="Calibri" pitchFamily="34" charset="0"/>
                <a:ea typeface="Calibri" pitchFamily="34" charset="-122"/>
                <a:cs typeface="Calibri" pitchFamily="34" charset="-120"/>
              </a:rPr>
              <a:t>Scheduled-search execution, skipping and errors are first-class entities.</a:t>
            </a:r>
            <a:endParaRPr lang="en-US" sz="1200" dirty="0"/>
          </a:p>
        </p:txBody>
      </p:sp>
      <p:sp>
        <p:nvSpPr>
          <p:cNvPr id="22" name="Shape 20"/>
          <p:cNvSpPr/>
          <p:nvPr/>
        </p:nvSpPr>
        <p:spPr>
          <a:xfrm>
            <a:off x="8997696" y="4206240"/>
            <a:ext cx="2633472" cy="2011680"/>
          </a:xfrm>
          <a:prstGeom prst="roundRect">
            <a:avLst>
              <a:gd name="adj" fmla="val 5455"/>
            </a:avLst>
          </a:prstGeom>
          <a:solidFill>
            <a:srgbClr val="181C25"/>
          </a:solidFill>
          <a:ln w="9525">
            <a:solidFill>
              <a:srgbClr val="2A3140"/>
            </a:solidFill>
            <a:prstDash val="solid"/>
          </a:ln>
        </p:spPr>
        <p:txBody>
          <a:bodyPr/>
          <a:p/>
        </p:txBody>
      </p:sp>
      <p:sp>
        <p:nvSpPr>
          <p:cNvPr id="23" name="Shape 21"/>
          <p:cNvSpPr/>
          <p:nvPr/>
        </p:nvSpPr>
        <p:spPr>
          <a:xfrm>
            <a:off x="9272016" y="4462272"/>
            <a:ext cx="146304" cy="146304"/>
          </a:xfrm>
          <a:prstGeom prst="ellipse">
            <a:avLst/>
          </a:prstGeom>
          <a:solidFill>
            <a:srgbClr val="9A78F5"/>
          </a:solidFill>
          <a:ln w="12700">
            <a:solidFill>
              <a:srgbClr val="9A78F5"/>
            </a:solidFill>
            <a:prstDash val="solid"/>
          </a:ln>
        </p:spPr>
        <p:txBody>
          <a:bodyPr/>
          <a:p/>
        </p:txBody>
      </p:sp>
      <p:sp>
        <p:nvSpPr>
          <p:cNvPr id="24" name="Text 22"/>
          <p:cNvSpPr txBox="1"/>
          <p:nvPr/>
        </p:nvSpPr>
        <p:spPr>
          <a:xfrm>
            <a:off x="9272016" y="4709160"/>
            <a:ext cx="2176272" cy="548640"/>
          </a:xfrm>
          <a:prstGeom prst="rect">
            <a:avLst/>
          </a:prstGeom>
          <a:noFill/>
          <a:ln/>
        </p:spPr>
        <p:txBody>
          <a:bodyPr wrap="square" lIns="0" tIns="0" rIns="0" bIns="0" rtlCol="0" anchor="t"/>
          <a:lstStyle/>
          <a:p>
            <a:pPr indent="0" marL="0">
              <a:buNone/>
            </a:pPr>
            <a:r>
              <a:rPr lang="en-US" sz="1500" b="1" dirty="0">
                <a:solidFill>
                  <a:srgbClr val="9A78F5"/>
                </a:solidFill>
                <a:latin typeface="Calibri" pitchFamily="34" charset="0"/>
                <a:ea typeface="Calibri" pitchFamily="34" charset="-122"/>
                <a:cs typeface="Calibri" pitchFamily="34" charset="-120"/>
              </a:rPr>
              <a:t>Who do I tell, and how urgently?</a:t>
            </a:r>
            <a:endParaRPr lang="en-US" sz="1500" dirty="0"/>
          </a:p>
        </p:txBody>
      </p:sp>
      <p:sp>
        <p:nvSpPr>
          <p:cNvPr id="25" name="Text 23"/>
          <p:cNvSpPr txBox="1"/>
          <p:nvPr/>
        </p:nvSpPr>
        <p:spPr>
          <a:xfrm>
            <a:off x="9272016" y="5303520"/>
            <a:ext cx="2176272" cy="868680"/>
          </a:xfrm>
          <a:prstGeom prst="rect">
            <a:avLst/>
          </a:prstGeom>
          <a:noFill/>
          <a:ln/>
        </p:spPr>
        <p:txBody>
          <a:bodyPr wrap="square" lIns="0" tIns="0" rIns="0" bIns="0" rtlCol="0" anchor="t"/>
          <a:lstStyle/>
          <a:p>
            <a:pPr indent="0" marL="0">
              <a:buNone/>
            </a:pPr>
            <a:r>
              <a:rPr lang="en-US" sz="1200" dirty="0">
                <a:solidFill>
                  <a:srgbClr val="9AA3B5"/>
                </a:solidFill>
                <a:latin typeface="Calibri" pitchFamily="34" charset="0"/>
                <a:ea typeface="Calibri" pitchFamily="34" charset="-122"/>
                <a:cs typeface="Calibri" pitchFamily="34" charset="-120"/>
              </a:rPr>
              <a:t>Priority, SLA and impact scoring decide what is worth an alert and what is noise.</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82296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CORE CONCEPTS</a:t>
            </a:r>
            <a:endParaRPr lang="en-US" sz="1100" dirty="0"/>
          </a:p>
        </p:txBody>
      </p:sp>
      <p:sp>
        <p:nvSpPr>
          <p:cNvPr id="3" name="Text 1"/>
          <p:cNvSpPr txBox="1"/>
          <p:nvPr/>
        </p:nvSpPr>
        <p:spPr>
          <a:xfrm>
            <a:off x="548640" y="566928"/>
            <a:ext cx="10515600" cy="685800"/>
          </a:xfrm>
          <a:prstGeom prst="rect">
            <a:avLst/>
          </a:prstGeom>
          <a:noFill/>
          <a:ln/>
        </p:spPr>
        <p:txBody>
          <a:bodyPr wrap="square" lIns="0" tIns="0" rIns="0" bIns="0" rtlCol="0" anchor="ctr"/>
          <a:lstStyle/>
          <a:p>
            <a:pPr indent="0" marL="0">
              <a:buNone/>
            </a:pPr>
            <a:r>
              <a:rPr lang="en-US" sz="3200" b="1" dirty="0">
                <a:solidFill>
                  <a:srgbClr val="F2F4F8"/>
                </a:solidFill>
                <a:latin typeface="Calibri" pitchFamily="34" charset="0"/>
                <a:ea typeface="Calibri" pitchFamily="34" charset="-122"/>
                <a:cs typeface="Calibri" pitchFamily="34" charset="-120"/>
              </a:rPr>
              <a:t>The mental model in one sentence</a:t>
            </a:r>
            <a:endParaRPr lang="en-US" sz="3200" dirty="0"/>
          </a:p>
        </p:txBody>
      </p:sp>
      <p:sp>
        <p:nvSpPr>
          <p:cNvPr id="4" name="Text 2"/>
          <p:cNvSpPr txBox="1"/>
          <p:nvPr/>
        </p:nvSpPr>
        <p:spPr>
          <a:xfrm>
            <a:off x="548640" y="6446520"/>
            <a:ext cx="54864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Product introduction</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6" name="Text 4"/>
          <p:cNvSpPr txBox="1"/>
          <p:nvPr/>
        </p:nvSpPr>
        <p:spPr>
          <a:xfrm>
            <a:off x="548640" y="1371600"/>
            <a:ext cx="11064240" cy="914400"/>
          </a:xfrm>
          <a:prstGeom prst="rect">
            <a:avLst/>
          </a:prstGeom>
          <a:noFill/>
          <a:ln/>
        </p:spPr>
        <p:txBody>
          <a:bodyPr wrap="square" lIns="0" tIns="0" rIns="0" bIns="0" rtlCol="0" anchor="t"/>
          <a:lstStyle/>
          <a:p>
            <a:pPr indent="0" marL="0">
              <a:buNone/>
            </a:pPr>
            <a:r>
              <a:rPr lang="en-US" sz="1600" i="1" dirty="0">
                <a:solidFill>
                  <a:srgbClr val="9AA3B5"/>
                </a:solidFill>
                <a:latin typeface="Calibri" pitchFamily="34" charset="0"/>
                <a:ea typeface="Calibri" pitchFamily="34" charset="-122"/>
                <a:cs typeface="Calibri" pitchFamily="34" charset="-120"/>
              </a:rPr>
              <a:t>TrackMe tracks entities (grouped into components, isolated inside virtual tenants); on every cycle a decision maker gives each entity a state and a score, policies classify it, and alerting turns critical states into notifications.</a:t>
            </a:r>
            <a:endParaRPr lang="en-US" sz="1600" dirty="0"/>
          </a:p>
        </p:txBody>
      </p:sp>
      <p:sp>
        <p:nvSpPr>
          <p:cNvPr id="7" name="Shape 5"/>
          <p:cNvSpPr/>
          <p:nvPr/>
        </p:nvSpPr>
        <p:spPr>
          <a:xfrm>
            <a:off x="548640" y="2514600"/>
            <a:ext cx="3593592" cy="1691640"/>
          </a:xfrm>
          <a:prstGeom prst="roundRect">
            <a:avLst>
              <a:gd name="adj" fmla="val 6486"/>
            </a:avLst>
          </a:prstGeom>
          <a:solidFill>
            <a:srgbClr val="181C25"/>
          </a:solidFill>
          <a:ln w="9525">
            <a:solidFill>
              <a:srgbClr val="2A3140"/>
            </a:solidFill>
            <a:prstDash val="solid"/>
          </a:ln>
        </p:spPr>
        <p:txBody>
          <a:bodyPr/>
          <a:p/>
        </p:txBody>
      </p:sp>
      <p:sp>
        <p:nvSpPr>
          <p:cNvPr id="8" name="Shape 6"/>
          <p:cNvSpPr/>
          <p:nvPr/>
        </p:nvSpPr>
        <p:spPr>
          <a:xfrm>
            <a:off x="777240" y="2743200"/>
            <a:ext cx="384048" cy="384048"/>
          </a:xfrm>
          <a:prstGeom prst="roundRect">
            <a:avLst>
              <a:gd name="adj" fmla="val 19048"/>
            </a:avLst>
          </a:prstGeom>
          <a:solidFill>
            <a:srgbClr val="1C2A48"/>
          </a:solidFill>
          <a:ln w="9525">
            <a:solidFill>
              <a:srgbClr val="5B8DEF"/>
            </a:solidFill>
            <a:prstDash val="solid"/>
          </a:ln>
        </p:spPr>
        <p:txBody>
          <a:bodyPr/>
          <a:p/>
        </p:txBody>
      </p:sp>
      <p:sp>
        <p:nvSpPr>
          <p:cNvPr id="9" name="Text 7"/>
          <p:cNvSpPr txBox="1"/>
          <p:nvPr/>
        </p:nvSpPr>
        <p:spPr>
          <a:xfrm>
            <a:off x="777240" y="2743200"/>
            <a:ext cx="384048" cy="384048"/>
          </a:xfrm>
          <a:prstGeom prst="rect">
            <a:avLst/>
          </a:prstGeom>
          <a:noFill/>
          <a:ln/>
        </p:spPr>
        <p:txBody>
          <a:bodyPr wrap="square" lIns="0" tIns="0" rIns="0" bIns="0" rtlCol="0" anchor="ctr"/>
          <a:lstStyle/>
          <a:p>
            <a:pPr algn="ctr" indent="0" marL="0">
              <a:buNone/>
            </a:pPr>
            <a:r>
              <a:rPr lang="en-US" sz="1300" b="1" dirty="0">
                <a:solidFill>
                  <a:srgbClr val="5B8DEF"/>
                </a:solidFill>
                <a:latin typeface="Calibri" pitchFamily="34" charset="0"/>
                <a:ea typeface="Calibri" pitchFamily="34" charset="-122"/>
                <a:cs typeface="Calibri" pitchFamily="34" charset="-120"/>
              </a:rPr>
              <a:t>1</a:t>
            </a:r>
            <a:endParaRPr lang="en-US" sz="1300" dirty="0"/>
          </a:p>
        </p:txBody>
      </p:sp>
      <p:sp>
        <p:nvSpPr>
          <p:cNvPr id="10" name="Text 8"/>
          <p:cNvSpPr txBox="1"/>
          <p:nvPr/>
        </p:nvSpPr>
        <p:spPr>
          <a:xfrm>
            <a:off x="1280160" y="2770632"/>
            <a:ext cx="2679192" cy="365760"/>
          </a:xfrm>
          <a:prstGeom prst="rect">
            <a:avLst/>
          </a:prstGeom>
          <a:noFill/>
          <a:ln/>
        </p:spPr>
        <p:txBody>
          <a:bodyPr wrap="square" lIns="0" tIns="0" rIns="0" bIns="0" rtlCol="0" anchor="t"/>
          <a:lstStyle/>
          <a:p>
            <a:pPr indent="0" marL="0">
              <a:buNone/>
            </a:pPr>
            <a:r>
              <a:rPr lang="en-US" sz="1600" b="1" dirty="0">
                <a:solidFill>
                  <a:srgbClr val="5B8DEF"/>
                </a:solidFill>
                <a:latin typeface="Calibri" pitchFamily="34" charset="0"/>
                <a:ea typeface="Calibri" pitchFamily="34" charset="-122"/>
                <a:cs typeface="Calibri" pitchFamily="34" charset="-120"/>
              </a:rPr>
              <a:t>Entity</a:t>
            </a:r>
            <a:endParaRPr lang="en-US" sz="1600" dirty="0"/>
          </a:p>
        </p:txBody>
      </p:sp>
      <p:sp>
        <p:nvSpPr>
          <p:cNvPr id="11" name="Text 9"/>
          <p:cNvSpPr txBox="1"/>
          <p:nvPr/>
        </p:nvSpPr>
        <p:spPr>
          <a:xfrm>
            <a:off x="777240" y="3227832"/>
            <a:ext cx="3136392" cy="914400"/>
          </a:xfrm>
          <a:prstGeom prst="rect">
            <a:avLst/>
          </a:prstGeom>
          <a:noFill/>
          <a:ln/>
        </p:spPr>
        <p:txBody>
          <a:bodyPr wrap="square" lIns="0" tIns="0" rIns="0" bIns="0" rtlCol="0" anchor="t"/>
          <a:lstStyle/>
          <a:p>
            <a:pPr indent="0" marL="0">
              <a:buNone/>
            </a:pPr>
            <a:r>
              <a:rPr lang="en-US" sz="1150" dirty="0">
                <a:solidFill>
                  <a:srgbClr val="9AA3B5"/>
                </a:solidFill>
                <a:latin typeface="Calibri" pitchFamily="34" charset="0"/>
                <a:ea typeface="Calibri" pitchFamily="34" charset="-122"/>
                <a:cs typeface="Calibri" pitchFamily="34" charset="-120"/>
              </a:rPr>
              <a:t>The unit TrackMe monitors: one data source, host, metric feed, scheduled search or custom object. Has an identity, a state, a score and metadata.</a:t>
            </a:r>
            <a:endParaRPr lang="en-US" sz="1150" dirty="0"/>
          </a:p>
        </p:txBody>
      </p:sp>
      <p:sp>
        <p:nvSpPr>
          <p:cNvPr id="12" name="Shape 10"/>
          <p:cNvSpPr/>
          <p:nvPr/>
        </p:nvSpPr>
        <p:spPr>
          <a:xfrm>
            <a:off x="4297680" y="2514600"/>
            <a:ext cx="3593592" cy="1691640"/>
          </a:xfrm>
          <a:prstGeom prst="roundRect">
            <a:avLst>
              <a:gd name="adj" fmla="val 6486"/>
            </a:avLst>
          </a:prstGeom>
          <a:solidFill>
            <a:srgbClr val="181C25"/>
          </a:solidFill>
          <a:ln w="9525">
            <a:solidFill>
              <a:srgbClr val="2A3140"/>
            </a:solidFill>
            <a:prstDash val="solid"/>
          </a:ln>
        </p:spPr>
        <p:txBody>
          <a:bodyPr/>
          <a:p/>
        </p:txBody>
      </p:sp>
      <p:sp>
        <p:nvSpPr>
          <p:cNvPr id="13" name="Shape 11"/>
          <p:cNvSpPr/>
          <p:nvPr/>
        </p:nvSpPr>
        <p:spPr>
          <a:xfrm>
            <a:off x="4526280" y="2743200"/>
            <a:ext cx="384048" cy="384048"/>
          </a:xfrm>
          <a:prstGeom prst="roundRect">
            <a:avLst>
              <a:gd name="adj" fmla="val 19048"/>
            </a:avLst>
          </a:prstGeom>
          <a:solidFill>
            <a:srgbClr val="16302A"/>
          </a:solidFill>
          <a:ln w="9525">
            <a:solidFill>
              <a:srgbClr val="3DBE7A"/>
            </a:solidFill>
            <a:prstDash val="solid"/>
          </a:ln>
        </p:spPr>
        <p:txBody>
          <a:bodyPr/>
          <a:p/>
        </p:txBody>
      </p:sp>
      <p:sp>
        <p:nvSpPr>
          <p:cNvPr id="14" name="Text 12"/>
          <p:cNvSpPr txBox="1"/>
          <p:nvPr/>
        </p:nvSpPr>
        <p:spPr>
          <a:xfrm>
            <a:off x="4526280" y="2743200"/>
            <a:ext cx="384048" cy="384048"/>
          </a:xfrm>
          <a:prstGeom prst="rect">
            <a:avLst/>
          </a:prstGeom>
          <a:noFill/>
          <a:ln/>
        </p:spPr>
        <p:txBody>
          <a:bodyPr wrap="square" lIns="0" tIns="0" rIns="0" bIns="0" rtlCol="0" anchor="ctr"/>
          <a:lstStyle/>
          <a:p>
            <a:pPr algn="ctr" indent="0" marL="0">
              <a:buNone/>
            </a:pPr>
            <a:r>
              <a:rPr lang="en-US" sz="1300" b="1" dirty="0">
                <a:solidFill>
                  <a:srgbClr val="3DBE7A"/>
                </a:solidFill>
                <a:latin typeface="Calibri" pitchFamily="34" charset="0"/>
                <a:ea typeface="Calibri" pitchFamily="34" charset="-122"/>
                <a:cs typeface="Calibri" pitchFamily="34" charset="-120"/>
              </a:rPr>
              <a:t>2</a:t>
            </a:r>
            <a:endParaRPr lang="en-US" sz="1300" dirty="0"/>
          </a:p>
        </p:txBody>
      </p:sp>
      <p:sp>
        <p:nvSpPr>
          <p:cNvPr id="15" name="Text 13"/>
          <p:cNvSpPr txBox="1"/>
          <p:nvPr/>
        </p:nvSpPr>
        <p:spPr>
          <a:xfrm>
            <a:off x="5029200" y="2770632"/>
            <a:ext cx="2679192" cy="365760"/>
          </a:xfrm>
          <a:prstGeom prst="rect">
            <a:avLst/>
          </a:prstGeom>
          <a:noFill/>
          <a:ln/>
        </p:spPr>
        <p:txBody>
          <a:bodyPr wrap="square" lIns="0" tIns="0" rIns="0" bIns="0" rtlCol="0" anchor="t"/>
          <a:lstStyle/>
          <a:p>
            <a:pPr indent="0" marL="0">
              <a:buNone/>
            </a:pPr>
            <a:r>
              <a:rPr lang="en-US" sz="1600" b="1" dirty="0">
                <a:solidFill>
                  <a:srgbClr val="3DBE7A"/>
                </a:solidFill>
                <a:latin typeface="Calibri" pitchFamily="34" charset="0"/>
                <a:ea typeface="Calibri" pitchFamily="34" charset="-122"/>
                <a:cs typeface="Calibri" pitchFamily="34" charset="-120"/>
              </a:rPr>
              <a:t>Component</a:t>
            </a:r>
            <a:endParaRPr lang="en-US" sz="1600" dirty="0"/>
          </a:p>
        </p:txBody>
      </p:sp>
      <p:sp>
        <p:nvSpPr>
          <p:cNvPr id="16" name="Text 14"/>
          <p:cNvSpPr txBox="1"/>
          <p:nvPr/>
        </p:nvSpPr>
        <p:spPr>
          <a:xfrm>
            <a:off x="4526280" y="3227832"/>
            <a:ext cx="3136392" cy="914400"/>
          </a:xfrm>
          <a:prstGeom prst="rect">
            <a:avLst/>
          </a:prstGeom>
          <a:noFill/>
          <a:ln/>
        </p:spPr>
        <p:txBody>
          <a:bodyPr wrap="square" lIns="0" tIns="0" rIns="0" bIns="0" rtlCol="0" anchor="t"/>
          <a:lstStyle/>
          <a:p>
            <a:pPr indent="0" marL="0">
              <a:buNone/>
            </a:pPr>
            <a:r>
              <a:rPr lang="en-US" sz="1150" dirty="0">
                <a:solidFill>
                  <a:srgbClr val="9AA3B5"/>
                </a:solidFill>
                <a:latin typeface="Calibri" pitchFamily="34" charset="0"/>
                <a:ea typeface="Calibri" pitchFamily="34" charset="-122"/>
                <a:cs typeface="Calibri" pitchFamily="34" charset="-120"/>
              </a:rPr>
              <a:t>The kind of entity — DSM, DHM, MHM, VOL, FLX, FQM or WLK. Decides what is measured and what “healthy” means.</a:t>
            </a:r>
            <a:endParaRPr lang="en-US" sz="1150" dirty="0"/>
          </a:p>
        </p:txBody>
      </p:sp>
      <p:sp>
        <p:nvSpPr>
          <p:cNvPr id="17" name="Shape 15"/>
          <p:cNvSpPr/>
          <p:nvPr/>
        </p:nvSpPr>
        <p:spPr>
          <a:xfrm>
            <a:off x="8046720" y="2514600"/>
            <a:ext cx="3593592" cy="1691640"/>
          </a:xfrm>
          <a:prstGeom prst="roundRect">
            <a:avLst>
              <a:gd name="adj" fmla="val 6486"/>
            </a:avLst>
          </a:prstGeom>
          <a:solidFill>
            <a:srgbClr val="181C25"/>
          </a:solidFill>
          <a:ln w="9525">
            <a:solidFill>
              <a:srgbClr val="2A3140"/>
            </a:solidFill>
            <a:prstDash val="solid"/>
          </a:ln>
        </p:spPr>
        <p:txBody>
          <a:bodyPr/>
          <a:p/>
        </p:txBody>
      </p:sp>
      <p:sp>
        <p:nvSpPr>
          <p:cNvPr id="18" name="Shape 16"/>
          <p:cNvSpPr/>
          <p:nvPr/>
        </p:nvSpPr>
        <p:spPr>
          <a:xfrm>
            <a:off x="8275320" y="2743200"/>
            <a:ext cx="384048" cy="384048"/>
          </a:xfrm>
          <a:prstGeom prst="roundRect">
            <a:avLst>
              <a:gd name="adj" fmla="val 19048"/>
            </a:avLst>
          </a:prstGeom>
          <a:solidFill>
            <a:srgbClr val="2B2245"/>
          </a:solidFill>
          <a:ln w="9525">
            <a:solidFill>
              <a:srgbClr val="9A78F5"/>
            </a:solidFill>
            <a:prstDash val="solid"/>
          </a:ln>
        </p:spPr>
        <p:txBody>
          <a:bodyPr/>
          <a:p/>
        </p:txBody>
      </p:sp>
      <p:sp>
        <p:nvSpPr>
          <p:cNvPr id="19" name="Text 17"/>
          <p:cNvSpPr txBox="1"/>
          <p:nvPr/>
        </p:nvSpPr>
        <p:spPr>
          <a:xfrm>
            <a:off x="8275320" y="2743200"/>
            <a:ext cx="384048" cy="384048"/>
          </a:xfrm>
          <a:prstGeom prst="rect">
            <a:avLst/>
          </a:prstGeom>
          <a:noFill/>
          <a:ln/>
        </p:spPr>
        <p:txBody>
          <a:bodyPr wrap="square" lIns="0" tIns="0" rIns="0" bIns="0" rtlCol="0" anchor="ctr"/>
          <a:lstStyle/>
          <a:p>
            <a:pPr algn="ctr" indent="0" marL="0">
              <a:buNone/>
            </a:pPr>
            <a:r>
              <a:rPr lang="en-US" sz="1300" b="1" dirty="0">
                <a:solidFill>
                  <a:srgbClr val="9A78F5"/>
                </a:solidFill>
                <a:latin typeface="Calibri" pitchFamily="34" charset="0"/>
                <a:ea typeface="Calibri" pitchFamily="34" charset="-122"/>
                <a:cs typeface="Calibri" pitchFamily="34" charset="-120"/>
              </a:rPr>
              <a:t>3</a:t>
            </a:r>
            <a:endParaRPr lang="en-US" sz="1300" dirty="0"/>
          </a:p>
        </p:txBody>
      </p:sp>
      <p:sp>
        <p:nvSpPr>
          <p:cNvPr id="20" name="Text 18"/>
          <p:cNvSpPr txBox="1"/>
          <p:nvPr/>
        </p:nvSpPr>
        <p:spPr>
          <a:xfrm>
            <a:off x="8778240" y="2770632"/>
            <a:ext cx="2679192" cy="365760"/>
          </a:xfrm>
          <a:prstGeom prst="rect">
            <a:avLst/>
          </a:prstGeom>
          <a:noFill/>
          <a:ln/>
        </p:spPr>
        <p:txBody>
          <a:bodyPr wrap="square" lIns="0" tIns="0" rIns="0" bIns="0" rtlCol="0" anchor="t"/>
          <a:lstStyle/>
          <a:p>
            <a:pPr indent="0" marL="0">
              <a:buNone/>
            </a:pPr>
            <a:r>
              <a:rPr lang="en-US" sz="1600" b="1" dirty="0">
                <a:solidFill>
                  <a:srgbClr val="9A78F5"/>
                </a:solidFill>
                <a:latin typeface="Calibri" pitchFamily="34" charset="0"/>
                <a:ea typeface="Calibri" pitchFamily="34" charset="-122"/>
                <a:cs typeface="Calibri" pitchFamily="34" charset="-120"/>
              </a:rPr>
              <a:t>Virtual Tenant</a:t>
            </a:r>
            <a:endParaRPr lang="en-US" sz="1600" dirty="0"/>
          </a:p>
        </p:txBody>
      </p:sp>
      <p:sp>
        <p:nvSpPr>
          <p:cNvPr id="21" name="Text 19"/>
          <p:cNvSpPr txBox="1"/>
          <p:nvPr/>
        </p:nvSpPr>
        <p:spPr>
          <a:xfrm>
            <a:off x="8275320" y="3227832"/>
            <a:ext cx="3136392" cy="914400"/>
          </a:xfrm>
          <a:prstGeom prst="rect">
            <a:avLst/>
          </a:prstGeom>
          <a:noFill/>
          <a:ln/>
        </p:spPr>
        <p:txBody>
          <a:bodyPr wrap="square" lIns="0" tIns="0" rIns="0" bIns="0" rtlCol="0" anchor="t"/>
          <a:lstStyle/>
          <a:p>
            <a:pPr indent="0" marL="0">
              <a:buNone/>
            </a:pPr>
            <a:r>
              <a:rPr lang="en-US" sz="1150" dirty="0">
                <a:solidFill>
                  <a:srgbClr val="9AA3B5"/>
                </a:solidFill>
                <a:latin typeface="Calibri" pitchFamily="34" charset="0"/>
                <a:ea typeface="Calibri" pitchFamily="34" charset="-122"/>
                <a:cs typeface="Calibri" pitchFamily="34" charset="-120"/>
              </a:rPr>
              <a:t>An isolated monitoring domain: one customer, environment or team. Own entities, config, roles — the unit of isolation and scale.</a:t>
            </a:r>
            <a:endParaRPr lang="en-US" sz="1150" dirty="0"/>
          </a:p>
        </p:txBody>
      </p:sp>
      <p:sp>
        <p:nvSpPr>
          <p:cNvPr id="22" name="Shape 20"/>
          <p:cNvSpPr/>
          <p:nvPr/>
        </p:nvSpPr>
        <p:spPr>
          <a:xfrm>
            <a:off x="548640" y="4389120"/>
            <a:ext cx="3593592" cy="1691640"/>
          </a:xfrm>
          <a:prstGeom prst="roundRect">
            <a:avLst>
              <a:gd name="adj" fmla="val 6486"/>
            </a:avLst>
          </a:prstGeom>
          <a:solidFill>
            <a:srgbClr val="181C25"/>
          </a:solidFill>
          <a:ln w="9525">
            <a:solidFill>
              <a:srgbClr val="2A3140"/>
            </a:solidFill>
            <a:prstDash val="solid"/>
          </a:ln>
        </p:spPr>
        <p:txBody>
          <a:bodyPr/>
          <a:p/>
        </p:txBody>
      </p:sp>
      <p:sp>
        <p:nvSpPr>
          <p:cNvPr id="23" name="Shape 21"/>
          <p:cNvSpPr/>
          <p:nvPr/>
        </p:nvSpPr>
        <p:spPr>
          <a:xfrm>
            <a:off x="777240" y="4617720"/>
            <a:ext cx="384048" cy="384048"/>
          </a:xfrm>
          <a:prstGeom prst="roundRect">
            <a:avLst>
              <a:gd name="adj" fmla="val 19048"/>
            </a:avLst>
          </a:prstGeom>
          <a:solidFill>
            <a:srgbClr val="3A2C16"/>
          </a:solidFill>
          <a:ln w="9525">
            <a:solidFill>
              <a:srgbClr val="E0A040"/>
            </a:solidFill>
            <a:prstDash val="solid"/>
          </a:ln>
        </p:spPr>
        <p:txBody>
          <a:bodyPr/>
          <a:p/>
        </p:txBody>
      </p:sp>
      <p:sp>
        <p:nvSpPr>
          <p:cNvPr id="24" name="Text 22"/>
          <p:cNvSpPr txBox="1"/>
          <p:nvPr/>
        </p:nvSpPr>
        <p:spPr>
          <a:xfrm>
            <a:off x="777240" y="4617720"/>
            <a:ext cx="384048" cy="384048"/>
          </a:xfrm>
          <a:prstGeom prst="rect">
            <a:avLst/>
          </a:prstGeom>
          <a:noFill/>
          <a:ln/>
        </p:spPr>
        <p:txBody>
          <a:bodyPr wrap="square" lIns="0" tIns="0" rIns="0" bIns="0" rtlCol="0" anchor="ctr"/>
          <a:lstStyle/>
          <a:p>
            <a:pPr algn="ctr" indent="0" marL="0">
              <a:buNone/>
            </a:pPr>
            <a:r>
              <a:rPr lang="en-US" sz="1300" b="1" dirty="0">
                <a:solidFill>
                  <a:srgbClr val="E0A040"/>
                </a:solidFill>
                <a:latin typeface="Calibri" pitchFamily="34" charset="0"/>
                <a:ea typeface="Calibri" pitchFamily="34" charset="-122"/>
                <a:cs typeface="Calibri" pitchFamily="34" charset="-120"/>
              </a:rPr>
              <a:t>4</a:t>
            </a:r>
            <a:endParaRPr lang="en-US" sz="1300" dirty="0"/>
          </a:p>
        </p:txBody>
      </p:sp>
      <p:sp>
        <p:nvSpPr>
          <p:cNvPr id="25" name="Text 23"/>
          <p:cNvSpPr txBox="1"/>
          <p:nvPr/>
        </p:nvSpPr>
        <p:spPr>
          <a:xfrm>
            <a:off x="1280160" y="4645152"/>
            <a:ext cx="2679192" cy="365760"/>
          </a:xfrm>
          <a:prstGeom prst="rect">
            <a:avLst/>
          </a:prstGeom>
          <a:noFill/>
          <a:ln/>
        </p:spPr>
        <p:txBody>
          <a:bodyPr wrap="square" lIns="0" tIns="0" rIns="0" bIns="0" rtlCol="0" anchor="t"/>
          <a:lstStyle/>
          <a:p>
            <a:pPr indent="0" marL="0">
              <a:buNone/>
            </a:pPr>
            <a:r>
              <a:rPr lang="en-US" sz="1600" b="1" dirty="0">
                <a:solidFill>
                  <a:srgbClr val="E0A040"/>
                </a:solidFill>
                <a:latin typeface="Calibri" pitchFamily="34" charset="0"/>
                <a:ea typeface="Calibri" pitchFamily="34" charset="-122"/>
                <a:cs typeface="Calibri" pitchFamily="34" charset="-120"/>
              </a:rPr>
              <a:t>Decision maker</a:t>
            </a:r>
            <a:endParaRPr lang="en-US" sz="1600" dirty="0"/>
          </a:p>
        </p:txBody>
      </p:sp>
      <p:sp>
        <p:nvSpPr>
          <p:cNvPr id="26" name="Text 24"/>
          <p:cNvSpPr txBox="1"/>
          <p:nvPr/>
        </p:nvSpPr>
        <p:spPr>
          <a:xfrm>
            <a:off x="777240" y="5102352"/>
            <a:ext cx="3136392" cy="914400"/>
          </a:xfrm>
          <a:prstGeom prst="rect">
            <a:avLst/>
          </a:prstGeom>
          <a:noFill/>
          <a:ln/>
        </p:spPr>
        <p:txBody>
          <a:bodyPr wrap="square" lIns="0" tIns="0" rIns="0" bIns="0" rtlCol="0" anchor="t"/>
          <a:lstStyle/>
          <a:p>
            <a:pPr indent="0" marL="0">
              <a:buNone/>
            </a:pPr>
            <a:r>
              <a:rPr lang="en-US" sz="1150" dirty="0">
                <a:solidFill>
                  <a:srgbClr val="9AA3B5"/>
                </a:solidFill>
                <a:latin typeface="Calibri" pitchFamily="34" charset="0"/>
                <a:ea typeface="Calibri" pitchFamily="34" charset="-122"/>
                <a:cs typeface="Calibri" pitchFamily="34" charset="-120"/>
              </a:rPr>
              <a:t>The shared engine that, each cycle, reads an entity’s metrics and computes its state and score — one consistent answer everywhere.</a:t>
            </a:r>
            <a:endParaRPr lang="en-US" sz="1150" dirty="0"/>
          </a:p>
        </p:txBody>
      </p:sp>
      <p:sp>
        <p:nvSpPr>
          <p:cNvPr id="27" name="Shape 25"/>
          <p:cNvSpPr/>
          <p:nvPr/>
        </p:nvSpPr>
        <p:spPr>
          <a:xfrm>
            <a:off x="4297680" y="4389120"/>
            <a:ext cx="3593592" cy="1691640"/>
          </a:xfrm>
          <a:prstGeom prst="roundRect">
            <a:avLst>
              <a:gd name="adj" fmla="val 6486"/>
            </a:avLst>
          </a:prstGeom>
          <a:solidFill>
            <a:srgbClr val="181C25"/>
          </a:solidFill>
          <a:ln w="9525">
            <a:solidFill>
              <a:srgbClr val="2A3140"/>
            </a:solidFill>
            <a:prstDash val="solid"/>
          </a:ln>
        </p:spPr>
        <p:txBody>
          <a:bodyPr/>
          <a:p/>
        </p:txBody>
      </p:sp>
      <p:sp>
        <p:nvSpPr>
          <p:cNvPr id="28" name="Shape 26"/>
          <p:cNvSpPr/>
          <p:nvPr/>
        </p:nvSpPr>
        <p:spPr>
          <a:xfrm>
            <a:off x="4526280" y="4617720"/>
            <a:ext cx="384048" cy="384048"/>
          </a:xfrm>
          <a:prstGeom prst="roundRect">
            <a:avLst>
              <a:gd name="adj" fmla="val 19048"/>
            </a:avLst>
          </a:prstGeom>
          <a:solidFill>
            <a:srgbClr val="3B1C1C"/>
          </a:solidFill>
          <a:ln w="9525">
            <a:solidFill>
              <a:srgbClr val="E05555"/>
            </a:solidFill>
            <a:prstDash val="solid"/>
          </a:ln>
        </p:spPr>
        <p:txBody>
          <a:bodyPr/>
          <a:p/>
        </p:txBody>
      </p:sp>
      <p:sp>
        <p:nvSpPr>
          <p:cNvPr id="29" name="Text 27"/>
          <p:cNvSpPr txBox="1"/>
          <p:nvPr/>
        </p:nvSpPr>
        <p:spPr>
          <a:xfrm>
            <a:off x="4526280" y="4617720"/>
            <a:ext cx="384048" cy="384048"/>
          </a:xfrm>
          <a:prstGeom prst="rect">
            <a:avLst/>
          </a:prstGeom>
          <a:noFill/>
          <a:ln/>
        </p:spPr>
        <p:txBody>
          <a:bodyPr wrap="square" lIns="0" tIns="0" rIns="0" bIns="0" rtlCol="0" anchor="ctr"/>
          <a:lstStyle/>
          <a:p>
            <a:pPr algn="ctr" indent="0" marL="0">
              <a:buNone/>
            </a:pPr>
            <a:r>
              <a:rPr lang="en-US" sz="1300" b="1" dirty="0">
                <a:solidFill>
                  <a:srgbClr val="E05555"/>
                </a:solidFill>
                <a:latin typeface="Calibri" pitchFamily="34" charset="0"/>
                <a:ea typeface="Calibri" pitchFamily="34" charset="-122"/>
                <a:cs typeface="Calibri" pitchFamily="34" charset="-120"/>
              </a:rPr>
              <a:t>5</a:t>
            </a:r>
            <a:endParaRPr lang="en-US" sz="1300" dirty="0"/>
          </a:p>
        </p:txBody>
      </p:sp>
      <p:sp>
        <p:nvSpPr>
          <p:cNvPr id="30" name="Text 28"/>
          <p:cNvSpPr txBox="1"/>
          <p:nvPr/>
        </p:nvSpPr>
        <p:spPr>
          <a:xfrm>
            <a:off x="5029200" y="4645152"/>
            <a:ext cx="2679192" cy="365760"/>
          </a:xfrm>
          <a:prstGeom prst="rect">
            <a:avLst/>
          </a:prstGeom>
          <a:noFill/>
          <a:ln/>
        </p:spPr>
        <p:txBody>
          <a:bodyPr wrap="square" lIns="0" tIns="0" rIns="0" bIns="0" rtlCol="0" anchor="t"/>
          <a:lstStyle/>
          <a:p>
            <a:pPr indent="0" marL="0">
              <a:buNone/>
            </a:pPr>
            <a:r>
              <a:rPr lang="en-US" sz="1600" b="1" dirty="0">
                <a:solidFill>
                  <a:srgbClr val="E05555"/>
                </a:solidFill>
                <a:latin typeface="Calibri" pitchFamily="34" charset="0"/>
                <a:ea typeface="Calibri" pitchFamily="34" charset="-122"/>
                <a:cs typeface="Calibri" pitchFamily="34" charset="-120"/>
              </a:rPr>
              <a:t>Policy</a:t>
            </a:r>
            <a:endParaRPr lang="en-US" sz="1600" dirty="0"/>
          </a:p>
        </p:txBody>
      </p:sp>
      <p:sp>
        <p:nvSpPr>
          <p:cNvPr id="31" name="Text 29"/>
          <p:cNvSpPr txBox="1"/>
          <p:nvPr/>
        </p:nvSpPr>
        <p:spPr>
          <a:xfrm>
            <a:off x="4526280" y="5102352"/>
            <a:ext cx="3136392" cy="914400"/>
          </a:xfrm>
          <a:prstGeom prst="rect">
            <a:avLst/>
          </a:prstGeom>
          <a:noFill/>
          <a:ln/>
        </p:spPr>
        <p:txBody>
          <a:bodyPr wrap="square" lIns="0" tIns="0" rIns="0" bIns="0" rtlCol="0" anchor="t"/>
          <a:lstStyle/>
          <a:p>
            <a:pPr indent="0" marL="0">
              <a:buNone/>
            </a:pPr>
            <a:r>
              <a:rPr lang="en-US" sz="1150" dirty="0">
                <a:solidFill>
                  <a:srgbClr val="9AA3B5"/>
                </a:solidFill>
                <a:latin typeface="Calibri" pitchFamily="34" charset="0"/>
                <a:ea typeface="Calibri" pitchFamily="34" charset="-122"/>
                <a:cs typeface="Calibri" pitchFamily="34" charset="-120"/>
              </a:rPr>
              <a:t>Assigns priority, tags and SLA automatically by rule (regex, lookup or SPL). Policies suggest; a manual override always wins.</a:t>
            </a:r>
            <a:endParaRPr lang="en-US" sz="1150" dirty="0"/>
          </a:p>
        </p:txBody>
      </p:sp>
      <p:sp>
        <p:nvSpPr>
          <p:cNvPr id="32" name="Shape 30"/>
          <p:cNvSpPr/>
          <p:nvPr/>
        </p:nvSpPr>
        <p:spPr>
          <a:xfrm>
            <a:off x="8046720" y="4389120"/>
            <a:ext cx="3593592" cy="1691640"/>
          </a:xfrm>
          <a:prstGeom prst="roundRect">
            <a:avLst>
              <a:gd name="adj" fmla="val 6486"/>
            </a:avLst>
          </a:prstGeom>
          <a:solidFill>
            <a:srgbClr val="181C25"/>
          </a:solidFill>
          <a:ln w="9525">
            <a:solidFill>
              <a:srgbClr val="2A3140"/>
            </a:solidFill>
            <a:prstDash val="solid"/>
          </a:ln>
        </p:spPr>
        <p:txBody>
          <a:bodyPr/>
          <a:p/>
        </p:txBody>
      </p:sp>
      <p:sp>
        <p:nvSpPr>
          <p:cNvPr id="33" name="Shape 31"/>
          <p:cNvSpPr/>
          <p:nvPr/>
        </p:nvSpPr>
        <p:spPr>
          <a:xfrm>
            <a:off x="8275320" y="4617720"/>
            <a:ext cx="384048" cy="384048"/>
          </a:xfrm>
          <a:prstGeom prst="roundRect">
            <a:avLst>
              <a:gd name="adj" fmla="val 19048"/>
            </a:avLst>
          </a:prstGeom>
          <a:solidFill>
            <a:srgbClr val="2B2245"/>
          </a:solidFill>
          <a:ln w="9525">
            <a:solidFill>
              <a:srgbClr val="8B6CF6"/>
            </a:solidFill>
            <a:prstDash val="solid"/>
          </a:ln>
        </p:spPr>
        <p:txBody>
          <a:bodyPr/>
          <a:p/>
        </p:txBody>
      </p:sp>
      <p:sp>
        <p:nvSpPr>
          <p:cNvPr id="34" name="Text 32"/>
          <p:cNvSpPr txBox="1"/>
          <p:nvPr/>
        </p:nvSpPr>
        <p:spPr>
          <a:xfrm>
            <a:off x="8275320" y="4617720"/>
            <a:ext cx="384048" cy="384048"/>
          </a:xfrm>
          <a:prstGeom prst="rect">
            <a:avLst/>
          </a:prstGeom>
          <a:noFill/>
          <a:ln/>
        </p:spPr>
        <p:txBody>
          <a:bodyPr wrap="square" lIns="0" tIns="0" rIns="0" bIns="0" rtlCol="0" anchor="ctr"/>
          <a:lstStyle/>
          <a:p>
            <a:pPr algn="ctr" indent="0" marL="0">
              <a:buNone/>
            </a:pPr>
            <a:r>
              <a:rPr lang="en-US" sz="1300" b="1" dirty="0">
                <a:solidFill>
                  <a:srgbClr val="8B6CF6"/>
                </a:solidFill>
                <a:latin typeface="Calibri" pitchFamily="34" charset="0"/>
                <a:ea typeface="Calibri" pitchFamily="34" charset="-122"/>
                <a:cs typeface="Calibri" pitchFamily="34" charset="-120"/>
              </a:rPr>
              <a:t>6</a:t>
            </a:r>
            <a:endParaRPr lang="en-US" sz="1300" dirty="0"/>
          </a:p>
        </p:txBody>
      </p:sp>
      <p:sp>
        <p:nvSpPr>
          <p:cNvPr id="35" name="Text 33"/>
          <p:cNvSpPr txBox="1"/>
          <p:nvPr/>
        </p:nvSpPr>
        <p:spPr>
          <a:xfrm>
            <a:off x="8778240" y="4645152"/>
            <a:ext cx="2679192" cy="365760"/>
          </a:xfrm>
          <a:prstGeom prst="rect">
            <a:avLst/>
          </a:prstGeom>
          <a:noFill/>
          <a:ln/>
        </p:spPr>
        <p:txBody>
          <a:bodyPr wrap="square" lIns="0" tIns="0" rIns="0" bIns="0" rtlCol="0" anchor="t"/>
          <a:lstStyle/>
          <a:p>
            <a:pPr indent="0" marL="0">
              <a:buNone/>
            </a:pPr>
            <a:r>
              <a:rPr lang="en-US" sz="1600" b="1" dirty="0">
                <a:solidFill>
                  <a:srgbClr val="8B6CF6"/>
                </a:solidFill>
                <a:latin typeface="Calibri" pitchFamily="34" charset="0"/>
                <a:ea typeface="Calibri" pitchFamily="34" charset="-122"/>
                <a:cs typeface="Calibri" pitchFamily="34" charset="-120"/>
              </a:rPr>
              <a:t>Alerting</a:t>
            </a:r>
            <a:endParaRPr lang="en-US" sz="1600" dirty="0"/>
          </a:p>
        </p:txBody>
      </p:sp>
      <p:sp>
        <p:nvSpPr>
          <p:cNvPr id="36" name="Text 34"/>
          <p:cNvSpPr txBox="1"/>
          <p:nvPr/>
        </p:nvSpPr>
        <p:spPr>
          <a:xfrm>
            <a:off x="8275320" y="5102352"/>
            <a:ext cx="3136392" cy="914400"/>
          </a:xfrm>
          <a:prstGeom prst="rect">
            <a:avLst/>
          </a:prstGeom>
          <a:noFill/>
          <a:ln/>
        </p:spPr>
        <p:txBody>
          <a:bodyPr wrap="square" lIns="0" tIns="0" rIns="0" bIns="0" rtlCol="0" anchor="t"/>
          <a:lstStyle/>
          <a:p>
            <a:pPr indent="0" marL="0">
              <a:buNone/>
            </a:pPr>
            <a:r>
              <a:rPr lang="en-US" sz="1150" dirty="0">
                <a:solidFill>
                  <a:srgbClr val="9AA3B5"/>
                </a:solidFill>
                <a:latin typeface="Calibri" pitchFamily="34" charset="0"/>
                <a:ea typeface="Calibri" pitchFamily="34" charset="-122"/>
                <a:cs typeface="Calibri" pitchFamily="34" charset="-120"/>
              </a:rPr>
              <a:t>Stateful: one incident record per problem — opened, updated, closed — delivered by email, notable event, ingest or command.</a:t>
            </a:r>
            <a:endParaRPr lang="en-US" sz="11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82296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MONITORING COMPONENTS</a:t>
            </a:r>
            <a:endParaRPr lang="en-US" sz="1100" dirty="0"/>
          </a:p>
        </p:txBody>
      </p:sp>
      <p:sp>
        <p:nvSpPr>
          <p:cNvPr id="3" name="Text 1"/>
          <p:cNvSpPr txBox="1"/>
          <p:nvPr/>
        </p:nvSpPr>
        <p:spPr>
          <a:xfrm>
            <a:off x="548640" y="566928"/>
            <a:ext cx="10515600" cy="685800"/>
          </a:xfrm>
          <a:prstGeom prst="rect">
            <a:avLst/>
          </a:prstGeom>
          <a:noFill/>
          <a:ln/>
        </p:spPr>
        <p:txBody>
          <a:bodyPr wrap="square" lIns="0" tIns="0" rIns="0" bIns="0" rtlCol="0" anchor="ctr"/>
          <a:lstStyle/>
          <a:p>
            <a:pPr indent="0" marL="0">
              <a:buNone/>
            </a:pPr>
            <a:r>
              <a:rPr lang="en-US" sz="3200" b="1" dirty="0">
                <a:solidFill>
                  <a:srgbClr val="F2F4F8"/>
                </a:solidFill>
                <a:latin typeface="Calibri" pitchFamily="34" charset="0"/>
                <a:ea typeface="Calibri" pitchFamily="34" charset="-122"/>
                <a:cs typeface="Calibri" pitchFamily="34" charset="-120"/>
              </a:rPr>
              <a:t>Seven components — grouped by the question they answer</a:t>
            </a:r>
            <a:endParaRPr lang="en-US" sz="3200" dirty="0"/>
          </a:p>
        </p:txBody>
      </p:sp>
      <p:sp>
        <p:nvSpPr>
          <p:cNvPr id="4" name="Text 2"/>
          <p:cNvSpPr txBox="1"/>
          <p:nvPr/>
        </p:nvSpPr>
        <p:spPr>
          <a:xfrm>
            <a:off x="548640" y="6446520"/>
            <a:ext cx="54864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Product introduction</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6" name="Shape 4"/>
          <p:cNvSpPr/>
          <p:nvPr/>
        </p:nvSpPr>
        <p:spPr>
          <a:xfrm>
            <a:off x="546100" y="1460500"/>
            <a:ext cx="2349500" cy="4445000"/>
          </a:xfrm>
          <a:prstGeom prst="roundRect">
            <a:avLst>
              <a:gd name="adj" fmla="val 3429"/>
            </a:avLst>
          </a:prstGeom>
          <a:solidFill>
            <a:srgbClr val="181C25"/>
          </a:solidFill>
          <a:ln w="9525">
            <a:solidFill>
              <a:srgbClr val="2A3140"/>
            </a:solidFill>
            <a:prstDash val="solid"/>
          </a:ln>
        </p:spPr>
        <p:txBody>
          <a:bodyPr/>
          <a:p/>
        </p:txBody>
      </p:sp>
      <p:sp>
        <p:nvSpPr>
          <p:cNvPr id="7" name="Text 5"/>
          <p:cNvSpPr txBox="1"/>
          <p:nvPr/>
        </p:nvSpPr>
        <p:spPr>
          <a:xfrm>
            <a:off x="655828" y="1595120"/>
            <a:ext cx="2130044" cy="822960"/>
          </a:xfrm>
          <a:prstGeom prst="rect">
            <a:avLst/>
          </a:prstGeom>
          <a:noFill/>
          <a:ln/>
        </p:spPr>
        <p:txBody>
          <a:bodyPr wrap="square" lIns="0" tIns="0" rIns="0" bIns="0" rtlCol="0" anchor="ctr"/>
          <a:lstStyle/>
          <a:p>
            <a:pPr algn="ctr" indent="0" marL="0">
              <a:buNone/>
            </a:pPr>
            <a:r>
              <a:rPr lang="en-US" sz="2000" b="1" dirty="0">
                <a:solidFill>
                  <a:srgbClr val="5B8DEF"/>
                </a:solidFill>
                <a:latin typeface="Calibri" pitchFamily="34" charset="0"/>
                <a:ea typeface="Calibri" pitchFamily="34" charset="-122"/>
                <a:cs typeface="Calibri" pitchFamily="34" charset="-120"/>
              </a:rPr>
              <a:t>Is the data</a:t>
            </a:r>
            <a:endParaRPr lang="en-US" sz="2000" dirty="0"/>
          </a:p>
          <a:p>
            <a:pPr algn="ctr" indent="0" marL="0">
              <a:buNone/>
            </a:pPr>
            <a:r>
              <a:rPr lang="en-US" sz="2000" b="1" dirty="0">
                <a:solidFill>
                  <a:srgbClr val="5B8DEF"/>
                </a:solidFill>
                <a:latin typeface="Calibri" pitchFamily="34" charset="0"/>
                <a:ea typeface="Calibri" pitchFamily="34" charset="-122"/>
                <a:cs typeface="Calibri" pitchFamily="34" charset="-120"/>
              </a:rPr>
              <a:t>arriving?</a:t>
            </a:r>
            <a:endParaRPr lang="en-US" sz="2000" dirty="0"/>
          </a:p>
        </p:txBody>
      </p:sp>
      <p:sp>
        <p:nvSpPr>
          <p:cNvPr id="8" name="Shape 6"/>
          <p:cNvSpPr/>
          <p:nvPr/>
        </p:nvSpPr>
        <p:spPr>
          <a:xfrm>
            <a:off x="875284" y="2458720"/>
            <a:ext cx="1691132" cy="0"/>
          </a:xfrm>
          <a:prstGeom prst="line">
            <a:avLst/>
          </a:prstGeom>
          <a:noFill/>
          <a:ln w="19050">
            <a:solidFill>
              <a:srgbClr val="5B8DEF"/>
            </a:solidFill>
            <a:prstDash val="solid"/>
          </a:ln>
        </p:spPr>
        <p:txBody>
          <a:bodyPr/>
          <a:p/>
        </p:txBody>
      </p:sp>
      <p:sp>
        <p:nvSpPr>
          <p:cNvPr id="9" name="Shape 7"/>
          <p:cNvSpPr/>
          <p:nvPr/>
        </p:nvSpPr>
        <p:spPr>
          <a:xfrm>
            <a:off x="655828" y="2611120"/>
            <a:ext cx="2130044" cy="914400"/>
          </a:xfrm>
          <a:prstGeom prst="roundRect">
            <a:avLst>
              <a:gd name="adj" fmla="val 10000"/>
            </a:avLst>
          </a:prstGeom>
          <a:solidFill>
            <a:srgbClr val="1C2A48"/>
          </a:solidFill>
          <a:ln w="9525">
            <a:solidFill>
              <a:srgbClr val="5B8DEF"/>
            </a:solidFill>
            <a:prstDash val="solid"/>
          </a:ln>
        </p:spPr>
        <p:txBody>
          <a:bodyPr/>
          <a:p/>
        </p:txBody>
      </p:sp>
      <p:sp>
        <p:nvSpPr>
          <p:cNvPr id="10" name="Text 8"/>
          <p:cNvSpPr txBox="1"/>
          <p:nvPr/>
        </p:nvSpPr>
        <p:spPr>
          <a:xfrm>
            <a:off x="765556" y="2720848"/>
            <a:ext cx="1910588" cy="347472"/>
          </a:xfrm>
          <a:prstGeom prst="rect">
            <a:avLst/>
          </a:prstGeom>
          <a:noFill/>
          <a:ln/>
        </p:spPr>
        <p:txBody>
          <a:bodyPr wrap="square" lIns="0" tIns="0" rIns="0" bIns="0" rtlCol="0" anchor="t"/>
          <a:lstStyle/>
          <a:p>
            <a:pPr indent="0" marL="0">
              <a:buNone/>
            </a:pPr>
            <a:r>
              <a:rPr lang="en-US" sz="1800" b="1" dirty="0">
                <a:solidFill>
                  <a:srgbClr val="5B8DEF"/>
                </a:solidFill>
                <a:latin typeface="Calibri" pitchFamily="34" charset="0"/>
                <a:ea typeface="Calibri" pitchFamily="34" charset="-122"/>
                <a:cs typeface="Calibri" pitchFamily="34" charset="-120"/>
              </a:rPr>
              <a:t>DSM</a:t>
            </a:r>
            <a:endParaRPr lang="en-US" sz="1800" dirty="0"/>
          </a:p>
        </p:txBody>
      </p:sp>
      <p:sp>
        <p:nvSpPr>
          <p:cNvPr id="11" name="Text 9"/>
          <p:cNvSpPr txBox="1"/>
          <p:nvPr/>
        </p:nvSpPr>
        <p:spPr>
          <a:xfrm>
            <a:off x="765556" y="3050032"/>
            <a:ext cx="1910588" cy="256032"/>
          </a:xfrm>
          <a:prstGeom prst="rect">
            <a:avLst/>
          </a:prstGeom>
          <a:noFill/>
          <a:ln/>
        </p:spPr>
        <p:txBody>
          <a:bodyPr wrap="square" lIns="0" tIns="0" rIns="0" bIns="0" rtlCol="0" anchor="t"/>
          <a:lstStyle/>
          <a:p>
            <a:pPr indent="0" marL="0">
              <a:buNone/>
            </a:pPr>
            <a:r>
              <a:rPr lang="en-US" sz="1200" dirty="0">
                <a:solidFill>
                  <a:srgbClr val="F2F4F8"/>
                </a:solidFill>
                <a:latin typeface="Calibri" pitchFamily="34" charset="0"/>
                <a:ea typeface="Calibri" pitchFamily="34" charset="-122"/>
                <a:cs typeface="Calibri" pitchFamily="34" charset="-120"/>
              </a:rPr>
              <a:t>Data Source Monitoring</a:t>
            </a:r>
            <a:endParaRPr lang="en-US" sz="1200" dirty="0"/>
          </a:p>
        </p:txBody>
      </p:sp>
      <p:sp>
        <p:nvSpPr>
          <p:cNvPr id="12" name="Text 10"/>
          <p:cNvSpPr txBox="1"/>
          <p:nvPr/>
        </p:nvSpPr>
        <p:spPr>
          <a:xfrm>
            <a:off x="765556" y="3287776"/>
            <a:ext cx="1910588" cy="237744"/>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index × sourcetype feeds</a:t>
            </a:r>
            <a:endParaRPr lang="en-US" sz="1050" dirty="0"/>
          </a:p>
        </p:txBody>
      </p:sp>
      <p:sp>
        <p:nvSpPr>
          <p:cNvPr id="13" name="Shape 11"/>
          <p:cNvSpPr/>
          <p:nvPr/>
        </p:nvSpPr>
        <p:spPr>
          <a:xfrm>
            <a:off x="655828" y="3591560"/>
            <a:ext cx="2130044" cy="914400"/>
          </a:xfrm>
          <a:prstGeom prst="roundRect">
            <a:avLst>
              <a:gd name="adj" fmla="val 10000"/>
            </a:avLst>
          </a:prstGeom>
          <a:solidFill>
            <a:srgbClr val="1C2A48"/>
          </a:solidFill>
          <a:ln w="9525">
            <a:solidFill>
              <a:srgbClr val="5B8DEF"/>
            </a:solidFill>
            <a:prstDash val="solid"/>
          </a:ln>
        </p:spPr>
        <p:txBody>
          <a:bodyPr/>
          <a:p/>
        </p:txBody>
      </p:sp>
      <p:sp>
        <p:nvSpPr>
          <p:cNvPr id="14" name="Text 12"/>
          <p:cNvSpPr txBox="1"/>
          <p:nvPr/>
        </p:nvSpPr>
        <p:spPr>
          <a:xfrm>
            <a:off x="765556" y="3701288"/>
            <a:ext cx="1910588" cy="347472"/>
          </a:xfrm>
          <a:prstGeom prst="rect">
            <a:avLst/>
          </a:prstGeom>
          <a:noFill/>
          <a:ln/>
        </p:spPr>
        <p:txBody>
          <a:bodyPr wrap="square" lIns="0" tIns="0" rIns="0" bIns="0" rtlCol="0" anchor="t"/>
          <a:lstStyle/>
          <a:p>
            <a:pPr indent="0" marL="0">
              <a:buNone/>
            </a:pPr>
            <a:r>
              <a:rPr lang="en-US" sz="1800" b="1" dirty="0">
                <a:solidFill>
                  <a:srgbClr val="5B8DEF"/>
                </a:solidFill>
                <a:latin typeface="Calibri" pitchFamily="34" charset="0"/>
                <a:ea typeface="Calibri" pitchFamily="34" charset="-122"/>
                <a:cs typeface="Calibri" pitchFamily="34" charset="-120"/>
              </a:rPr>
              <a:t>DHM</a:t>
            </a:r>
            <a:endParaRPr lang="en-US" sz="1800" dirty="0"/>
          </a:p>
        </p:txBody>
      </p:sp>
      <p:sp>
        <p:nvSpPr>
          <p:cNvPr id="15" name="Text 13"/>
          <p:cNvSpPr txBox="1"/>
          <p:nvPr/>
        </p:nvSpPr>
        <p:spPr>
          <a:xfrm>
            <a:off x="765556" y="4030472"/>
            <a:ext cx="1910588" cy="256032"/>
          </a:xfrm>
          <a:prstGeom prst="rect">
            <a:avLst/>
          </a:prstGeom>
          <a:noFill/>
          <a:ln/>
        </p:spPr>
        <p:txBody>
          <a:bodyPr wrap="square" lIns="0" tIns="0" rIns="0" bIns="0" rtlCol="0" anchor="t"/>
          <a:lstStyle/>
          <a:p>
            <a:pPr indent="0" marL="0">
              <a:buNone/>
            </a:pPr>
            <a:r>
              <a:rPr lang="en-US" sz="1200" dirty="0">
                <a:solidFill>
                  <a:srgbClr val="F2F4F8"/>
                </a:solidFill>
                <a:latin typeface="Calibri" pitchFamily="34" charset="0"/>
                <a:ea typeface="Calibri" pitchFamily="34" charset="-122"/>
                <a:cs typeface="Calibri" pitchFamily="34" charset="-120"/>
              </a:rPr>
              <a:t>Data Host Monitoring</a:t>
            </a:r>
            <a:endParaRPr lang="en-US" sz="1200" dirty="0"/>
          </a:p>
        </p:txBody>
      </p:sp>
      <p:sp>
        <p:nvSpPr>
          <p:cNvPr id="16" name="Text 14"/>
          <p:cNvSpPr txBox="1"/>
          <p:nvPr/>
        </p:nvSpPr>
        <p:spPr>
          <a:xfrm>
            <a:off x="765556" y="4268216"/>
            <a:ext cx="1910588" cy="237744"/>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host × sourcetype activity</a:t>
            </a:r>
            <a:endParaRPr lang="en-US" sz="1050" dirty="0"/>
          </a:p>
        </p:txBody>
      </p:sp>
      <p:sp>
        <p:nvSpPr>
          <p:cNvPr id="17" name="Shape 15"/>
          <p:cNvSpPr/>
          <p:nvPr/>
        </p:nvSpPr>
        <p:spPr>
          <a:xfrm>
            <a:off x="655828" y="4559300"/>
            <a:ext cx="2130044" cy="914400"/>
          </a:xfrm>
          <a:prstGeom prst="roundRect">
            <a:avLst>
              <a:gd name="adj" fmla="val 10000"/>
            </a:avLst>
          </a:prstGeom>
          <a:solidFill>
            <a:srgbClr val="1C2A48"/>
          </a:solidFill>
          <a:ln w="9525">
            <a:solidFill>
              <a:srgbClr val="5B8DEF"/>
            </a:solidFill>
            <a:prstDash val="solid"/>
          </a:ln>
        </p:spPr>
        <p:txBody>
          <a:bodyPr/>
          <a:p/>
        </p:txBody>
      </p:sp>
      <p:sp>
        <p:nvSpPr>
          <p:cNvPr id="18" name="Text 16"/>
          <p:cNvSpPr txBox="1"/>
          <p:nvPr/>
        </p:nvSpPr>
        <p:spPr>
          <a:xfrm>
            <a:off x="765556" y="4669028"/>
            <a:ext cx="1910588" cy="347472"/>
          </a:xfrm>
          <a:prstGeom prst="rect">
            <a:avLst/>
          </a:prstGeom>
          <a:noFill/>
          <a:ln/>
        </p:spPr>
        <p:txBody>
          <a:bodyPr wrap="square" lIns="0" tIns="0" rIns="0" bIns="0" rtlCol="0" anchor="t"/>
          <a:lstStyle/>
          <a:p>
            <a:pPr indent="0" marL="0">
              <a:buNone/>
            </a:pPr>
            <a:r>
              <a:rPr lang="en-US" sz="1800" b="1" dirty="0">
                <a:solidFill>
                  <a:srgbClr val="5B8DEF"/>
                </a:solidFill>
                <a:latin typeface="Calibri" pitchFamily="34" charset="0"/>
                <a:ea typeface="Calibri" pitchFamily="34" charset="-122"/>
                <a:cs typeface="Calibri" pitchFamily="34" charset="-120"/>
              </a:rPr>
              <a:t>MHM</a:t>
            </a:r>
            <a:endParaRPr lang="en-US" sz="1800" dirty="0"/>
          </a:p>
        </p:txBody>
      </p:sp>
      <p:sp>
        <p:nvSpPr>
          <p:cNvPr id="19" name="Text 17"/>
          <p:cNvSpPr txBox="1"/>
          <p:nvPr/>
        </p:nvSpPr>
        <p:spPr>
          <a:xfrm>
            <a:off x="765556" y="4998212"/>
            <a:ext cx="1910588" cy="256032"/>
          </a:xfrm>
          <a:prstGeom prst="rect">
            <a:avLst/>
          </a:prstGeom>
          <a:noFill/>
          <a:ln/>
        </p:spPr>
        <p:txBody>
          <a:bodyPr wrap="square" lIns="0" tIns="0" rIns="0" bIns="0" rtlCol="0" anchor="t"/>
          <a:lstStyle/>
          <a:p>
            <a:pPr indent="0" marL="0">
              <a:buNone/>
            </a:pPr>
            <a:r>
              <a:rPr lang="en-US" sz="1200" dirty="0">
                <a:solidFill>
                  <a:srgbClr val="F2F4F8"/>
                </a:solidFill>
                <a:latin typeface="Calibri" pitchFamily="34" charset="0"/>
                <a:ea typeface="Calibri" pitchFamily="34" charset="-122"/>
                <a:cs typeface="Calibri" pitchFamily="34" charset="-120"/>
              </a:rPr>
              <a:t>Metric Host Monitoring</a:t>
            </a:r>
            <a:endParaRPr lang="en-US" sz="1200" dirty="0"/>
          </a:p>
        </p:txBody>
      </p:sp>
      <p:sp>
        <p:nvSpPr>
          <p:cNvPr id="20" name="Text 18"/>
          <p:cNvSpPr txBox="1"/>
          <p:nvPr/>
        </p:nvSpPr>
        <p:spPr>
          <a:xfrm>
            <a:off x="765556" y="5235956"/>
            <a:ext cx="1910588" cy="237744"/>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hosts sending metric data</a:t>
            </a:r>
            <a:endParaRPr lang="en-US" sz="1050" dirty="0"/>
          </a:p>
        </p:txBody>
      </p:sp>
      <p:sp>
        <p:nvSpPr>
          <p:cNvPr id="21" name="Text 19"/>
          <p:cNvSpPr txBox="1"/>
          <p:nvPr/>
        </p:nvSpPr>
        <p:spPr>
          <a:xfrm>
            <a:off x="655828" y="5569712"/>
            <a:ext cx="2130044" cy="274320"/>
          </a:xfrm>
          <a:prstGeom prst="rect">
            <a:avLst/>
          </a:prstGeom>
          <a:noFill/>
          <a:ln/>
        </p:spPr>
        <p:txBody>
          <a:bodyPr wrap="square" lIns="0" tIns="0" rIns="0" bIns="0" rtlCol="0" anchor="t"/>
          <a:lstStyle/>
          <a:p>
            <a:pPr algn="ctr" indent="0" marL="0">
              <a:buNone/>
            </a:pPr>
            <a:r>
              <a:rPr lang="en-US" sz="1150" dirty="0">
                <a:solidFill>
                  <a:srgbClr val="9AA3B5"/>
                </a:solidFill>
                <a:latin typeface="Calibri" pitchFamily="34" charset="0"/>
                <a:ea typeface="Calibri" pitchFamily="34" charset="-122"/>
                <a:cs typeface="Calibri" pitchFamily="34" charset="-120"/>
              </a:rPr>
              <a:t>delay · latency · volume</a:t>
            </a:r>
            <a:endParaRPr lang="en-US" sz="1150" dirty="0"/>
          </a:p>
        </p:txBody>
      </p:sp>
      <p:sp>
        <p:nvSpPr>
          <p:cNvPr id="22" name="Shape 20"/>
          <p:cNvSpPr/>
          <p:nvPr/>
        </p:nvSpPr>
        <p:spPr>
          <a:xfrm>
            <a:off x="3022600" y="1460500"/>
            <a:ext cx="2057400" cy="4445000"/>
          </a:xfrm>
          <a:prstGeom prst="roundRect">
            <a:avLst>
              <a:gd name="adj" fmla="val 4364"/>
            </a:avLst>
          </a:prstGeom>
          <a:solidFill>
            <a:srgbClr val="181C25"/>
          </a:solidFill>
          <a:ln w="9525">
            <a:solidFill>
              <a:srgbClr val="2A3140"/>
            </a:solidFill>
            <a:prstDash val="solid"/>
          </a:ln>
        </p:spPr>
        <p:txBody>
          <a:bodyPr/>
          <a:p/>
        </p:txBody>
      </p:sp>
      <p:sp>
        <p:nvSpPr>
          <p:cNvPr id="23" name="Text 21"/>
          <p:cNvSpPr txBox="1"/>
          <p:nvPr/>
        </p:nvSpPr>
        <p:spPr>
          <a:xfrm>
            <a:off x="3132328" y="1595120"/>
            <a:ext cx="1837944" cy="822960"/>
          </a:xfrm>
          <a:prstGeom prst="rect">
            <a:avLst/>
          </a:prstGeom>
          <a:noFill/>
          <a:ln/>
        </p:spPr>
        <p:txBody>
          <a:bodyPr wrap="square" lIns="0" tIns="0" rIns="0" bIns="0" rtlCol="0" anchor="ctr"/>
          <a:lstStyle/>
          <a:p>
            <a:pPr algn="ctr" indent="0" marL="0">
              <a:buNone/>
            </a:pPr>
            <a:r>
              <a:rPr lang="en-US" sz="2000" b="1" dirty="0">
                <a:solidFill>
                  <a:srgbClr val="3FB8C9"/>
                </a:solidFill>
                <a:latin typeface="Calibri" pitchFamily="34" charset="0"/>
                <a:ea typeface="Calibri" pitchFamily="34" charset="-122"/>
                <a:cs typeface="Calibri" pitchFamily="34" charset="-120"/>
              </a:rPr>
              <a:t>Is the volume</a:t>
            </a:r>
            <a:endParaRPr lang="en-US" sz="2000" dirty="0"/>
          </a:p>
          <a:p>
            <a:pPr algn="ctr" indent="0" marL="0">
              <a:buNone/>
            </a:pPr>
            <a:r>
              <a:rPr lang="en-US" sz="2000" b="1" dirty="0">
                <a:solidFill>
                  <a:srgbClr val="3FB8C9"/>
                </a:solidFill>
                <a:latin typeface="Calibri" pitchFamily="34" charset="0"/>
                <a:ea typeface="Calibri" pitchFamily="34" charset="-122"/>
                <a:cs typeface="Calibri" pitchFamily="34" charset="-120"/>
              </a:rPr>
              <a:t>normal?</a:t>
            </a:r>
            <a:endParaRPr lang="en-US" sz="2000" dirty="0"/>
          </a:p>
        </p:txBody>
      </p:sp>
      <p:sp>
        <p:nvSpPr>
          <p:cNvPr id="24" name="Shape 22"/>
          <p:cNvSpPr/>
          <p:nvPr/>
        </p:nvSpPr>
        <p:spPr>
          <a:xfrm>
            <a:off x="3351784" y="2458720"/>
            <a:ext cx="1399032" cy="0"/>
          </a:xfrm>
          <a:prstGeom prst="line">
            <a:avLst/>
          </a:prstGeom>
          <a:noFill/>
          <a:ln w="19050">
            <a:solidFill>
              <a:srgbClr val="3FB8C9"/>
            </a:solidFill>
            <a:prstDash val="solid"/>
          </a:ln>
        </p:spPr>
        <p:txBody>
          <a:bodyPr/>
          <a:p/>
        </p:txBody>
      </p:sp>
      <p:sp>
        <p:nvSpPr>
          <p:cNvPr id="25" name="Shape 23"/>
          <p:cNvSpPr/>
          <p:nvPr/>
        </p:nvSpPr>
        <p:spPr>
          <a:xfrm>
            <a:off x="3132328" y="2611120"/>
            <a:ext cx="1837944" cy="914400"/>
          </a:xfrm>
          <a:prstGeom prst="roundRect">
            <a:avLst>
              <a:gd name="adj" fmla="val 10000"/>
            </a:avLst>
          </a:prstGeom>
          <a:solidFill>
            <a:srgbClr val="15303A"/>
          </a:solidFill>
          <a:ln w="9525">
            <a:solidFill>
              <a:srgbClr val="3FB8C9"/>
            </a:solidFill>
            <a:prstDash val="solid"/>
          </a:ln>
        </p:spPr>
        <p:txBody>
          <a:bodyPr/>
          <a:p/>
        </p:txBody>
      </p:sp>
      <p:sp>
        <p:nvSpPr>
          <p:cNvPr id="26" name="Text 24"/>
          <p:cNvSpPr txBox="1"/>
          <p:nvPr/>
        </p:nvSpPr>
        <p:spPr>
          <a:xfrm>
            <a:off x="3242056" y="2720848"/>
            <a:ext cx="1618488" cy="347472"/>
          </a:xfrm>
          <a:prstGeom prst="rect">
            <a:avLst/>
          </a:prstGeom>
          <a:noFill/>
          <a:ln/>
        </p:spPr>
        <p:txBody>
          <a:bodyPr wrap="square" lIns="0" tIns="0" rIns="0" bIns="0" rtlCol="0" anchor="t"/>
          <a:lstStyle/>
          <a:p>
            <a:pPr indent="0" marL="0">
              <a:buNone/>
            </a:pPr>
            <a:r>
              <a:rPr lang="en-US" sz="1800" b="1" dirty="0">
                <a:solidFill>
                  <a:srgbClr val="3FB8C9"/>
                </a:solidFill>
                <a:latin typeface="Calibri" pitchFamily="34" charset="0"/>
                <a:ea typeface="Calibri" pitchFamily="34" charset="-122"/>
                <a:cs typeface="Calibri" pitchFamily="34" charset="-120"/>
              </a:rPr>
              <a:t>VOL</a:t>
            </a:r>
            <a:endParaRPr lang="en-US" sz="1800" dirty="0"/>
          </a:p>
        </p:txBody>
      </p:sp>
      <p:sp>
        <p:nvSpPr>
          <p:cNvPr id="27" name="Text 25"/>
          <p:cNvSpPr txBox="1"/>
          <p:nvPr/>
        </p:nvSpPr>
        <p:spPr>
          <a:xfrm>
            <a:off x="3242056" y="3050032"/>
            <a:ext cx="1618488" cy="256032"/>
          </a:xfrm>
          <a:prstGeom prst="rect">
            <a:avLst/>
          </a:prstGeom>
          <a:noFill/>
          <a:ln/>
        </p:spPr>
        <p:txBody>
          <a:bodyPr wrap="square" lIns="0" tIns="0" rIns="0" bIns="0" rtlCol="0" anchor="t"/>
          <a:lstStyle/>
          <a:p>
            <a:pPr indent="0" marL="0">
              <a:buNone/>
            </a:pPr>
            <a:r>
              <a:rPr lang="en-US" sz="1200" dirty="0">
                <a:solidFill>
                  <a:srgbClr val="F2F4F8"/>
                </a:solidFill>
                <a:latin typeface="Calibri" pitchFamily="34" charset="0"/>
                <a:ea typeface="Calibri" pitchFamily="34" charset="-122"/>
                <a:cs typeface="Calibri" pitchFamily="34" charset="-120"/>
              </a:rPr>
              <a:t>Volume Outliers</a:t>
            </a:r>
            <a:endParaRPr lang="en-US" sz="1200" dirty="0"/>
          </a:p>
        </p:txBody>
      </p:sp>
      <p:sp>
        <p:nvSpPr>
          <p:cNvPr id="28" name="Text 26"/>
          <p:cNvSpPr txBox="1"/>
          <p:nvPr/>
        </p:nvSpPr>
        <p:spPr>
          <a:xfrm>
            <a:off x="3242056" y="3287776"/>
            <a:ext cx="1618488" cy="237744"/>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licensed volume per index</a:t>
            </a:r>
            <a:endParaRPr lang="en-US" sz="1050" dirty="0"/>
          </a:p>
        </p:txBody>
      </p:sp>
      <p:sp>
        <p:nvSpPr>
          <p:cNvPr id="29" name="Text 27"/>
          <p:cNvSpPr txBox="1"/>
          <p:nvPr/>
        </p:nvSpPr>
        <p:spPr>
          <a:xfrm>
            <a:off x="3187192" y="3754120"/>
            <a:ext cx="1728216" cy="1463040"/>
          </a:xfrm>
          <a:prstGeom prst="rect">
            <a:avLst/>
          </a:prstGeom>
          <a:noFill/>
          <a:ln/>
        </p:spPr>
        <p:txBody>
          <a:bodyPr wrap="square" lIns="0" tIns="0" rIns="0" bIns="0" rtlCol="0" anchor="t"/>
          <a:lstStyle/>
          <a:p>
            <a:pPr algn="ctr" indent="0" marL="0">
              <a:buNone/>
            </a:pPr>
            <a:r>
              <a:rPr lang="en-US" sz="1300" dirty="0">
                <a:solidFill>
                  <a:srgbClr val="9AA3B5"/>
                </a:solidFill>
                <a:latin typeface="Calibri" pitchFamily="34" charset="0"/>
                <a:ea typeface="Calibri" pitchFamily="34" charset="-122"/>
                <a:cs typeface="Calibri" pitchFamily="34" charset="-120"/>
              </a:rPr>
              <a:t>Is the licensed volume of each index normal? ML outliers on drops and spikes.</a:t>
            </a:r>
            <a:endParaRPr lang="en-US" sz="1300" dirty="0"/>
          </a:p>
        </p:txBody>
      </p:sp>
      <p:sp>
        <p:nvSpPr>
          <p:cNvPr id="46" name="Shape 20"/>
          <p:cNvSpPr/>
          <p:nvPr/>
        </p:nvSpPr>
        <p:spPr>
          <a:xfrm>
            <a:off x="5207000" y="1460500"/>
            <a:ext cx="2057400" cy="4445000"/>
          </a:xfrm>
          <a:prstGeom prst="roundRect">
            <a:avLst>
              <a:gd name="adj" fmla="val 4364"/>
            </a:avLst>
          </a:prstGeom>
          <a:solidFill>
            <a:srgbClr val="181C25"/>
          </a:solidFill>
          <a:ln w="9525">
            <a:solidFill>
              <a:srgbClr val="2A3140"/>
            </a:solidFill>
            <a:prstDash val="solid"/>
          </a:ln>
        </p:spPr>
        <p:txBody>
          <a:bodyPr/>
          <a:p/>
        </p:txBody>
      </p:sp>
      <p:sp>
        <p:nvSpPr>
          <p:cNvPr id="47" name="Text 21"/>
          <p:cNvSpPr txBox="1"/>
          <p:nvPr/>
        </p:nvSpPr>
        <p:spPr>
          <a:xfrm>
            <a:off x="5316728" y="1595120"/>
            <a:ext cx="1837944" cy="822960"/>
          </a:xfrm>
          <a:prstGeom prst="rect">
            <a:avLst/>
          </a:prstGeom>
          <a:noFill/>
          <a:ln/>
        </p:spPr>
        <p:txBody>
          <a:bodyPr wrap="square" lIns="0" tIns="0" rIns="0" bIns="0" rtlCol="0" anchor="ctr"/>
          <a:lstStyle/>
          <a:p>
            <a:pPr algn="ctr" indent="0" marL="0">
              <a:buNone/>
            </a:pPr>
            <a:r>
              <a:rPr lang="en-US" sz="2000" b="1" dirty="0">
                <a:solidFill>
                  <a:srgbClr val="3DBE7A"/>
                </a:solidFill>
                <a:latin typeface="Calibri" pitchFamily="34" charset="0"/>
                <a:ea typeface="Calibri" pitchFamily="34" charset="-122"/>
                <a:cs typeface="Calibri" pitchFamily="34" charset="-120"/>
              </a:rPr>
              <a:t>Is it</a:t>
            </a:r>
            <a:endParaRPr lang="en-US" sz="2000" dirty="0"/>
          </a:p>
          <a:p>
            <a:pPr algn="ctr" indent="0" marL="0">
              <a:buNone/>
            </a:pPr>
            <a:r>
              <a:rPr lang="en-US" sz="2000" b="1" dirty="0">
                <a:solidFill>
                  <a:srgbClr val="3DBE7A"/>
                </a:solidFill>
                <a:latin typeface="Calibri" pitchFamily="34" charset="0"/>
                <a:ea typeface="Calibri" pitchFamily="34" charset="-122"/>
                <a:cs typeface="Calibri" pitchFamily="34" charset="-120"/>
              </a:rPr>
              <a:t>well-formed?</a:t>
            </a:r>
            <a:endParaRPr lang="en-US" sz="2000" dirty="0"/>
          </a:p>
        </p:txBody>
      </p:sp>
      <p:sp>
        <p:nvSpPr>
          <p:cNvPr id="48" name="Shape 22"/>
          <p:cNvSpPr/>
          <p:nvPr/>
        </p:nvSpPr>
        <p:spPr>
          <a:xfrm>
            <a:off x="5536184" y="2458720"/>
            <a:ext cx="1399032" cy="0"/>
          </a:xfrm>
          <a:prstGeom prst="line">
            <a:avLst/>
          </a:prstGeom>
          <a:noFill/>
          <a:ln w="19050">
            <a:solidFill>
              <a:srgbClr val="3DBE7A"/>
            </a:solidFill>
            <a:prstDash val="solid"/>
          </a:ln>
        </p:spPr>
        <p:txBody>
          <a:bodyPr/>
          <a:p/>
        </p:txBody>
      </p:sp>
      <p:sp>
        <p:nvSpPr>
          <p:cNvPr id="49" name="Shape 23"/>
          <p:cNvSpPr/>
          <p:nvPr/>
        </p:nvSpPr>
        <p:spPr>
          <a:xfrm>
            <a:off x="5316728" y="2611120"/>
            <a:ext cx="1837944" cy="914400"/>
          </a:xfrm>
          <a:prstGeom prst="roundRect">
            <a:avLst>
              <a:gd name="adj" fmla="val 10000"/>
            </a:avLst>
          </a:prstGeom>
          <a:solidFill>
            <a:srgbClr val="16302A"/>
          </a:solidFill>
          <a:ln w="9525">
            <a:solidFill>
              <a:srgbClr val="3DBE7A"/>
            </a:solidFill>
            <a:prstDash val="solid"/>
          </a:ln>
        </p:spPr>
        <p:txBody>
          <a:bodyPr/>
          <a:p/>
        </p:txBody>
      </p:sp>
      <p:sp>
        <p:nvSpPr>
          <p:cNvPr id="50" name="Text 24"/>
          <p:cNvSpPr txBox="1"/>
          <p:nvPr/>
        </p:nvSpPr>
        <p:spPr>
          <a:xfrm>
            <a:off x="5426456" y="2720848"/>
            <a:ext cx="1618488" cy="347472"/>
          </a:xfrm>
          <a:prstGeom prst="rect">
            <a:avLst/>
          </a:prstGeom>
          <a:noFill/>
          <a:ln/>
        </p:spPr>
        <p:txBody>
          <a:bodyPr wrap="square" lIns="0" tIns="0" rIns="0" bIns="0" rtlCol="0" anchor="t"/>
          <a:lstStyle/>
          <a:p>
            <a:pPr indent="0" marL="0">
              <a:buNone/>
            </a:pPr>
            <a:r>
              <a:rPr lang="en-US" sz="1800" b="1" dirty="0">
                <a:solidFill>
                  <a:srgbClr val="3DBE7A"/>
                </a:solidFill>
                <a:latin typeface="Calibri" pitchFamily="34" charset="0"/>
                <a:ea typeface="Calibri" pitchFamily="34" charset="-122"/>
                <a:cs typeface="Calibri" pitchFamily="34" charset="-120"/>
              </a:rPr>
              <a:t>FQM</a:t>
            </a:r>
            <a:endParaRPr lang="en-US" sz="1800" dirty="0"/>
          </a:p>
        </p:txBody>
      </p:sp>
      <p:sp>
        <p:nvSpPr>
          <p:cNvPr id="51" name="Text 25"/>
          <p:cNvSpPr txBox="1"/>
          <p:nvPr/>
        </p:nvSpPr>
        <p:spPr>
          <a:xfrm>
            <a:off x="5426456" y="3050032"/>
            <a:ext cx="1618488" cy="256032"/>
          </a:xfrm>
          <a:prstGeom prst="rect">
            <a:avLst/>
          </a:prstGeom>
          <a:noFill/>
          <a:ln/>
        </p:spPr>
        <p:txBody>
          <a:bodyPr wrap="square" lIns="0" tIns="0" rIns="0" bIns="0" rtlCol="0" anchor="t"/>
          <a:lstStyle/>
          <a:p>
            <a:pPr indent="0" marL="0">
              <a:buNone/>
            </a:pPr>
            <a:r>
              <a:rPr lang="en-US" sz="1200" dirty="0">
                <a:solidFill>
                  <a:srgbClr val="F2F4F8"/>
                </a:solidFill>
                <a:latin typeface="Calibri" pitchFamily="34" charset="0"/>
                <a:ea typeface="Calibri" pitchFamily="34" charset="-122"/>
                <a:cs typeface="Calibri" pitchFamily="34" charset="-120"/>
              </a:rPr>
              <a:t>Field Quality Monitoring</a:t>
            </a:r>
            <a:endParaRPr lang="en-US" sz="1200" dirty="0"/>
          </a:p>
        </p:txBody>
      </p:sp>
      <p:sp>
        <p:nvSpPr>
          <p:cNvPr id="52" name="Text 26"/>
          <p:cNvSpPr txBox="1"/>
          <p:nvPr/>
        </p:nvSpPr>
        <p:spPr>
          <a:xfrm>
            <a:off x="5426456" y="3287776"/>
            <a:ext cx="1618488" cy="237744"/>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parsing quality &amp; CIM</a:t>
            </a:r>
            <a:endParaRPr lang="en-US" sz="1050" dirty="0"/>
          </a:p>
        </p:txBody>
      </p:sp>
      <p:sp>
        <p:nvSpPr>
          <p:cNvPr id="53" name="Text 27"/>
          <p:cNvSpPr txBox="1"/>
          <p:nvPr/>
        </p:nvSpPr>
        <p:spPr>
          <a:xfrm>
            <a:off x="5371592" y="3754120"/>
            <a:ext cx="1728216" cy="1463040"/>
          </a:xfrm>
          <a:prstGeom prst="rect">
            <a:avLst/>
          </a:prstGeom>
          <a:noFill/>
          <a:ln/>
        </p:spPr>
        <p:txBody>
          <a:bodyPr wrap="square" lIns="0" tIns="0" rIns="0" bIns="0" rtlCol="0" anchor="t"/>
          <a:lstStyle/>
          <a:p>
            <a:pPr algn="ctr" indent="0" marL="0">
              <a:buNone/>
            </a:pPr>
            <a:r>
              <a:rPr lang="en-US" sz="1300" dirty="0">
                <a:solidFill>
                  <a:srgbClr val="9AA3B5"/>
                </a:solidFill>
                <a:latin typeface="Calibri" pitchFamily="34" charset="0"/>
                <a:ea typeface="Calibri" pitchFamily="34" charset="-122"/>
                <a:cs typeface="Calibri" pitchFamily="34" charset="-120"/>
              </a:rPr>
              <a:t>Is every field parsed and CIM-compliant? Coverage and success measured per field.</a:t>
            </a:r>
            <a:endParaRPr lang="en-US" sz="1300" dirty="0"/>
          </a:p>
        </p:txBody>
      </p:sp>
      <p:sp>
        <p:nvSpPr>
          <p:cNvPr id="30" name="Shape 28"/>
          <p:cNvSpPr/>
          <p:nvPr/>
        </p:nvSpPr>
        <p:spPr>
          <a:xfrm>
            <a:off x="7391400" y="1460500"/>
            <a:ext cx="2057400" cy="4445000"/>
          </a:xfrm>
          <a:prstGeom prst="roundRect">
            <a:avLst>
              <a:gd name="adj" fmla="val 4364"/>
            </a:avLst>
          </a:prstGeom>
          <a:solidFill>
            <a:srgbClr val="181C25"/>
          </a:solidFill>
          <a:ln w="9525">
            <a:solidFill>
              <a:srgbClr val="2A3140"/>
            </a:solidFill>
            <a:prstDash val="solid"/>
          </a:ln>
        </p:spPr>
        <p:txBody>
          <a:bodyPr/>
          <a:p/>
        </p:txBody>
      </p:sp>
      <p:sp>
        <p:nvSpPr>
          <p:cNvPr id="31" name="Text 29"/>
          <p:cNvSpPr txBox="1"/>
          <p:nvPr/>
        </p:nvSpPr>
        <p:spPr>
          <a:xfrm>
            <a:off x="7501128" y="1595120"/>
            <a:ext cx="1837944" cy="822960"/>
          </a:xfrm>
          <a:prstGeom prst="rect">
            <a:avLst/>
          </a:prstGeom>
          <a:noFill/>
          <a:ln/>
        </p:spPr>
        <p:txBody>
          <a:bodyPr wrap="square" lIns="0" tIns="0" rIns="0" bIns="0" rtlCol="0" anchor="ctr"/>
          <a:lstStyle/>
          <a:p>
            <a:pPr algn="ctr" indent="0" marL="0">
              <a:buNone/>
            </a:pPr>
            <a:r>
              <a:rPr lang="en-US" sz="2000" b="1" dirty="0">
                <a:solidFill>
                  <a:srgbClr val="E0A040"/>
                </a:solidFill>
                <a:latin typeface="Calibri" pitchFamily="34" charset="0"/>
                <a:ea typeface="Calibri" pitchFamily="34" charset="-122"/>
                <a:cs typeface="Calibri" pitchFamily="34" charset="-120"/>
              </a:rPr>
              <a:t>Are searches</a:t>
            </a:r>
            <a:endParaRPr lang="en-US" sz="2000" dirty="0"/>
          </a:p>
          <a:p>
            <a:pPr algn="ctr" indent="0" marL="0">
              <a:buNone/>
            </a:pPr>
            <a:r>
              <a:rPr lang="en-US" sz="2000" b="1" dirty="0">
                <a:solidFill>
                  <a:srgbClr val="E0A040"/>
                </a:solidFill>
                <a:latin typeface="Calibri" pitchFamily="34" charset="0"/>
                <a:ea typeface="Calibri" pitchFamily="34" charset="-122"/>
                <a:cs typeface="Calibri" pitchFamily="34" charset="-120"/>
              </a:rPr>
              <a:t>healthy?</a:t>
            </a:r>
            <a:endParaRPr lang="en-US" sz="2000" dirty="0"/>
          </a:p>
        </p:txBody>
      </p:sp>
      <p:sp>
        <p:nvSpPr>
          <p:cNvPr id="32" name="Shape 30"/>
          <p:cNvSpPr/>
          <p:nvPr/>
        </p:nvSpPr>
        <p:spPr>
          <a:xfrm>
            <a:off x="7720584" y="2458720"/>
            <a:ext cx="1399032" cy="0"/>
          </a:xfrm>
          <a:prstGeom prst="line">
            <a:avLst/>
          </a:prstGeom>
          <a:noFill/>
          <a:ln w="19050">
            <a:solidFill>
              <a:srgbClr val="E0A040"/>
            </a:solidFill>
            <a:prstDash val="solid"/>
          </a:ln>
        </p:spPr>
        <p:txBody>
          <a:bodyPr/>
          <a:p/>
        </p:txBody>
      </p:sp>
      <p:sp>
        <p:nvSpPr>
          <p:cNvPr id="33" name="Shape 31"/>
          <p:cNvSpPr/>
          <p:nvPr/>
        </p:nvSpPr>
        <p:spPr>
          <a:xfrm>
            <a:off x="7501128" y="2611120"/>
            <a:ext cx="1837944" cy="914400"/>
          </a:xfrm>
          <a:prstGeom prst="roundRect">
            <a:avLst>
              <a:gd name="adj" fmla="val 10000"/>
            </a:avLst>
          </a:prstGeom>
          <a:solidFill>
            <a:srgbClr val="3A2C16"/>
          </a:solidFill>
          <a:ln w="9525">
            <a:solidFill>
              <a:srgbClr val="E0A040"/>
            </a:solidFill>
            <a:prstDash val="solid"/>
          </a:ln>
        </p:spPr>
        <p:txBody>
          <a:bodyPr/>
          <a:p/>
        </p:txBody>
      </p:sp>
      <p:sp>
        <p:nvSpPr>
          <p:cNvPr id="34" name="Text 32"/>
          <p:cNvSpPr txBox="1"/>
          <p:nvPr/>
        </p:nvSpPr>
        <p:spPr>
          <a:xfrm>
            <a:off x="7610856" y="2720848"/>
            <a:ext cx="1618488" cy="347472"/>
          </a:xfrm>
          <a:prstGeom prst="rect">
            <a:avLst/>
          </a:prstGeom>
          <a:noFill/>
          <a:ln/>
        </p:spPr>
        <p:txBody>
          <a:bodyPr wrap="square" lIns="0" tIns="0" rIns="0" bIns="0" rtlCol="0" anchor="t"/>
          <a:lstStyle/>
          <a:p>
            <a:pPr indent="0" marL="0">
              <a:buNone/>
            </a:pPr>
            <a:r>
              <a:rPr lang="en-US" sz="1800" b="1" dirty="0">
                <a:solidFill>
                  <a:srgbClr val="E0A040"/>
                </a:solidFill>
                <a:latin typeface="Calibri" pitchFamily="34" charset="0"/>
                <a:ea typeface="Calibri" pitchFamily="34" charset="-122"/>
                <a:cs typeface="Calibri" pitchFamily="34" charset="-120"/>
              </a:rPr>
              <a:t>WLK</a:t>
            </a:r>
            <a:endParaRPr lang="en-US" sz="1800" dirty="0"/>
          </a:p>
        </p:txBody>
      </p:sp>
      <p:sp>
        <p:nvSpPr>
          <p:cNvPr id="35" name="Text 33"/>
          <p:cNvSpPr txBox="1"/>
          <p:nvPr/>
        </p:nvSpPr>
        <p:spPr>
          <a:xfrm>
            <a:off x="7610856" y="3050032"/>
            <a:ext cx="1618488" cy="256032"/>
          </a:xfrm>
          <a:prstGeom prst="rect">
            <a:avLst/>
          </a:prstGeom>
          <a:noFill/>
          <a:ln/>
        </p:spPr>
        <p:txBody>
          <a:bodyPr wrap="square" lIns="0" tIns="0" rIns="0" bIns="0" rtlCol="0" anchor="t"/>
          <a:lstStyle/>
          <a:p>
            <a:pPr indent="0" marL="0">
              <a:buNone/>
            </a:pPr>
            <a:r>
              <a:rPr lang="en-US" sz="1200" dirty="0">
                <a:solidFill>
                  <a:srgbClr val="F2F4F8"/>
                </a:solidFill>
                <a:latin typeface="Calibri" pitchFamily="34" charset="0"/>
                <a:ea typeface="Calibri" pitchFamily="34" charset="-122"/>
                <a:cs typeface="Calibri" pitchFamily="34" charset="-120"/>
              </a:rPr>
              <a:t>Workload Knowledge</a:t>
            </a:r>
            <a:endParaRPr lang="en-US" sz="1200" dirty="0"/>
          </a:p>
        </p:txBody>
      </p:sp>
      <p:sp>
        <p:nvSpPr>
          <p:cNvPr id="36" name="Text 34"/>
          <p:cNvSpPr txBox="1"/>
          <p:nvPr/>
        </p:nvSpPr>
        <p:spPr>
          <a:xfrm>
            <a:off x="7610856" y="3287776"/>
            <a:ext cx="1618488" cy="237744"/>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scheduled-search health</a:t>
            </a:r>
            <a:endParaRPr lang="en-US" sz="1050" dirty="0"/>
          </a:p>
        </p:txBody>
      </p:sp>
      <p:sp>
        <p:nvSpPr>
          <p:cNvPr id="37" name="Text 35"/>
          <p:cNvSpPr txBox="1"/>
          <p:nvPr/>
        </p:nvSpPr>
        <p:spPr>
          <a:xfrm>
            <a:off x="7555992" y="3754120"/>
            <a:ext cx="1728216" cy="1463040"/>
          </a:xfrm>
          <a:prstGeom prst="rect">
            <a:avLst/>
          </a:prstGeom>
          <a:noFill/>
          <a:ln/>
        </p:spPr>
        <p:txBody>
          <a:bodyPr wrap="square" lIns="0" tIns="0" rIns="0" bIns="0" rtlCol="0" anchor="t"/>
          <a:lstStyle/>
          <a:p>
            <a:pPr algn="ctr" indent="0" marL="0">
              <a:buNone/>
            </a:pPr>
            <a:r>
              <a:rPr lang="en-US" sz="1300" dirty="0">
                <a:solidFill>
                  <a:srgbClr val="9AA3B5"/>
                </a:solidFill>
                <a:latin typeface="Calibri" pitchFamily="34" charset="0"/>
                <a:ea typeface="Calibri" pitchFamily="34" charset="-122"/>
                <a:cs typeface="Calibri" pitchFamily="34" charset="-120"/>
              </a:rPr>
              <a:t>Are searches skipping, erroring or running late? Execution health as first-class entities.</a:t>
            </a:r>
            <a:endParaRPr lang="en-US" sz="1300" dirty="0"/>
          </a:p>
        </p:txBody>
      </p:sp>
      <p:sp>
        <p:nvSpPr>
          <p:cNvPr id="38" name="Shape 36"/>
          <p:cNvSpPr/>
          <p:nvPr/>
        </p:nvSpPr>
        <p:spPr>
          <a:xfrm>
            <a:off x="9575800" y="1460500"/>
            <a:ext cx="2057400" cy="4445000"/>
          </a:xfrm>
          <a:prstGeom prst="roundRect">
            <a:avLst>
              <a:gd name="adj" fmla="val 4364"/>
            </a:avLst>
          </a:prstGeom>
          <a:solidFill>
            <a:srgbClr val="181C25"/>
          </a:solidFill>
          <a:ln w="9525">
            <a:solidFill>
              <a:srgbClr val="2A3140"/>
            </a:solidFill>
            <a:prstDash val="solid"/>
          </a:ln>
        </p:spPr>
        <p:txBody>
          <a:bodyPr/>
          <a:p/>
        </p:txBody>
      </p:sp>
      <p:sp>
        <p:nvSpPr>
          <p:cNvPr id="39" name="Text 37"/>
          <p:cNvSpPr txBox="1"/>
          <p:nvPr/>
        </p:nvSpPr>
        <p:spPr>
          <a:xfrm>
            <a:off x="9685528" y="1595120"/>
            <a:ext cx="1837944" cy="822960"/>
          </a:xfrm>
          <a:prstGeom prst="rect">
            <a:avLst/>
          </a:prstGeom>
          <a:noFill/>
          <a:ln/>
        </p:spPr>
        <p:txBody>
          <a:bodyPr wrap="square" lIns="0" tIns="0" rIns="0" bIns="0" rtlCol="0" anchor="ctr"/>
          <a:lstStyle/>
          <a:p>
            <a:pPr algn="ctr" indent="0" marL="0">
              <a:buNone/>
            </a:pPr>
            <a:r>
              <a:rPr lang="en-US" sz="2000" b="1" dirty="0">
                <a:solidFill>
                  <a:srgbClr val="9A78F5"/>
                </a:solidFill>
                <a:latin typeface="Calibri" pitchFamily="34" charset="0"/>
                <a:ea typeface="Calibri" pitchFamily="34" charset="-122"/>
                <a:cs typeface="Calibri" pitchFamily="34" charset="-120"/>
              </a:rPr>
              <a:t>Anything</a:t>
            </a:r>
            <a:endParaRPr lang="en-US" sz="2000" dirty="0"/>
          </a:p>
          <a:p>
            <a:pPr algn="ctr" indent="0" marL="0">
              <a:buNone/>
            </a:pPr>
            <a:r>
              <a:rPr lang="en-US" sz="2000" b="1" dirty="0">
                <a:solidFill>
                  <a:srgbClr val="9A78F5"/>
                </a:solidFill>
                <a:latin typeface="Calibri" pitchFamily="34" charset="0"/>
                <a:ea typeface="Calibri" pitchFamily="34" charset="-122"/>
                <a:cs typeface="Calibri" pitchFamily="34" charset="-120"/>
              </a:rPr>
              <a:t>else?</a:t>
            </a:r>
            <a:endParaRPr lang="en-US" sz="2000" dirty="0"/>
          </a:p>
        </p:txBody>
      </p:sp>
      <p:sp>
        <p:nvSpPr>
          <p:cNvPr id="40" name="Shape 38"/>
          <p:cNvSpPr/>
          <p:nvPr/>
        </p:nvSpPr>
        <p:spPr>
          <a:xfrm>
            <a:off x="9904984" y="2458720"/>
            <a:ext cx="1399032" cy="0"/>
          </a:xfrm>
          <a:prstGeom prst="line">
            <a:avLst/>
          </a:prstGeom>
          <a:noFill/>
          <a:ln w="19050">
            <a:solidFill>
              <a:srgbClr val="9A78F5"/>
            </a:solidFill>
            <a:prstDash val="solid"/>
          </a:ln>
        </p:spPr>
        <p:txBody>
          <a:bodyPr/>
          <a:p/>
        </p:txBody>
      </p:sp>
      <p:sp>
        <p:nvSpPr>
          <p:cNvPr id="41" name="Shape 39"/>
          <p:cNvSpPr/>
          <p:nvPr/>
        </p:nvSpPr>
        <p:spPr>
          <a:xfrm>
            <a:off x="9685528" y="2611120"/>
            <a:ext cx="1837944" cy="914400"/>
          </a:xfrm>
          <a:prstGeom prst="roundRect">
            <a:avLst>
              <a:gd name="adj" fmla="val 10000"/>
            </a:avLst>
          </a:prstGeom>
          <a:solidFill>
            <a:srgbClr val="2B2245"/>
          </a:solidFill>
          <a:ln w="9525">
            <a:solidFill>
              <a:srgbClr val="9A78F5"/>
            </a:solidFill>
            <a:prstDash val="solid"/>
          </a:ln>
        </p:spPr>
        <p:txBody>
          <a:bodyPr/>
          <a:p/>
        </p:txBody>
      </p:sp>
      <p:sp>
        <p:nvSpPr>
          <p:cNvPr id="42" name="Text 40"/>
          <p:cNvSpPr txBox="1"/>
          <p:nvPr/>
        </p:nvSpPr>
        <p:spPr>
          <a:xfrm>
            <a:off x="9795256" y="2720848"/>
            <a:ext cx="1618488" cy="347472"/>
          </a:xfrm>
          <a:prstGeom prst="rect">
            <a:avLst/>
          </a:prstGeom>
          <a:noFill/>
          <a:ln/>
        </p:spPr>
        <p:txBody>
          <a:bodyPr wrap="square" lIns="0" tIns="0" rIns="0" bIns="0" rtlCol="0" anchor="t"/>
          <a:lstStyle/>
          <a:p>
            <a:pPr indent="0" marL="0">
              <a:buNone/>
            </a:pPr>
            <a:r>
              <a:rPr lang="en-US" sz="1800" b="1" dirty="0">
                <a:solidFill>
                  <a:srgbClr val="9A78F5"/>
                </a:solidFill>
                <a:latin typeface="Calibri" pitchFamily="34" charset="0"/>
                <a:ea typeface="Calibri" pitchFamily="34" charset="-122"/>
                <a:cs typeface="Calibri" pitchFamily="34" charset="-120"/>
              </a:rPr>
              <a:t>FLX</a:t>
            </a:r>
            <a:endParaRPr lang="en-US" sz="1800" dirty="0"/>
          </a:p>
        </p:txBody>
      </p:sp>
      <p:sp>
        <p:nvSpPr>
          <p:cNvPr id="43" name="Text 41"/>
          <p:cNvSpPr txBox="1"/>
          <p:nvPr/>
        </p:nvSpPr>
        <p:spPr>
          <a:xfrm>
            <a:off x="9795256" y="3050032"/>
            <a:ext cx="1618488" cy="256032"/>
          </a:xfrm>
          <a:prstGeom prst="rect">
            <a:avLst/>
          </a:prstGeom>
          <a:noFill/>
          <a:ln/>
        </p:spPr>
        <p:txBody>
          <a:bodyPr wrap="square" lIns="0" tIns="0" rIns="0" bIns="0" rtlCol="0" anchor="t"/>
          <a:lstStyle/>
          <a:p>
            <a:pPr indent="0" marL="0">
              <a:buNone/>
            </a:pPr>
            <a:r>
              <a:rPr lang="en-US" sz="1200" dirty="0">
                <a:solidFill>
                  <a:srgbClr val="F2F4F8"/>
                </a:solidFill>
                <a:latin typeface="Calibri" pitchFamily="34" charset="0"/>
                <a:ea typeface="Calibri" pitchFamily="34" charset="-122"/>
                <a:cs typeface="Calibri" pitchFamily="34" charset="-120"/>
              </a:rPr>
              <a:t>Flex Objects</a:t>
            </a:r>
            <a:endParaRPr lang="en-US" sz="1200" dirty="0"/>
          </a:p>
        </p:txBody>
      </p:sp>
      <p:sp>
        <p:nvSpPr>
          <p:cNvPr id="44" name="Text 42"/>
          <p:cNvSpPr txBox="1"/>
          <p:nvPr/>
        </p:nvSpPr>
        <p:spPr>
          <a:xfrm>
            <a:off x="9795256" y="3287776"/>
            <a:ext cx="1618488" cy="237744"/>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any SPL → tracked entity</a:t>
            </a:r>
            <a:endParaRPr lang="en-US" sz="1050" dirty="0"/>
          </a:p>
        </p:txBody>
      </p:sp>
      <p:sp>
        <p:nvSpPr>
          <p:cNvPr id="45" name="Text 43"/>
          <p:cNvSpPr txBox="1"/>
          <p:nvPr/>
        </p:nvSpPr>
        <p:spPr>
          <a:xfrm>
            <a:off x="9740392" y="3754120"/>
            <a:ext cx="1728216" cy="1463040"/>
          </a:xfrm>
          <a:prstGeom prst="rect">
            <a:avLst/>
          </a:prstGeom>
          <a:noFill/>
          <a:ln/>
        </p:spPr>
        <p:txBody>
          <a:bodyPr wrap="square" lIns="0" tIns="0" rIns="0" bIns="0" rtlCol="0" anchor="t"/>
          <a:lstStyle/>
          <a:p>
            <a:pPr algn="ctr" indent="0" marL="0">
              <a:buNone/>
            </a:pPr>
            <a:r>
              <a:rPr lang="en-US" sz="1300" dirty="0">
                <a:solidFill>
                  <a:srgbClr val="9AA3B5"/>
                </a:solidFill>
                <a:latin typeface="Calibri" pitchFamily="34" charset="0"/>
                <a:ea typeface="Calibri" pitchFamily="34" charset="-122"/>
                <a:cs typeface="Calibri" pitchFamily="34" charset="-120"/>
              </a:rPr>
              <a:t>Everything else — you write the SPL; it becomes an entity with custom KPIs and dynamic thresholds.</a:t>
            </a:r>
            <a:endParaRPr lang="en-US" sz="1300" dirty="0"/>
          </a:p>
        </p:txBody>
      </p:sp>
      <p:sp>
        <p:nvSpPr>
          <p:cNvPr id="54" name="Text 19"/>
          <p:cNvSpPr txBox="1"/>
          <p:nvPr/>
        </p:nvSpPr>
        <p:spPr>
          <a:xfrm>
            <a:off x="546100" y="5981700"/>
            <a:ext cx="11087100" cy="381000"/>
          </a:xfrm>
          <a:prstGeom prst="rect">
            <a:avLst/>
          </a:prstGeom>
          <a:noFill/>
          <a:ln/>
        </p:spPr>
        <p:txBody>
          <a:bodyPr wrap="square" lIns="0" tIns="0" rIns="0" bIns="0" rtlCol="0" anchor="t"/>
          <a:lstStyle/>
          <a:p>
            <a:pPr algn="ctr" indent="0" marL="0">
              <a:buNone/>
            </a:pPr>
            <a:r>
              <a:rPr lang="en-US" sz="1050" dirty="0">
                <a:solidFill>
                  <a:srgbClr val="9AA3B5"/>
                </a:solidFill>
                <a:latin typeface="Calibri" pitchFamily="34" charset="0"/>
                <a:ea typeface="Calibri" pitchFamily="34" charset="-122"/>
                <a:cs typeface="Calibri" pitchFamily="34" charset="-120"/>
              </a:rPr>
              <a:t>Plus UAM — User Activity Monitoring (Beta): a dedicated tenant type that watches Splunk accounts and their activity; findings from a policy catalogue, no entities.</a:t>
            </a:r>
            <a:endParaRPr lang="en-US" sz="11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82296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MONITORING COMPONENTS</a:t>
            </a:r>
            <a:endParaRPr lang="en-US" sz="1100" dirty="0"/>
          </a:p>
        </p:txBody>
      </p:sp>
      <p:sp>
        <p:nvSpPr>
          <p:cNvPr id="3" name="Text 1"/>
          <p:cNvSpPr txBox="1"/>
          <p:nvPr/>
        </p:nvSpPr>
        <p:spPr>
          <a:xfrm>
            <a:off x="548640" y="566928"/>
            <a:ext cx="10515600" cy="685800"/>
          </a:xfrm>
          <a:prstGeom prst="rect">
            <a:avLst/>
          </a:prstGeom>
          <a:noFill/>
          <a:ln/>
        </p:spPr>
        <p:txBody>
          <a:bodyPr wrap="square" lIns="0" tIns="0" rIns="0" bIns="0" rtlCol="0" anchor="ctr"/>
          <a:lstStyle/>
          <a:p>
            <a:pPr indent="0" marL="0">
              <a:buNone/>
            </a:pPr>
            <a:r>
              <a:rPr lang="en-US" sz="3200" b="1" dirty="0">
                <a:solidFill>
                  <a:srgbClr val="F2F4F8"/>
                </a:solidFill>
                <a:latin typeface="Calibri" pitchFamily="34" charset="0"/>
                <a:ea typeface="Calibri" pitchFamily="34" charset="-122"/>
                <a:cs typeface="Calibri" pitchFamily="34" charset="-120"/>
              </a:rPr>
              <a:t>Seven components, one entity model</a:t>
            </a:r>
            <a:endParaRPr lang="en-US" sz="3200" dirty="0"/>
          </a:p>
        </p:txBody>
      </p:sp>
      <p:sp>
        <p:nvSpPr>
          <p:cNvPr id="4" name="Text 2"/>
          <p:cNvSpPr txBox="1"/>
          <p:nvPr/>
        </p:nvSpPr>
        <p:spPr>
          <a:xfrm>
            <a:off x="548640" y="6446520"/>
            <a:ext cx="54864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Product introduction</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6" name="Text 4"/>
          <p:cNvSpPr txBox="1"/>
          <p:nvPr/>
        </p:nvSpPr>
        <p:spPr>
          <a:xfrm>
            <a:off x="548640" y="1371600"/>
            <a:ext cx="10972800" cy="548640"/>
          </a:xfrm>
          <a:prstGeom prst="rect">
            <a:avLst/>
          </a:prstGeom>
          <a:noFill/>
          <a:ln/>
        </p:spPr>
        <p:txBody>
          <a:bodyPr wrap="square" lIns="0" tIns="0" rIns="0" bIns="0" rtlCol="0" anchor="t"/>
          <a:lstStyle/>
          <a:p>
            <a:pPr indent="0" marL="0">
              <a:buNone/>
            </a:pPr>
            <a:r>
              <a:rPr lang="en-US" sz="1400" dirty="0">
                <a:solidFill>
                  <a:srgbClr val="9AA3B5"/>
                </a:solidFill>
                <a:latin typeface="Calibri" pitchFamily="34" charset="0"/>
                <a:ea typeface="Calibri" pitchFamily="34" charset="-122"/>
                <a:cs typeface="Calibri" pitchFamily="34" charset="-120"/>
              </a:rPr>
              <a:t>However different the seven components look, every entity has the same shape and the same lifecycle. Learn one component — you have half-learned them all.</a:t>
            </a:r>
            <a:endParaRPr lang="en-US" sz="1400" dirty="0"/>
          </a:p>
        </p:txBody>
      </p:sp>
      <p:sp>
        <p:nvSpPr>
          <p:cNvPr id="7" name="Shape 5"/>
          <p:cNvSpPr/>
          <p:nvPr/>
        </p:nvSpPr>
        <p:spPr>
          <a:xfrm>
            <a:off x="548640" y="2103120"/>
            <a:ext cx="4206240" cy="4023360"/>
          </a:xfrm>
          <a:prstGeom prst="roundRect">
            <a:avLst>
              <a:gd name="adj" fmla="val 2727"/>
            </a:avLst>
          </a:prstGeom>
          <a:solidFill>
            <a:srgbClr val="181C25"/>
          </a:solidFill>
          <a:ln w="9525">
            <a:solidFill>
              <a:srgbClr val="2A3140"/>
            </a:solidFill>
            <a:prstDash val="solid"/>
          </a:ln>
        </p:spPr>
        <p:txBody>
          <a:bodyPr/>
          <a:p/>
        </p:txBody>
      </p:sp>
      <p:sp>
        <p:nvSpPr>
          <p:cNvPr id="8" name="Text 6"/>
          <p:cNvSpPr txBox="1"/>
          <p:nvPr/>
        </p:nvSpPr>
        <p:spPr>
          <a:xfrm>
            <a:off x="822960" y="2286000"/>
            <a:ext cx="3657600" cy="320040"/>
          </a:xfrm>
          <a:prstGeom prst="rect">
            <a:avLst/>
          </a:prstGeom>
          <a:noFill/>
          <a:ln/>
        </p:spPr>
        <p:txBody>
          <a:bodyPr wrap="square" lIns="0" tIns="0" rIns="0" bIns="0" rtlCol="0" anchor="t"/>
          <a:lstStyle/>
          <a:p>
            <a:pPr indent="0" marL="0">
              <a:buNone/>
            </a:pPr>
            <a:r>
              <a:rPr lang="en-US" sz="1200" b="1" spc="100" kern="0" dirty="0">
                <a:solidFill>
                  <a:srgbClr val="8B6CF6"/>
                </a:solidFill>
                <a:latin typeface="Calibri" pitchFamily="34" charset="0"/>
                <a:ea typeface="Calibri" pitchFamily="34" charset="-122"/>
                <a:cs typeface="Calibri" pitchFamily="34" charset="-120"/>
              </a:rPr>
              <a:t>Every entity always has</a:t>
            </a:r>
            <a:endParaRPr lang="en-US" sz="1200" dirty="0"/>
          </a:p>
        </p:txBody>
      </p:sp>
      <p:sp>
        <p:nvSpPr>
          <p:cNvPr id="9" name="Text 7"/>
          <p:cNvSpPr txBox="1"/>
          <p:nvPr/>
        </p:nvSpPr>
        <p:spPr>
          <a:xfrm>
            <a:off x="822960" y="2697480"/>
            <a:ext cx="1554480" cy="457200"/>
          </a:xfrm>
          <a:prstGeom prst="rect">
            <a:avLst/>
          </a:prstGeom>
          <a:noFill/>
          <a:ln/>
        </p:spPr>
        <p:txBody>
          <a:bodyPr wrap="square" lIns="0" tIns="0" rIns="0" bIns="0" rtlCol="0" anchor="t"/>
          <a:lstStyle/>
          <a:p>
            <a:pPr indent="0" marL="0">
              <a:buNone/>
            </a:pPr>
            <a:r>
              <a:rPr lang="en-US" sz="1300" b="1" dirty="0">
                <a:solidFill>
                  <a:srgbClr val="F2F4F8"/>
                </a:solidFill>
                <a:latin typeface="Calibri" pitchFamily="34" charset="0"/>
                <a:ea typeface="Calibri" pitchFamily="34" charset="-122"/>
                <a:cs typeface="Calibri" pitchFamily="34" charset="-120"/>
              </a:rPr>
              <a:t>object</a:t>
            </a:r>
            <a:endParaRPr lang="en-US" sz="1300" dirty="0"/>
          </a:p>
        </p:txBody>
      </p:sp>
      <p:sp>
        <p:nvSpPr>
          <p:cNvPr id="10" name="Text 8"/>
          <p:cNvSpPr txBox="1"/>
          <p:nvPr/>
        </p:nvSpPr>
        <p:spPr>
          <a:xfrm>
            <a:off x="2331720" y="2697480"/>
            <a:ext cx="2286000" cy="502920"/>
          </a:xfrm>
          <a:prstGeom prst="rect">
            <a:avLst/>
          </a:prstGeom>
          <a:noFill/>
          <a:ln/>
        </p:spPr>
        <p:txBody>
          <a:bodyPr wrap="square" lIns="0" tIns="0" rIns="0" bIns="0" rtlCol="0" anchor="t"/>
          <a:lstStyle/>
          <a:p>
            <a:pPr indent="0" marL="0">
              <a:buNone/>
            </a:pPr>
            <a:r>
              <a:rPr lang="en-US" sz="1100" dirty="0">
                <a:solidFill>
                  <a:srgbClr val="9AA3B5"/>
                </a:solidFill>
                <a:latin typeface="Calibri" pitchFamily="34" charset="0"/>
                <a:ea typeface="Calibri" pitchFamily="34" charset="-122"/>
                <a:cs typeface="Calibri" pitchFamily="34" charset="-120"/>
              </a:rPr>
              <a:t>its canonical, unique key — what it identifies differs per component</a:t>
            </a:r>
            <a:endParaRPr lang="en-US" sz="1100" dirty="0"/>
          </a:p>
        </p:txBody>
      </p:sp>
      <p:sp>
        <p:nvSpPr>
          <p:cNvPr id="11" name="Text 9"/>
          <p:cNvSpPr txBox="1"/>
          <p:nvPr/>
        </p:nvSpPr>
        <p:spPr>
          <a:xfrm>
            <a:off x="822960" y="3246120"/>
            <a:ext cx="1554480" cy="457200"/>
          </a:xfrm>
          <a:prstGeom prst="rect">
            <a:avLst/>
          </a:prstGeom>
          <a:noFill/>
          <a:ln/>
        </p:spPr>
        <p:txBody>
          <a:bodyPr wrap="square" lIns="0" tIns="0" rIns="0" bIns="0" rtlCol="0" anchor="t"/>
          <a:lstStyle/>
          <a:p>
            <a:pPr indent="0" marL="0">
              <a:buNone/>
            </a:pPr>
            <a:r>
              <a:rPr lang="en-US" sz="1300" b="1" dirty="0">
                <a:solidFill>
                  <a:srgbClr val="F2F4F8"/>
                </a:solidFill>
                <a:latin typeface="Calibri" pitchFamily="34" charset="0"/>
                <a:ea typeface="Calibri" pitchFamily="34" charset="-122"/>
                <a:cs typeface="Calibri" pitchFamily="34" charset="-120"/>
              </a:rPr>
              <a:t>alias</a:t>
            </a:r>
            <a:endParaRPr lang="en-US" sz="1300" dirty="0"/>
          </a:p>
        </p:txBody>
      </p:sp>
      <p:sp>
        <p:nvSpPr>
          <p:cNvPr id="12" name="Text 10"/>
          <p:cNvSpPr txBox="1"/>
          <p:nvPr/>
        </p:nvSpPr>
        <p:spPr>
          <a:xfrm>
            <a:off x="2331720" y="3246120"/>
            <a:ext cx="2286000" cy="502920"/>
          </a:xfrm>
          <a:prstGeom prst="rect">
            <a:avLst/>
          </a:prstGeom>
          <a:noFill/>
          <a:ln/>
        </p:spPr>
        <p:txBody>
          <a:bodyPr wrap="square" lIns="0" tIns="0" rIns="0" bIns="0" rtlCol="0" anchor="t"/>
          <a:lstStyle/>
          <a:p>
            <a:pPr indent="0" marL="0">
              <a:buNone/>
            </a:pPr>
            <a:r>
              <a:rPr lang="en-US" sz="1100" dirty="0">
                <a:solidFill>
                  <a:srgbClr val="9AA3B5"/>
                </a:solidFill>
                <a:latin typeface="Calibri" pitchFamily="34" charset="0"/>
                <a:ea typeface="Calibri" pitchFamily="34" charset="-122"/>
                <a:cs typeface="Calibri" pitchFamily="34" charset="-120"/>
              </a:rPr>
              <a:t>an editable display name</a:t>
            </a:r>
            <a:endParaRPr lang="en-US" sz="1100" dirty="0"/>
          </a:p>
        </p:txBody>
      </p:sp>
      <p:sp>
        <p:nvSpPr>
          <p:cNvPr id="13" name="Text 11"/>
          <p:cNvSpPr txBox="1"/>
          <p:nvPr/>
        </p:nvSpPr>
        <p:spPr>
          <a:xfrm>
            <a:off x="822960" y="3794760"/>
            <a:ext cx="1554480" cy="457200"/>
          </a:xfrm>
          <a:prstGeom prst="rect">
            <a:avLst/>
          </a:prstGeom>
          <a:noFill/>
          <a:ln/>
        </p:spPr>
        <p:txBody>
          <a:bodyPr wrap="square" lIns="0" tIns="0" rIns="0" bIns="0" rtlCol="0" anchor="t"/>
          <a:lstStyle/>
          <a:p>
            <a:pPr indent="0" marL="0">
              <a:buNone/>
            </a:pPr>
            <a:r>
              <a:rPr lang="en-US" sz="1300" b="1" dirty="0">
                <a:solidFill>
                  <a:srgbClr val="F2F4F8"/>
                </a:solidFill>
                <a:latin typeface="Calibri" pitchFamily="34" charset="0"/>
                <a:ea typeface="Calibri" pitchFamily="34" charset="-122"/>
                <a:cs typeface="Calibri" pitchFamily="34" charset="-120"/>
              </a:rPr>
              <a:t>state</a:t>
            </a:r>
            <a:endParaRPr lang="en-US" sz="1300" dirty="0"/>
          </a:p>
        </p:txBody>
      </p:sp>
      <p:sp>
        <p:nvSpPr>
          <p:cNvPr id="14" name="Text 12"/>
          <p:cNvSpPr txBox="1"/>
          <p:nvPr/>
        </p:nvSpPr>
        <p:spPr>
          <a:xfrm>
            <a:off x="2331720" y="3794760"/>
            <a:ext cx="2286000" cy="502920"/>
          </a:xfrm>
          <a:prstGeom prst="rect">
            <a:avLst/>
          </a:prstGeom>
          <a:noFill/>
          <a:ln/>
        </p:spPr>
        <p:txBody>
          <a:bodyPr wrap="square" lIns="0" tIns="0" rIns="0" bIns="0" rtlCol="0" anchor="t"/>
          <a:lstStyle/>
          <a:p>
            <a:pPr indent="0" marL="0">
              <a:buNone/>
            </a:pPr>
            <a:r>
              <a:rPr lang="en-US" sz="1100" dirty="0">
                <a:solidFill>
                  <a:srgbClr val="9AA3B5"/>
                </a:solidFill>
                <a:latin typeface="Calibri" pitchFamily="34" charset="0"/>
                <a:ea typeface="Calibri" pitchFamily="34" charset="-122"/>
                <a:cs typeface="Calibri" pitchFamily="34" charset="-120"/>
              </a:rPr>
              <a:t>green · orange · red · blue</a:t>
            </a:r>
            <a:endParaRPr lang="en-US" sz="1100" dirty="0"/>
          </a:p>
        </p:txBody>
      </p:sp>
      <p:sp>
        <p:nvSpPr>
          <p:cNvPr id="15" name="Text 13"/>
          <p:cNvSpPr txBox="1"/>
          <p:nvPr/>
        </p:nvSpPr>
        <p:spPr>
          <a:xfrm>
            <a:off x="822960" y="4343400"/>
            <a:ext cx="1554480" cy="457200"/>
          </a:xfrm>
          <a:prstGeom prst="rect">
            <a:avLst/>
          </a:prstGeom>
          <a:noFill/>
          <a:ln/>
        </p:spPr>
        <p:txBody>
          <a:bodyPr wrap="square" lIns="0" tIns="0" rIns="0" bIns="0" rtlCol="0" anchor="t"/>
          <a:lstStyle/>
          <a:p>
            <a:pPr indent="0" marL="0">
              <a:buNone/>
            </a:pPr>
            <a:r>
              <a:rPr lang="en-US" sz="1300" b="1" dirty="0">
                <a:solidFill>
                  <a:srgbClr val="F2F4F8"/>
                </a:solidFill>
                <a:latin typeface="Calibri" pitchFamily="34" charset="0"/>
                <a:ea typeface="Calibri" pitchFamily="34" charset="-122"/>
                <a:cs typeface="Calibri" pitchFamily="34" charset="-120"/>
              </a:rPr>
              <a:t>score</a:t>
            </a:r>
            <a:endParaRPr lang="en-US" sz="1300" dirty="0"/>
          </a:p>
        </p:txBody>
      </p:sp>
      <p:sp>
        <p:nvSpPr>
          <p:cNvPr id="16" name="Text 14"/>
          <p:cNvSpPr txBox="1"/>
          <p:nvPr/>
        </p:nvSpPr>
        <p:spPr>
          <a:xfrm>
            <a:off x="2331720" y="4343400"/>
            <a:ext cx="2286000" cy="502920"/>
          </a:xfrm>
          <a:prstGeom prst="rect">
            <a:avLst/>
          </a:prstGeom>
          <a:noFill/>
          <a:ln/>
        </p:spPr>
        <p:txBody>
          <a:bodyPr wrap="square" lIns="0" tIns="0" rIns="0" bIns="0" rtlCol="0" anchor="t"/>
          <a:lstStyle/>
          <a:p>
            <a:pPr indent="0" marL="0">
              <a:buNone/>
            </a:pPr>
            <a:r>
              <a:rPr lang="en-US" sz="1100" dirty="0">
                <a:solidFill>
                  <a:srgbClr val="9AA3B5"/>
                </a:solidFill>
                <a:latin typeface="Calibri" pitchFamily="34" charset="0"/>
                <a:ea typeface="Calibri" pitchFamily="34" charset="-122"/>
                <a:cs typeface="Calibri" pitchFamily="34" charset="-120"/>
              </a:rPr>
              <a:t>the impact score the state derives from</a:t>
            </a:r>
            <a:endParaRPr lang="en-US" sz="1100" dirty="0"/>
          </a:p>
        </p:txBody>
      </p:sp>
      <p:sp>
        <p:nvSpPr>
          <p:cNvPr id="17" name="Text 15"/>
          <p:cNvSpPr txBox="1"/>
          <p:nvPr/>
        </p:nvSpPr>
        <p:spPr>
          <a:xfrm>
            <a:off x="822960" y="4892040"/>
            <a:ext cx="1554480" cy="457200"/>
          </a:xfrm>
          <a:prstGeom prst="rect">
            <a:avLst/>
          </a:prstGeom>
          <a:noFill/>
          <a:ln/>
        </p:spPr>
        <p:txBody>
          <a:bodyPr wrap="square" lIns="0" tIns="0" rIns="0" bIns="0" rtlCol="0" anchor="t"/>
          <a:lstStyle/>
          <a:p>
            <a:pPr indent="0" marL="0">
              <a:buNone/>
            </a:pPr>
            <a:r>
              <a:rPr lang="en-US" sz="1300" b="1" dirty="0">
                <a:solidFill>
                  <a:srgbClr val="F2F4F8"/>
                </a:solidFill>
                <a:latin typeface="Calibri" pitchFamily="34" charset="0"/>
                <a:ea typeface="Calibri" pitchFamily="34" charset="-122"/>
                <a:cs typeface="Calibri" pitchFamily="34" charset="-120"/>
              </a:rPr>
              <a:t>thresholds &amp; metrics</a:t>
            </a:r>
            <a:endParaRPr lang="en-US" sz="1300" dirty="0"/>
          </a:p>
        </p:txBody>
      </p:sp>
      <p:sp>
        <p:nvSpPr>
          <p:cNvPr id="18" name="Text 16"/>
          <p:cNvSpPr txBox="1"/>
          <p:nvPr/>
        </p:nvSpPr>
        <p:spPr>
          <a:xfrm>
            <a:off x="2331720" y="4892040"/>
            <a:ext cx="2286000" cy="502920"/>
          </a:xfrm>
          <a:prstGeom prst="rect">
            <a:avLst/>
          </a:prstGeom>
          <a:noFill/>
          <a:ln/>
        </p:spPr>
        <p:txBody>
          <a:bodyPr wrap="square" lIns="0" tIns="0" rIns="0" bIns="0" rtlCol="0" anchor="t"/>
          <a:lstStyle/>
          <a:p>
            <a:pPr indent="0" marL="0">
              <a:buNone/>
            </a:pPr>
            <a:r>
              <a:rPr lang="en-US" sz="1100" dirty="0">
                <a:solidFill>
                  <a:srgbClr val="9AA3B5"/>
                </a:solidFill>
                <a:latin typeface="Calibri" pitchFamily="34" charset="0"/>
                <a:ea typeface="Calibri" pitchFamily="34" charset="-122"/>
                <a:cs typeface="Calibri" pitchFamily="34" charset="-120"/>
              </a:rPr>
              <a:t>anomaly fields and a cache of the latest measurements</a:t>
            </a:r>
            <a:endParaRPr lang="en-US" sz="1100" dirty="0"/>
          </a:p>
        </p:txBody>
      </p:sp>
      <p:sp>
        <p:nvSpPr>
          <p:cNvPr id="19" name="Text 17"/>
          <p:cNvSpPr txBox="1"/>
          <p:nvPr/>
        </p:nvSpPr>
        <p:spPr>
          <a:xfrm>
            <a:off x="822960" y="5440680"/>
            <a:ext cx="1554480" cy="457200"/>
          </a:xfrm>
          <a:prstGeom prst="rect">
            <a:avLst/>
          </a:prstGeom>
          <a:noFill/>
          <a:ln/>
        </p:spPr>
        <p:txBody>
          <a:bodyPr wrap="square" lIns="0" tIns="0" rIns="0" bIns="0" rtlCol="0" anchor="t"/>
          <a:lstStyle/>
          <a:p>
            <a:pPr indent="0" marL="0">
              <a:buNone/>
            </a:pPr>
            <a:r>
              <a:rPr lang="en-US" sz="1300" b="1" dirty="0">
                <a:solidFill>
                  <a:srgbClr val="F2F4F8"/>
                </a:solidFill>
                <a:latin typeface="Calibri" pitchFamily="34" charset="0"/>
                <a:ea typeface="Calibri" pitchFamily="34" charset="-122"/>
                <a:cs typeface="Calibri" pitchFamily="34" charset="-120"/>
              </a:rPr>
              <a:t>metadata</a:t>
            </a:r>
            <a:endParaRPr lang="en-US" sz="1300" dirty="0"/>
          </a:p>
        </p:txBody>
      </p:sp>
      <p:sp>
        <p:nvSpPr>
          <p:cNvPr id="20" name="Text 18"/>
          <p:cNvSpPr txBox="1"/>
          <p:nvPr/>
        </p:nvSpPr>
        <p:spPr>
          <a:xfrm>
            <a:off x="2331720" y="5440680"/>
            <a:ext cx="2286000" cy="502920"/>
          </a:xfrm>
          <a:prstGeom prst="rect">
            <a:avLst/>
          </a:prstGeom>
          <a:noFill/>
          <a:ln/>
        </p:spPr>
        <p:txBody>
          <a:bodyPr wrap="square" lIns="0" tIns="0" rIns="0" bIns="0" rtlCol="0" anchor="t"/>
          <a:lstStyle/>
          <a:p>
            <a:pPr indent="0" marL="0">
              <a:buNone/>
            </a:pPr>
            <a:r>
              <a:rPr lang="en-US" sz="1100" dirty="0">
                <a:solidFill>
                  <a:srgbClr val="9AA3B5"/>
                </a:solidFill>
                <a:latin typeface="Calibri" pitchFamily="34" charset="0"/>
                <a:ea typeface="Calibri" pitchFamily="34" charset="-122"/>
                <a:cs typeface="Calibri" pitchFamily="34" charset="-120"/>
              </a:rPr>
              <a:t>priority, tags, labels, SLA class</a:t>
            </a:r>
            <a:endParaRPr lang="en-US" sz="1100" dirty="0"/>
          </a:p>
        </p:txBody>
      </p:sp>
      <p:sp>
        <p:nvSpPr>
          <p:cNvPr id="21" name="Shape 19"/>
          <p:cNvSpPr/>
          <p:nvPr/>
        </p:nvSpPr>
        <p:spPr>
          <a:xfrm>
            <a:off x="4983480" y="2103120"/>
            <a:ext cx="6656832" cy="4023360"/>
          </a:xfrm>
          <a:prstGeom prst="roundRect">
            <a:avLst>
              <a:gd name="adj" fmla="val 2727"/>
            </a:avLst>
          </a:prstGeom>
          <a:solidFill>
            <a:srgbClr val="181C25"/>
          </a:solidFill>
          <a:ln w="9525">
            <a:solidFill>
              <a:srgbClr val="2A3140"/>
            </a:solidFill>
            <a:prstDash val="solid"/>
          </a:ln>
        </p:spPr>
        <p:txBody>
          <a:bodyPr/>
          <a:p/>
        </p:txBody>
      </p:sp>
      <p:sp>
        <p:nvSpPr>
          <p:cNvPr id="22" name="Text 20"/>
          <p:cNvSpPr txBox="1"/>
          <p:nvPr/>
        </p:nvSpPr>
        <p:spPr>
          <a:xfrm>
            <a:off x="5257800" y="2286000"/>
            <a:ext cx="5943600" cy="320040"/>
          </a:xfrm>
          <a:prstGeom prst="rect">
            <a:avLst/>
          </a:prstGeom>
          <a:noFill/>
          <a:ln/>
        </p:spPr>
        <p:txBody>
          <a:bodyPr wrap="square" lIns="0" tIns="0" rIns="0" bIns="0" rtlCol="0" anchor="t"/>
          <a:lstStyle/>
          <a:p>
            <a:pPr indent="0" marL="0">
              <a:buNone/>
            </a:pPr>
            <a:r>
              <a:rPr lang="en-US" sz="1200" b="1" spc="100" kern="0" dirty="0">
                <a:solidFill>
                  <a:srgbClr val="8B6CF6"/>
                </a:solidFill>
                <a:latin typeface="Calibri" pitchFamily="34" charset="0"/>
                <a:ea typeface="Calibri" pitchFamily="34" charset="-122"/>
                <a:cs typeface="Calibri" pitchFamily="34" charset="-120"/>
              </a:rPr>
              <a:t>…and goes through the same lifecycle each cycle</a:t>
            </a:r>
            <a:endParaRPr lang="en-US" sz="1200" dirty="0"/>
          </a:p>
        </p:txBody>
      </p:sp>
      <p:sp>
        <p:nvSpPr>
          <p:cNvPr id="23" name="Shape 21"/>
          <p:cNvSpPr/>
          <p:nvPr/>
        </p:nvSpPr>
        <p:spPr>
          <a:xfrm>
            <a:off x="5257800" y="2834640"/>
            <a:ext cx="1417320" cy="914400"/>
          </a:xfrm>
          <a:prstGeom prst="roundRect">
            <a:avLst>
              <a:gd name="adj" fmla="val 10000"/>
            </a:avLst>
          </a:prstGeom>
          <a:solidFill>
            <a:srgbClr val="1C2A48"/>
          </a:solidFill>
          <a:ln w="9525">
            <a:solidFill>
              <a:srgbClr val="5B8DEF"/>
            </a:solidFill>
            <a:prstDash val="solid"/>
          </a:ln>
        </p:spPr>
        <p:txBody>
          <a:bodyPr/>
          <a:p/>
        </p:txBody>
      </p:sp>
      <p:sp>
        <p:nvSpPr>
          <p:cNvPr id="24" name="Text 22"/>
          <p:cNvSpPr txBox="1"/>
          <p:nvPr/>
        </p:nvSpPr>
        <p:spPr>
          <a:xfrm>
            <a:off x="5330952" y="2834640"/>
            <a:ext cx="1271016" cy="914400"/>
          </a:xfrm>
          <a:prstGeom prst="rect">
            <a:avLst/>
          </a:prstGeom>
          <a:noFill/>
          <a:ln/>
        </p:spPr>
        <p:txBody>
          <a:bodyPr wrap="square" lIns="0" tIns="0" rIns="0" bIns="0" rtlCol="0" anchor="ctr"/>
          <a:lstStyle/>
          <a:p>
            <a:pPr algn="ctr" indent="0" marL="0">
              <a:buNone/>
            </a:pPr>
            <a:r>
              <a:rPr lang="en-US" sz="1150" b="1" dirty="0">
                <a:solidFill>
                  <a:srgbClr val="5B8DEF"/>
                </a:solidFill>
                <a:latin typeface="Calibri" pitchFamily="34" charset="0"/>
                <a:ea typeface="Calibri" pitchFamily="34" charset="-122"/>
                <a:cs typeface="Calibri" pitchFamily="34" charset="-120"/>
              </a:rPr>
              <a:t>DISCOVER</a:t>
            </a:r>
            <a:endParaRPr lang="en-US" sz="1150" dirty="0"/>
          </a:p>
        </p:txBody>
      </p:sp>
      <p:sp>
        <p:nvSpPr>
          <p:cNvPr id="25" name="Text 23"/>
          <p:cNvSpPr txBox="1"/>
          <p:nvPr/>
        </p:nvSpPr>
        <p:spPr>
          <a:xfrm>
            <a:off x="5257800" y="3886200"/>
            <a:ext cx="1417320" cy="914400"/>
          </a:xfrm>
          <a:prstGeom prst="rect">
            <a:avLst/>
          </a:prstGeom>
          <a:noFill/>
          <a:ln/>
        </p:spPr>
        <p:txBody>
          <a:bodyPr wrap="square" lIns="0" tIns="0" rIns="0" bIns="0" rtlCol="0" anchor="t"/>
          <a:lstStyle/>
          <a:p>
            <a:pPr algn="ctr" indent="0" marL="0">
              <a:buNone/>
            </a:pPr>
            <a:r>
              <a:rPr lang="en-US" sz="1050" dirty="0">
                <a:solidFill>
                  <a:srgbClr val="9AA3B5"/>
                </a:solidFill>
                <a:latin typeface="Calibri" pitchFamily="34" charset="0"/>
                <a:ea typeface="Calibri" pitchFamily="34" charset="-122"/>
                <a:cs typeface="Calibri" pitchFamily="34" charset="-120"/>
              </a:rPr>
              <a:t>a tracker enumerates units and creates entities</a:t>
            </a:r>
            <a:endParaRPr lang="en-US" sz="1050" dirty="0"/>
          </a:p>
        </p:txBody>
      </p:sp>
      <p:sp>
        <p:nvSpPr>
          <p:cNvPr id="26" name="Shape 24"/>
          <p:cNvSpPr/>
          <p:nvPr/>
        </p:nvSpPr>
        <p:spPr>
          <a:xfrm>
            <a:off x="6693408" y="3291840"/>
            <a:ext cx="128016" cy="0"/>
          </a:xfrm>
          <a:prstGeom prst="line">
            <a:avLst/>
          </a:prstGeom>
          <a:noFill/>
          <a:ln w="19050">
            <a:solidFill>
              <a:srgbClr val="6B7386"/>
            </a:solidFill>
            <a:prstDash val="solid"/>
            <a:tailEnd type="triangle"/>
          </a:ln>
        </p:spPr>
        <p:txBody>
          <a:bodyPr/>
          <a:p/>
        </p:txBody>
      </p:sp>
      <p:sp>
        <p:nvSpPr>
          <p:cNvPr id="27" name="Shape 25"/>
          <p:cNvSpPr/>
          <p:nvPr/>
        </p:nvSpPr>
        <p:spPr>
          <a:xfrm>
            <a:off x="6830568" y="2834640"/>
            <a:ext cx="1417320" cy="914400"/>
          </a:xfrm>
          <a:prstGeom prst="roundRect">
            <a:avLst>
              <a:gd name="adj" fmla="val 10000"/>
            </a:avLst>
          </a:prstGeom>
          <a:solidFill>
            <a:srgbClr val="16302A"/>
          </a:solidFill>
          <a:ln w="9525">
            <a:solidFill>
              <a:srgbClr val="3DBE7A"/>
            </a:solidFill>
            <a:prstDash val="solid"/>
          </a:ln>
        </p:spPr>
        <p:txBody>
          <a:bodyPr/>
          <a:p/>
        </p:txBody>
      </p:sp>
      <p:sp>
        <p:nvSpPr>
          <p:cNvPr id="28" name="Text 26"/>
          <p:cNvSpPr txBox="1"/>
          <p:nvPr/>
        </p:nvSpPr>
        <p:spPr>
          <a:xfrm>
            <a:off x="6903720" y="2834640"/>
            <a:ext cx="1271016" cy="914400"/>
          </a:xfrm>
          <a:prstGeom prst="rect">
            <a:avLst/>
          </a:prstGeom>
          <a:noFill/>
          <a:ln/>
        </p:spPr>
        <p:txBody>
          <a:bodyPr wrap="square" lIns="0" tIns="0" rIns="0" bIns="0" rtlCol="0" anchor="ctr"/>
          <a:lstStyle/>
          <a:p>
            <a:pPr algn="ctr" indent="0" marL="0">
              <a:buNone/>
            </a:pPr>
            <a:r>
              <a:rPr lang="en-US" sz="1150" b="1" dirty="0">
                <a:solidFill>
                  <a:srgbClr val="3DBE7A"/>
                </a:solidFill>
                <a:latin typeface="Calibri" pitchFamily="34" charset="0"/>
                <a:ea typeface="Calibri" pitchFamily="34" charset="-122"/>
                <a:cs typeface="Calibri" pitchFamily="34" charset="-120"/>
              </a:rPr>
              <a:t>TRACK</a:t>
            </a:r>
            <a:endParaRPr lang="en-US" sz="1150" dirty="0"/>
          </a:p>
        </p:txBody>
      </p:sp>
      <p:sp>
        <p:nvSpPr>
          <p:cNvPr id="29" name="Text 27"/>
          <p:cNvSpPr txBox="1"/>
          <p:nvPr/>
        </p:nvSpPr>
        <p:spPr>
          <a:xfrm>
            <a:off x="6830568" y="3886200"/>
            <a:ext cx="1417320" cy="914400"/>
          </a:xfrm>
          <a:prstGeom prst="rect">
            <a:avLst/>
          </a:prstGeom>
          <a:noFill/>
          <a:ln/>
        </p:spPr>
        <p:txBody>
          <a:bodyPr wrap="square" lIns="0" tIns="0" rIns="0" bIns="0" rtlCol="0" anchor="t"/>
          <a:lstStyle/>
          <a:p>
            <a:pPr algn="ctr" indent="0" marL="0">
              <a:buNone/>
            </a:pPr>
            <a:r>
              <a:rPr lang="en-US" sz="1050" dirty="0">
                <a:solidFill>
                  <a:srgbClr val="9AA3B5"/>
                </a:solidFill>
                <a:latin typeface="Calibri" pitchFamily="34" charset="0"/>
                <a:ea typeface="Calibri" pitchFamily="34" charset="-122"/>
                <a:cs typeface="Calibri" pitchFamily="34" charset="-120"/>
              </a:rPr>
              <a:t>each run refreshes metrics and times</a:t>
            </a:r>
            <a:endParaRPr lang="en-US" sz="1050" dirty="0"/>
          </a:p>
        </p:txBody>
      </p:sp>
      <p:sp>
        <p:nvSpPr>
          <p:cNvPr id="30" name="Shape 28"/>
          <p:cNvSpPr/>
          <p:nvPr/>
        </p:nvSpPr>
        <p:spPr>
          <a:xfrm>
            <a:off x="8266176" y="3291840"/>
            <a:ext cx="128016" cy="0"/>
          </a:xfrm>
          <a:prstGeom prst="line">
            <a:avLst/>
          </a:prstGeom>
          <a:noFill/>
          <a:ln w="19050">
            <a:solidFill>
              <a:srgbClr val="6B7386"/>
            </a:solidFill>
            <a:prstDash val="solid"/>
            <a:tailEnd type="triangle"/>
          </a:ln>
        </p:spPr>
        <p:txBody>
          <a:bodyPr/>
          <a:p/>
        </p:txBody>
      </p:sp>
      <p:sp>
        <p:nvSpPr>
          <p:cNvPr id="31" name="Shape 29"/>
          <p:cNvSpPr/>
          <p:nvPr/>
        </p:nvSpPr>
        <p:spPr>
          <a:xfrm>
            <a:off x="8403336" y="2834640"/>
            <a:ext cx="1417320" cy="914400"/>
          </a:xfrm>
          <a:prstGeom prst="roundRect">
            <a:avLst>
              <a:gd name="adj" fmla="val 10000"/>
            </a:avLst>
          </a:prstGeom>
          <a:solidFill>
            <a:srgbClr val="3A2C16"/>
          </a:solidFill>
          <a:ln w="9525">
            <a:solidFill>
              <a:srgbClr val="E0A040"/>
            </a:solidFill>
            <a:prstDash val="solid"/>
          </a:ln>
        </p:spPr>
        <p:txBody>
          <a:bodyPr/>
          <a:p/>
        </p:txBody>
      </p:sp>
      <p:sp>
        <p:nvSpPr>
          <p:cNvPr id="32" name="Text 30"/>
          <p:cNvSpPr txBox="1"/>
          <p:nvPr/>
        </p:nvSpPr>
        <p:spPr>
          <a:xfrm>
            <a:off x="8476488" y="2834640"/>
            <a:ext cx="1271016" cy="914400"/>
          </a:xfrm>
          <a:prstGeom prst="rect">
            <a:avLst/>
          </a:prstGeom>
          <a:noFill/>
          <a:ln/>
        </p:spPr>
        <p:txBody>
          <a:bodyPr wrap="square" lIns="0" tIns="0" rIns="0" bIns="0" rtlCol="0" anchor="ctr"/>
          <a:lstStyle/>
          <a:p>
            <a:pPr algn="ctr" indent="0" marL="0">
              <a:buNone/>
            </a:pPr>
            <a:r>
              <a:rPr lang="en-US" sz="1150" b="1" dirty="0">
                <a:solidFill>
                  <a:srgbClr val="E0A040"/>
                </a:solidFill>
                <a:latin typeface="Calibri" pitchFamily="34" charset="0"/>
                <a:ea typeface="Calibri" pitchFamily="34" charset="-122"/>
                <a:cs typeface="Calibri" pitchFamily="34" charset="-120"/>
              </a:rPr>
              <a:t>EVALUATE</a:t>
            </a:r>
            <a:endParaRPr lang="en-US" sz="1150" dirty="0"/>
          </a:p>
        </p:txBody>
      </p:sp>
      <p:sp>
        <p:nvSpPr>
          <p:cNvPr id="33" name="Text 31"/>
          <p:cNvSpPr txBox="1"/>
          <p:nvPr/>
        </p:nvSpPr>
        <p:spPr>
          <a:xfrm>
            <a:off x="8403336" y="3886200"/>
            <a:ext cx="1417320" cy="914400"/>
          </a:xfrm>
          <a:prstGeom prst="rect">
            <a:avLst/>
          </a:prstGeom>
          <a:noFill/>
          <a:ln/>
        </p:spPr>
        <p:txBody>
          <a:bodyPr wrap="square" lIns="0" tIns="0" rIns="0" bIns="0" rtlCol="0" anchor="t"/>
          <a:lstStyle/>
          <a:p>
            <a:pPr algn="ctr" indent="0" marL="0">
              <a:buNone/>
            </a:pPr>
            <a:r>
              <a:rPr lang="en-US" sz="1050" dirty="0">
                <a:solidFill>
                  <a:srgbClr val="9AA3B5"/>
                </a:solidFill>
                <a:latin typeface="Calibri" pitchFamily="34" charset="0"/>
                <a:ea typeface="Calibri" pitchFamily="34" charset="-122"/>
                <a:cs typeface="Calibri" pitchFamily="34" charset="-120"/>
              </a:rPr>
              <a:t>decision maker sets state + score from thresholds</a:t>
            </a:r>
            <a:endParaRPr lang="en-US" sz="1050" dirty="0"/>
          </a:p>
        </p:txBody>
      </p:sp>
      <p:sp>
        <p:nvSpPr>
          <p:cNvPr id="34" name="Shape 32"/>
          <p:cNvSpPr/>
          <p:nvPr/>
        </p:nvSpPr>
        <p:spPr>
          <a:xfrm>
            <a:off x="9838944" y="3291840"/>
            <a:ext cx="128016" cy="0"/>
          </a:xfrm>
          <a:prstGeom prst="line">
            <a:avLst/>
          </a:prstGeom>
          <a:noFill/>
          <a:ln w="19050">
            <a:solidFill>
              <a:srgbClr val="6B7386"/>
            </a:solidFill>
            <a:prstDash val="solid"/>
            <a:tailEnd type="triangle"/>
          </a:ln>
        </p:spPr>
        <p:txBody>
          <a:bodyPr/>
          <a:p/>
        </p:txBody>
      </p:sp>
      <p:sp>
        <p:nvSpPr>
          <p:cNvPr id="35" name="Shape 33"/>
          <p:cNvSpPr/>
          <p:nvPr/>
        </p:nvSpPr>
        <p:spPr>
          <a:xfrm>
            <a:off x="9976104" y="2834640"/>
            <a:ext cx="1417320" cy="914400"/>
          </a:xfrm>
          <a:prstGeom prst="roundRect">
            <a:avLst>
              <a:gd name="adj" fmla="val 10000"/>
            </a:avLst>
          </a:prstGeom>
          <a:solidFill>
            <a:srgbClr val="2B2245"/>
          </a:solidFill>
          <a:ln w="9525">
            <a:solidFill>
              <a:srgbClr val="9A78F5"/>
            </a:solidFill>
            <a:prstDash val="solid"/>
          </a:ln>
        </p:spPr>
        <p:txBody>
          <a:bodyPr/>
          <a:p/>
        </p:txBody>
      </p:sp>
      <p:sp>
        <p:nvSpPr>
          <p:cNvPr id="36" name="Text 34"/>
          <p:cNvSpPr txBox="1"/>
          <p:nvPr/>
        </p:nvSpPr>
        <p:spPr>
          <a:xfrm>
            <a:off x="10049256" y="2834640"/>
            <a:ext cx="1271016" cy="914400"/>
          </a:xfrm>
          <a:prstGeom prst="rect">
            <a:avLst/>
          </a:prstGeom>
          <a:noFill/>
          <a:ln/>
        </p:spPr>
        <p:txBody>
          <a:bodyPr wrap="square" lIns="0" tIns="0" rIns="0" bIns="0" rtlCol="0" anchor="ctr"/>
          <a:lstStyle/>
          <a:p>
            <a:pPr algn="ctr" indent="0" marL="0">
              <a:buNone/>
            </a:pPr>
            <a:r>
              <a:rPr lang="en-US" sz="1150" b="1" dirty="0">
                <a:solidFill>
                  <a:srgbClr val="9A78F5"/>
                </a:solidFill>
                <a:latin typeface="Calibri" pitchFamily="34" charset="0"/>
                <a:ea typeface="Calibri" pitchFamily="34" charset="-122"/>
                <a:cs typeface="Calibri" pitchFamily="34" charset="-120"/>
              </a:rPr>
              <a:t>ALERT / LIFECYCLE</a:t>
            </a:r>
            <a:endParaRPr lang="en-US" sz="1150" dirty="0"/>
          </a:p>
        </p:txBody>
      </p:sp>
      <p:sp>
        <p:nvSpPr>
          <p:cNvPr id="37" name="Text 35"/>
          <p:cNvSpPr txBox="1"/>
          <p:nvPr/>
        </p:nvSpPr>
        <p:spPr>
          <a:xfrm>
            <a:off x="9976104" y="3886200"/>
            <a:ext cx="1417320" cy="914400"/>
          </a:xfrm>
          <a:prstGeom prst="rect">
            <a:avLst/>
          </a:prstGeom>
          <a:noFill/>
          <a:ln/>
        </p:spPr>
        <p:txBody>
          <a:bodyPr wrap="square" lIns="0" tIns="0" rIns="0" bIns="0" rtlCol="0" anchor="t"/>
          <a:lstStyle/>
          <a:p>
            <a:pPr algn="ctr" indent="0" marL="0">
              <a:buNone/>
            </a:pPr>
            <a:r>
              <a:rPr lang="en-US" sz="1050" dirty="0">
                <a:solidFill>
                  <a:srgbClr val="9AA3B5"/>
                </a:solidFill>
                <a:latin typeface="Calibri" pitchFamily="34" charset="0"/>
                <a:ea typeface="Calibri" pitchFamily="34" charset="-122"/>
                <a:cs typeface="Calibri" pitchFamily="34" charset="-120"/>
              </a:rPr>
              <a:t>stateful alerting, acknowledgment, purge of inactive entities</a:t>
            </a:r>
            <a:endParaRPr lang="en-US" sz="1050" dirty="0"/>
          </a:p>
        </p:txBody>
      </p:sp>
      <p:sp>
        <p:nvSpPr>
          <p:cNvPr id="38" name="Text 36"/>
          <p:cNvSpPr txBox="1"/>
          <p:nvPr/>
        </p:nvSpPr>
        <p:spPr>
          <a:xfrm>
            <a:off x="5257800" y="4983480"/>
            <a:ext cx="6126480" cy="1005840"/>
          </a:xfrm>
          <a:prstGeom prst="rect">
            <a:avLst/>
          </a:prstGeom>
          <a:noFill/>
          <a:ln/>
        </p:spPr>
        <p:txBody>
          <a:bodyPr wrap="square" lIns="0" tIns="0" rIns="0" bIns="0" rtlCol="0" anchor="t"/>
          <a:lstStyle/>
          <a:p>
            <a:pPr indent="0" marL="0">
              <a:buNone/>
            </a:pPr>
            <a:r>
              <a:rPr lang="en-US" sz="1150" dirty="0">
                <a:solidFill>
                  <a:srgbClr val="9AA3B5"/>
                </a:solidFill>
                <a:latin typeface="Calibri" pitchFamily="34" charset="0"/>
                <a:ea typeface="Calibri" pitchFamily="34" charset="-122"/>
                <a:cs typeface="Calibri" pitchFamily="34" charset="-120"/>
              </a:rPr>
              <a:t>Trackers are scheduled searches, usually running every five minutes — the freshness of a delay measurement is only as precise as the tracker cadence. Entities can also be declared before they exist (expected sources / hosts): a declared entity starts red until real data arrives.</a:t>
            </a:r>
            <a:endParaRPr lang="en-US" sz="11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82296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MULTI-TENANCY</a:t>
            </a:r>
            <a:endParaRPr lang="en-US" sz="1100" dirty="0"/>
          </a:p>
        </p:txBody>
      </p:sp>
      <p:sp>
        <p:nvSpPr>
          <p:cNvPr id="3" name="Text 1"/>
          <p:cNvSpPr txBox="1"/>
          <p:nvPr/>
        </p:nvSpPr>
        <p:spPr>
          <a:xfrm>
            <a:off x="548640" y="566928"/>
            <a:ext cx="10515600" cy="685800"/>
          </a:xfrm>
          <a:prstGeom prst="rect">
            <a:avLst/>
          </a:prstGeom>
          <a:noFill/>
          <a:ln/>
        </p:spPr>
        <p:txBody>
          <a:bodyPr wrap="square" lIns="0" tIns="0" rIns="0" bIns="0" rtlCol="0" anchor="ctr"/>
          <a:lstStyle/>
          <a:p>
            <a:pPr indent="0" marL="0">
              <a:buNone/>
            </a:pPr>
            <a:r>
              <a:rPr lang="en-US" sz="3200" b="1" dirty="0">
                <a:solidFill>
                  <a:srgbClr val="F2F4F8"/>
                </a:solidFill>
                <a:latin typeface="Calibri" pitchFamily="34" charset="0"/>
                <a:ea typeface="Calibri" pitchFamily="34" charset="-122"/>
                <a:cs typeface="Calibri" pitchFamily="34" charset="-120"/>
              </a:rPr>
              <a:t>Virtual Tenants — the unit of isolation and the unit of scale</a:t>
            </a:r>
            <a:endParaRPr lang="en-US" sz="3200" dirty="0"/>
          </a:p>
        </p:txBody>
      </p:sp>
      <p:sp>
        <p:nvSpPr>
          <p:cNvPr id="4" name="Text 2"/>
          <p:cNvSpPr txBox="1"/>
          <p:nvPr/>
        </p:nvSpPr>
        <p:spPr>
          <a:xfrm>
            <a:off x="548640" y="6446520"/>
            <a:ext cx="54864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Product introduction</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pic>
        <p:nvPicPr>
          <p:cNvPr id="24" name="Picture 23" descr="a01_virtual_tenants.png"/>
          <p:cNvPicPr>
            <a:picLocks noChangeAspect="1"/>
          </p:cNvPicPr>
          <p:nvPr/>
        </p:nvPicPr>
        <p:blipFill>
          <a:blip r:embed="rId4"/>
          <a:stretch>
            <a:fillRect/>
          </a:stretch>
        </p:blipFill>
        <p:spPr>
          <a:xfrm>
            <a:off x="6126480" y="1463040"/>
            <a:ext cx="5513832" cy="2239994"/>
          </a:xfrm>
          <a:prstGeom prst="rect">
            <a:avLst/>
          </a:prstGeom>
        </p:spPr>
      </p:pic>
      <p:sp>
        <p:nvSpPr>
          <p:cNvPr id="7" name="Text 4"/>
          <p:cNvSpPr txBox="1"/>
          <p:nvPr/>
        </p:nvSpPr>
        <p:spPr>
          <a:xfrm>
            <a:off x="548640" y="1463040"/>
            <a:ext cx="5303520" cy="1005840"/>
          </a:xfrm>
          <a:prstGeom prst="rect">
            <a:avLst/>
          </a:prstGeom>
          <a:noFill/>
          <a:ln/>
        </p:spPr>
        <p:txBody>
          <a:bodyPr wrap="square" lIns="0" tIns="0" rIns="0" bIns="0" rtlCol="0" anchor="t"/>
          <a:lstStyle/>
          <a:p>
            <a:pPr indent="0" marL="0">
              <a:buNone/>
            </a:pPr>
            <a:r>
              <a:rPr lang="en-US" sz="1350" dirty="0">
                <a:solidFill>
                  <a:srgbClr val="9AA3B5"/>
                </a:solidFill>
                <a:latin typeface="Calibri" pitchFamily="34" charset="0"/>
                <a:ea typeface="Calibri" pitchFamily="34" charset="-122"/>
                <a:cs typeface="Calibri" pitchFamily="34" charset="-120"/>
              </a:rPr>
              <a:t>A virtual tenant is a self-contained, isolated instance of TrackMe inside your Splunk app. It owns its data, configuration, trackers, access control and — optionally — its own remote Splunk deployment to monitor.</a:t>
            </a:r>
            <a:endParaRPr lang="en-US" sz="1350" dirty="0"/>
          </a:p>
        </p:txBody>
      </p:sp>
      <p:sp>
        <p:nvSpPr>
          <p:cNvPr id="8" name="Text 5"/>
          <p:cNvSpPr txBox="1"/>
          <p:nvPr/>
        </p:nvSpPr>
        <p:spPr>
          <a:xfrm>
            <a:off x="548640" y="2606040"/>
            <a:ext cx="4572000" cy="274320"/>
          </a:xfrm>
          <a:prstGeom prst="rect">
            <a:avLst/>
          </a:prstGeom>
          <a:noFill/>
          <a:ln/>
        </p:spPr>
        <p:txBody>
          <a:bodyPr wrap="square" lIns="0" tIns="0" rIns="0" bIns="0" rtlCol="0" anchor="t"/>
          <a:lstStyle/>
          <a:p>
            <a:pPr indent="0" marL="0">
              <a:buNone/>
            </a:pPr>
            <a:r>
              <a:rPr lang="en-US" sz="1200" b="1" spc="100" kern="0" dirty="0">
                <a:solidFill>
                  <a:srgbClr val="8B6CF6"/>
                </a:solidFill>
                <a:latin typeface="Calibri" pitchFamily="34" charset="0"/>
                <a:ea typeface="Calibri" pitchFamily="34" charset="-122"/>
                <a:cs typeface="Calibri" pitchFamily="34" charset="-120"/>
              </a:rPr>
              <a:t>Why tenants exist</a:t>
            </a:r>
            <a:endParaRPr lang="en-US" sz="1200" dirty="0"/>
          </a:p>
        </p:txBody>
      </p:sp>
      <p:sp>
        <p:nvSpPr>
          <p:cNvPr id="9" name="Shape 6"/>
          <p:cNvSpPr/>
          <p:nvPr/>
        </p:nvSpPr>
        <p:spPr>
          <a:xfrm>
            <a:off x="566928" y="3017520"/>
            <a:ext cx="109728" cy="109728"/>
          </a:xfrm>
          <a:prstGeom prst="ellipse">
            <a:avLst/>
          </a:prstGeom>
          <a:solidFill>
            <a:srgbClr val="5B8DEF"/>
          </a:solidFill>
          <a:ln w="12700">
            <a:solidFill>
              <a:srgbClr val="5B8DEF"/>
            </a:solidFill>
            <a:prstDash val="solid"/>
          </a:ln>
        </p:spPr>
        <p:txBody>
          <a:bodyPr/>
          <a:p/>
        </p:txBody>
      </p:sp>
      <p:sp>
        <p:nvSpPr>
          <p:cNvPr id="10" name="Text 7"/>
          <p:cNvSpPr txBox="1"/>
          <p:nvPr/>
        </p:nvSpPr>
        <p:spPr>
          <a:xfrm>
            <a:off x="777240" y="2926080"/>
            <a:ext cx="1463040" cy="457200"/>
          </a:xfrm>
          <a:prstGeom prst="rect">
            <a:avLst/>
          </a:prstGeom>
          <a:noFill/>
          <a:ln/>
        </p:spPr>
        <p:txBody>
          <a:bodyPr wrap="square" lIns="0" tIns="0" rIns="0" bIns="0" rtlCol="0" anchor="t"/>
          <a:lstStyle/>
          <a:p>
            <a:pPr indent="0" marL="0">
              <a:buNone/>
            </a:pPr>
            <a:r>
              <a:rPr lang="en-US" sz="1300" b="1" dirty="0">
                <a:solidFill>
                  <a:srgbClr val="F2F4F8"/>
                </a:solidFill>
                <a:latin typeface="Calibri" pitchFamily="34" charset="0"/>
                <a:ea typeface="Calibri" pitchFamily="34" charset="-122"/>
                <a:cs typeface="Calibri" pitchFamily="34" charset="-120"/>
              </a:rPr>
              <a:t>Segmentation</a:t>
            </a:r>
            <a:endParaRPr lang="en-US" sz="1300" dirty="0"/>
          </a:p>
        </p:txBody>
      </p:sp>
      <p:sp>
        <p:nvSpPr>
          <p:cNvPr id="11" name="Text 8"/>
          <p:cNvSpPr txBox="1"/>
          <p:nvPr/>
        </p:nvSpPr>
        <p:spPr>
          <a:xfrm>
            <a:off x="2194560" y="2926080"/>
            <a:ext cx="3749040" cy="548640"/>
          </a:xfrm>
          <a:prstGeom prst="rect">
            <a:avLst/>
          </a:prstGeom>
          <a:noFill/>
          <a:ln/>
        </p:spPr>
        <p:txBody>
          <a:bodyPr wrap="square" lIns="0" tIns="0" rIns="0" bIns="0" rtlCol="0" anchor="t"/>
          <a:lstStyle/>
          <a:p>
            <a:pPr indent="0" marL="0">
              <a:buNone/>
            </a:pPr>
            <a:r>
              <a:rPr lang="en-US" sz="1150" dirty="0">
                <a:solidFill>
                  <a:srgbClr val="9AA3B5"/>
                </a:solidFill>
                <a:latin typeface="Calibri" pitchFamily="34" charset="0"/>
                <a:ea typeface="Calibri" pitchFamily="34" charset="-122"/>
                <a:cs typeface="Calibri" pitchFamily="34" charset="-120"/>
              </a:rPr>
              <a:t>by company, country, business unit or team</a:t>
            </a:r>
            <a:endParaRPr lang="en-US" sz="1150" dirty="0"/>
          </a:p>
        </p:txBody>
      </p:sp>
      <p:sp>
        <p:nvSpPr>
          <p:cNvPr id="12" name="Shape 9"/>
          <p:cNvSpPr/>
          <p:nvPr/>
        </p:nvSpPr>
        <p:spPr>
          <a:xfrm>
            <a:off x="566928" y="3584448"/>
            <a:ext cx="109728" cy="109728"/>
          </a:xfrm>
          <a:prstGeom prst="ellipse">
            <a:avLst/>
          </a:prstGeom>
          <a:solidFill>
            <a:srgbClr val="3DBE7A"/>
          </a:solidFill>
          <a:ln w="12700">
            <a:solidFill>
              <a:srgbClr val="3DBE7A"/>
            </a:solidFill>
            <a:prstDash val="solid"/>
          </a:ln>
        </p:spPr>
        <p:txBody>
          <a:bodyPr/>
          <a:p/>
        </p:txBody>
      </p:sp>
      <p:sp>
        <p:nvSpPr>
          <p:cNvPr id="13" name="Text 10"/>
          <p:cNvSpPr txBox="1"/>
          <p:nvPr/>
        </p:nvSpPr>
        <p:spPr>
          <a:xfrm>
            <a:off x="777240" y="3493008"/>
            <a:ext cx="1463040" cy="457200"/>
          </a:xfrm>
          <a:prstGeom prst="rect">
            <a:avLst/>
          </a:prstGeom>
          <a:noFill/>
          <a:ln/>
        </p:spPr>
        <p:txBody>
          <a:bodyPr wrap="square" lIns="0" tIns="0" rIns="0" bIns="0" rtlCol="0" anchor="t"/>
          <a:lstStyle/>
          <a:p>
            <a:pPr indent="0" marL="0">
              <a:buNone/>
            </a:pPr>
            <a:r>
              <a:rPr lang="en-US" sz="1300" b="1" dirty="0">
                <a:solidFill>
                  <a:srgbClr val="F2F4F8"/>
                </a:solidFill>
                <a:latin typeface="Calibri" pitchFamily="34" charset="0"/>
                <a:ea typeface="Calibri" pitchFamily="34" charset="-122"/>
                <a:cs typeface="Calibri" pitchFamily="34" charset="-120"/>
              </a:rPr>
              <a:t>By technology</a:t>
            </a:r>
            <a:endParaRPr lang="en-US" sz="1300" dirty="0"/>
          </a:p>
        </p:txBody>
      </p:sp>
      <p:sp>
        <p:nvSpPr>
          <p:cNvPr id="14" name="Text 11"/>
          <p:cNvSpPr txBox="1"/>
          <p:nvPr/>
        </p:nvSpPr>
        <p:spPr>
          <a:xfrm>
            <a:off x="2194560" y="3493008"/>
            <a:ext cx="3749040" cy="548640"/>
          </a:xfrm>
          <a:prstGeom prst="rect">
            <a:avLst/>
          </a:prstGeom>
          <a:noFill/>
          <a:ln/>
        </p:spPr>
        <p:txBody>
          <a:bodyPr wrap="square" lIns="0" tIns="0" rIns="0" bIns="0" rtlCol="0" anchor="t"/>
          <a:lstStyle/>
          <a:p>
            <a:pPr indent="0" marL="0">
              <a:buNone/>
            </a:pPr>
            <a:r>
              <a:rPr lang="en-US" sz="1150" dirty="0">
                <a:solidFill>
                  <a:srgbClr val="9AA3B5"/>
                </a:solidFill>
                <a:latin typeface="Calibri" pitchFamily="34" charset="0"/>
                <a:ea typeface="Calibri" pitchFamily="34" charset="-122"/>
                <a:cs typeface="Calibri" pitchFamily="34" charset="-120"/>
              </a:rPr>
              <a:t>firewall, performance and application logs with their own thresholds</a:t>
            </a:r>
            <a:endParaRPr lang="en-US" sz="1150" dirty="0"/>
          </a:p>
        </p:txBody>
      </p:sp>
      <p:sp>
        <p:nvSpPr>
          <p:cNvPr id="15" name="Shape 12"/>
          <p:cNvSpPr/>
          <p:nvPr/>
        </p:nvSpPr>
        <p:spPr>
          <a:xfrm>
            <a:off x="566928" y="4151376"/>
            <a:ext cx="109728" cy="109728"/>
          </a:xfrm>
          <a:prstGeom prst="ellipse">
            <a:avLst/>
          </a:prstGeom>
          <a:solidFill>
            <a:srgbClr val="E0A040"/>
          </a:solidFill>
          <a:ln w="12700">
            <a:solidFill>
              <a:srgbClr val="E0A040"/>
            </a:solidFill>
            <a:prstDash val="solid"/>
          </a:ln>
        </p:spPr>
        <p:txBody>
          <a:bodyPr/>
          <a:p/>
        </p:txBody>
      </p:sp>
      <p:sp>
        <p:nvSpPr>
          <p:cNvPr id="16" name="Text 13"/>
          <p:cNvSpPr txBox="1"/>
          <p:nvPr/>
        </p:nvSpPr>
        <p:spPr>
          <a:xfrm>
            <a:off x="777240" y="4059936"/>
            <a:ext cx="1463040" cy="457200"/>
          </a:xfrm>
          <a:prstGeom prst="rect">
            <a:avLst/>
          </a:prstGeom>
          <a:noFill/>
          <a:ln/>
        </p:spPr>
        <p:txBody>
          <a:bodyPr wrap="square" lIns="0" tIns="0" rIns="0" bIns="0" rtlCol="0" anchor="t"/>
          <a:lstStyle/>
          <a:p>
            <a:pPr indent="0" marL="0">
              <a:buNone/>
            </a:pPr>
            <a:r>
              <a:rPr lang="en-US" sz="1300" b="1" dirty="0">
                <a:solidFill>
                  <a:srgbClr val="F2F4F8"/>
                </a:solidFill>
                <a:latin typeface="Calibri" pitchFamily="34" charset="0"/>
                <a:ea typeface="Calibri" pitchFamily="34" charset="-122"/>
                <a:cs typeface="Calibri" pitchFamily="34" charset="-120"/>
              </a:rPr>
              <a:t>By scope</a:t>
            </a:r>
            <a:endParaRPr lang="en-US" sz="1300" dirty="0"/>
          </a:p>
        </p:txBody>
      </p:sp>
      <p:sp>
        <p:nvSpPr>
          <p:cNvPr id="17" name="Text 14"/>
          <p:cNvSpPr txBox="1"/>
          <p:nvPr/>
        </p:nvSpPr>
        <p:spPr>
          <a:xfrm>
            <a:off x="2194560" y="4059936"/>
            <a:ext cx="3749040" cy="548640"/>
          </a:xfrm>
          <a:prstGeom prst="rect">
            <a:avLst/>
          </a:prstGeom>
          <a:noFill/>
          <a:ln/>
        </p:spPr>
        <p:txBody>
          <a:bodyPr wrap="square" lIns="0" tIns="0" rIns="0" bIns="0" rtlCol="0" anchor="t"/>
          <a:lstStyle/>
          <a:p>
            <a:pPr indent="0" marL="0">
              <a:buNone/>
            </a:pPr>
            <a:r>
              <a:rPr lang="en-US" sz="1150" dirty="0">
                <a:solidFill>
                  <a:srgbClr val="9AA3B5"/>
                </a:solidFill>
                <a:latin typeface="Calibri" pitchFamily="34" charset="0"/>
                <a:ea typeface="Calibri" pitchFamily="34" charset="-122"/>
                <a:cs typeface="Calibri" pitchFamily="34" charset="-120"/>
              </a:rPr>
              <a:t>one tenant per Splunk cluster, index family or search-head tier</a:t>
            </a:r>
            <a:endParaRPr lang="en-US" sz="1150" dirty="0"/>
          </a:p>
        </p:txBody>
      </p:sp>
      <p:sp>
        <p:nvSpPr>
          <p:cNvPr id="18" name="Shape 15"/>
          <p:cNvSpPr/>
          <p:nvPr/>
        </p:nvSpPr>
        <p:spPr>
          <a:xfrm>
            <a:off x="566928" y="4718304"/>
            <a:ext cx="109728" cy="109728"/>
          </a:xfrm>
          <a:prstGeom prst="ellipse">
            <a:avLst/>
          </a:prstGeom>
          <a:solidFill>
            <a:srgbClr val="9A78F5"/>
          </a:solidFill>
          <a:ln w="12700">
            <a:solidFill>
              <a:srgbClr val="9A78F5"/>
            </a:solidFill>
            <a:prstDash val="solid"/>
          </a:ln>
        </p:spPr>
        <p:txBody>
          <a:bodyPr/>
          <a:p/>
        </p:txBody>
      </p:sp>
      <p:sp>
        <p:nvSpPr>
          <p:cNvPr id="19" name="Text 16"/>
          <p:cNvSpPr txBox="1"/>
          <p:nvPr/>
        </p:nvSpPr>
        <p:spPr>
          <a:xfrm>
            <a:off x="777240" y="4626864"/>
            <a:ext cx="1463040" cy="457200"/>
          </a:xfrm>
          <a:prstGeom prst="rect">
            <a:avLst/>
          </a:prstGeom>
          <a:noFill/>
          <a:ln/>
        </p:spPr>
        <p:txBody>
          <a:bodyPr wrap="square" lIns="0" tIns="0" rIns="0" bIns="0" rtlCol="0" anchor="t"/>
          <a:lstStyle/>
          <a:p>
            <a:pPr indent="0" marL="0">
              <a:buNone/>
            </a:pPr>
            <a:r>
              <a:rPr lang="en-US" sz="1300" b="1" dirty="0">
                <a:solidFill>
                  <a:srgbClr val="F2F4F8"/>
                </a:solidFill>
                <a:latin typeface="Calibri" pitchFamily="34" charset="0"/>
                <a:ea typeface="Calibri" pitchFamily="34" charset="-122"/>
                <a:cs typeface="Calibri" pitchFamily="34" charset="-120"/>
              </a:rPr>
              <a:t>Access control</a:t>
            </a:r>
            <a:endParaRPr lang="en-US" sz="1300" dirty="0"/>
          </a:p>
        </p:txBody>
      </p:sp>
      <p:sp>
        <p:nvSpPr>
          <p:cNvPr id="20" name="Text 17"/>
          <p:cNvSpPr txBox="1"/>
          <p:nvPr/>
        </p:nvSpPr>
        <p:spPr>
          <a:xfrm>
            <a:off x="2194560" y="4626864"/>
            <a:ext cx="3749040" cy="548640"/>
          </a:xfrm>
          <a:prstGeom prst="rect">
            <a:avLst/>
          </a:prstGeom>
          <a:noFill/>
          <a:ln/>
        </p:spPr>
        <p:txBody>
          <a:bodyPr wrap="square" lIns="0" tIns="0" rIns="0" bIns="0" rtlCol="0" anchor="t"/>
          <a:lstStyle/>
          <a:p>
            <a:pPr indent="0" marL="0">
              <a:buNone/>
            </a:pPr>
            <a:r>
              <a:rPr lang="en-US" sz="1150" dirty="0">
                <a:solidFill>
                  <a:srgbClr val="9AA3B5"/>
                </a:solidFill>
                <a:latin typeface="Calibri" pitchFamily="34" charset="0"/>
                <a:ea typeface="Calibri" pitchFamily="34" charset="-122"/>
                <a:cs typeface="Calibri" pitchFamily="34" charset="-120"/>
              </a:rPr>
              <a:t>teams own their data spaces without seeing each other’s entities</a:t>
            </a:r>
            <a:endParaRPr lang="en-US" sz="1150" dirty="0"/>
          </a:p>
        </p:txBody>
      </p:sp>
      <p:sp>
        <p:nvSpPr>
          <p:cNvPr id="21" name="Shape 18"/>
          <p:cNvSpPr/>
          <p:nvPr/>
        </p:nvSpPr>
        <p:spPr>
          <a:xfrm>
            <a:off x="548640" y="5349240"/>
            <a:ext cx="5303520" cy="868680"/>
          </a:xfrm>
          <a:prstGeom prst="roundRect">
            <a:avLst>
              <a:gd name="adj" fmla="val 12632"/>
            </a:avLst>
          </a:prstGeom>
          <a:solidFill>
            <a:srgbClr val="1F242F"/>
          </a:solidFill>
          <a:ln w="9525">
            <a:solidFill>
              <a:srgbClr val="2A3140"/>
            </a:solidFill>
            <a:prstDash val="solid"/>
          </a:ln>
        </p:spPr>
        <p:txBody>
          <a:bodyPr/>
          <a:p/>
        </p:txBody>
      </p:sp>
      <p:sp>
        <p:nvSpPr>
          <p:cNvPr id="22" name="Text 19"/>
          <p:cNvSpPr txBox="1"/>
          <p:nvPr/>
        </p:nvSpPr>
        <p:spPr>
          <a:xfrm>
            <a:off x="731520" y="5422392"/>
            <a:ext cx="4983480" cy="77724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Virtual Groups aggregate entities from several tenants into one read-only cross-tenant card (NOC view). Remote deployments: a tenant can monitor the local search head or a remote Splunk Enterprise / Cloud over a token-rotated connection with failover — the experience is identical.</a:t>
            </a:r>
            <a:endParaRPr lang="en-US" sz="1050" dirty="0"/>
          </a:p>
        </p:txBody>
      </p:sp>
      <p:sp>
        <p:nvSpPr>
          <p:cNvPr id="23" name="Text 20"/>
          <p:cNvSpPr txBox="1"/>
          <p:nvPr/>
        </p:nvSpPr>
        <p:spPr>
          <a:xfrm>
            <a:off x="6126480" y="3794474"/>
            <a:ext cx="5486400" cy="274320"/>
          </a:xfrm>
          <a:prstGeom prst="rect">
            <a:avLst/>
          </a:prstGeom>
          <a:noFill/>
          <a:ln/>
        </p:spPr>
        <p:txBody>
          <a:bodyPr wrap="square" lIns="0" tIns="0" rIns="0" bIns="0" rtlCol="0" anchor="t"/>
          <a:lstStyle/>
          <a:p>
            <a:pPr indent="0" marL="0">
              <a:buNone/>
            </a:pPr>
            <a:r>
              <a:rPr lang="en-US" sz="1050" i="1" dirty="0">
                <a:solidFill>
                  <a:srgbClr val="6B7386"/>
                </a:solidFill>
                <a:latin typeface="Calibri" pitchFamily="34" charset="0"/>
                <a:ea typeface="Calibri" pitchFamily="34" charset="-122"/>
                <a:cs typeface="Calibri" pitchFamily="34" charset="-120"/>
              </a:rPr>
              <a:t>The Virtual Tenants page — the entry point of the product</a:t>
            </a:r>
            <a:endParaRPr lang="en-US" sz="10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82296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HOW IT WORKS</a:t>
            </a:r>
            <a:endParaRPr lang="en-US" sz="1100" dirty="0"/>
          </a:p>
        </p:txBody>
      </p:sp>
      <p:sp>
        <p:nvSpPr>
          <p:cNvPr id="3" name="Text 1"/>
          <p:cNvSpPr txBox="1"/>
          <p:nvPr/>
        </p:nvSpPr>
        <p:spPr>
          <a:xfrm>
            <a:off x="548640" y="566928"/>
            <a:ext cx="10515600" cy="685800"/>
          </a:xfrm>
          <a:prstGeom prst="rect">
            <a:avLst/>
          </a:prstGeom>
          <a:noFill/>
          <a:ln/>
        </p:spPr>
        <p:txBody>
          <a:bodyPr wrap="square" lIns="0" tIns="0" rIns="0" bIns="0" rtlCol="0" anchor="ctr"/>
          <a:lstStyle/>
          <a:p>
            <a:pPr indent="0" marL="0">
              <a:buNone/>
            </a:pPr>
            <a:r>
              <a:rPr lang="en-US" sz="3200" b="1" dirty="0">
                <a:solidFill>
                  <a:srgbClr val="F2F4F8"/>
                </a:solidFill>
                <a:latin typeface="Calibri" pitchFamily="34" charset="0"/>
                <a:ea typeface="Calibri" pitchFamily="34" charset="-122"/>
                <a:cs typeface="Calibri" pitchFamily="34" charset="-120"/>
              </a:rPr>
              <a:t>How TrackMe works — the monitoring cycle</a:t>
            </a:r>
            <a:endParaRPr lang="en-US" sz="3200" dirty="0"/>
          </a:p>
        </p:txBody>
      </p:sp>
      <p:sp>
        <p:nvSpPr>
          <p:cNvPr id="4" name="Text 2"/>
          <p:cNvSpPr txBox="1"/>
          <p:nvPr/>
        </p:nvSpPr>
        <p:spPr>
          <a:xfrm>
            <a:off x="548640" y="6446520"/>
            <a:ext cx="54864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Product introduction</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6" name="Text 4"/>
          <p:cNvSpPr txBox="1"/>
          <p:nvPr/>
        </p:nvSpPr>
        <p:spPr>
          <a:xfrm>
            <a:off x="548640" y="1371600"/>
            <a:ext cx="11064240" cy="685800"/>
          </a:xfrm>
          <a:prstGeom prst="rect">
            <a:avLst/>
          </a:prstGeom>
          <a:noFill/>
          <a:ln/>
        </p:spPr>
        <p:txBody>
          <a:bodyPr wrap="square" lIns="0" tIns="0" rIns="0" bIns="0" rtlCol="0" anchor="t"/>
          <a:lstStyle/>
          <a:p>
            <a:pPr indent="0" marL="0">
              <a:buNone/>
            </a:pPr>
            <a:r>
              <a:rPr lang="en-US" sz="1350" dirty="0">
                <a:solidFill>
                  <a:srgbClr val="9AA3B5"/>
                </a:solidFill>
                <a:latin typeface="Calibri" pitchFamily="34" charset="0"/>
                <a:ea typeface="Calibri" pitchFamily="34" charset="-122"/>
                <a:cs typeface="Calibri" pitchFamily="34" charset="-120"/>
              </a:rPr>
              <a:t>TrackMe is not a live dashboard that queries Splunk when you open it. Trackers run on a cycle and persist their results; the UI reads the last computed state. This is what lets it scale to thousands of entities and alert without anyone watching a screen.</a:t>
            </a:r>
            <a:endParaRPr lang="en-US" sz="1350" dirty="0"/>
          </a:p>
        </p:txBody>
      </p:sp>
      <p:sp>
        <p:nvSpPr>
          <p:cNvPr id="7" name="Shape 5"/>
          <p:cNvSpPr/>
          <p:nvPr/>
        </p:nvSpPr>
        <p:spPr>
          <a:xfrm>
            <a:off x="548640" y="2286000"/>
            <a:ext cx="1737360" cy="3017520"/>
          </a:xfrm>
          <a:prstGeom prst="roundRect">
            <a:avLst>
              <a:gd name="adj" fmla="val 6316"/>
            </a:avLst>
          </a:prstGeom>
          <a:solidFill>
            <a:srgbClr val="181C25"/>
          </a:solidFill>
          <a:ln w="9525">
            <a:solidFill>
              <a:srgbClr val="2A3140"/>
            </a:solidFill>
            <a:prstDash val="solid"/>
          </a:ln>
        </p:spPr>
        <p:txBody>
          <a:bodyPr/>
          <a:p/>
        </p:txBody>
      </p:sp>
      <p:sp>
        <p:nvSpPr>
          <p:cNvPr id="8" name="Shape 6"/>
          <p:cNvSpPr/>
          <p:nvPr/>
        </p:nvSpPr>
        <p:spPr>
          <a:xfrm>
            <a:off x="777240" y="2514600"/>
            <a:ext cx="457200" cy="457200"/>
          </a:xfrm>
          <a:prstGeom prst="ellipse">
            <a:avLst/>
          </a:prstGeom>
          <a:solidFill>
            <a:srgbClr val="1C2A48"/>
          </a:solidFill>
          <a:ln w="12700">
            <a:solidFill>
              <a:srgbClr val="5B8DEF"/>
            </a:solidFill>
            <a:prstDash val="solid"/>
          </a:ln>
        </p:spPr>
        <p:txBody>
          <a:bodyPr/>
          <a:p/>
        </p:txBody>
      </p:sp>
      <p:sp>
        <p:nvSpPr>
          <p:cNvPr id="9" name="Text 7"/>
          <p:cNvSpPr txBox="1"/>
          <p:nvPr/>
        </p:nvSpPr>
        <p:spPr>
          <a:xfrm>
            <a:off x="777240" y="2514600"/>
            <a:ext cx="457200" cy="457200"/>
          </a:xfrm>
          <a:prstGeom prst="rect">
            <a:avLst/>
          </a:prstGeom>
          <a:noFill/>
          <a:ln/>
        </p:spPr>
        <p:txBody>
          <a:bodyPr wrap="square" lIns="0" tIns="0" rIns="0" bIns="0" rtlCol="0" anchor="ctr"/>
          <a:lstStyle/>
          <a:p>
            <a:pPr algn="ctr" indent="0" marL="0">
              <a:buNone/>
            </a:pPr>
            <a:r>
              <a:rPr lang="en-US" sz="1400" b="1" dirty="0">
                <a:solidFill>
                  <a:srgbClr val="5B8DEF"/>
                </a:solidFill>
                <a:latin typeface="Calibri" pitchFamily="34" charset="0"/>
                <a:ea typeface="Calibri" pitchFamily="34" charset="-122"/>
                <a:cs typeface="Calibri" pitchFamily="34" charset="-120"/>
              </a:rPr>
              <a:t>1</a:t>
            </a:r>
            <a:endParaRPr lang="en-US" sz="1400" dirty="0"/>
          </a:p>
        </p:txBody>
      </p:sp>
      <p:sp>
        <p:nvSpPr>
          <p:cNvPr id="10" name="Text 8"/>
          <p:cNvSpPr txBox="1"/>
          <p:nvPr/>
        </p:nvSpPr>
        <p:spPr>
          <a:xfrm>
            <a:off x="731520" y="3154680"/>
            <a:ext cx="1371600" cy="365760"/>
          </a:xfrm>
          <a:prstGeom prst="rect">
            <a:avLst/>
          </a:prstGeom>
          <a:noFill/>
          <a:ln/>
        </p:spPr>
        <p:txBody>
          <a:bodyPr wrap="square" lIns="0" tIns="0" rIns="0" bIns="0" rtlCol="0" anchor="t"/>
          <a:lstStyle/>
          <a:p>
            <a:pPr indent="0" marL="0">
              <a:buNone/>
            </a:pPr>
            <a:r>
              <a:rPr lang="en-US" sz="1500" b="1" dirty="0">
                <a:solidFill>
                  <a:srgbClr val="5B8DEF"/>
                </a:solidFill>
                <a:latin typeface="Calibri" pitchFamily="34" charset="0"/>
                <a:ea typeface="Calibri" pitchFamily="34" charset="-122"/>
                <a:cs typeface="Calibri" pitchFamily="34" charset="-120"/>
              </a:rPr>
              <a:t>DISCOVER</a:t>
            </a:r>
            <a:endParaRPr lang="en-US" sz="1500" dirty="0"/>
          </a:p>
        </p:txBody>
      </p:sp>
      <p:sp>
        <p:nvSpPr>
          <p:cNvPr id="11" name="Text 9"/>
          <p:cNvSpPr txBox="1"/>
          <p:nvPr/>
        </p:nvSpPr>
        <p:spPr>
          <a:xfrm>
            <a:off x="731520" y="3566160"/>
            <a:ext cx="1371600" cy="1920240"/>
          </a:xfrm>
          <a:prstGeom prst="rect">
            <a:avLst/>
          </a:prstGeom>
          <a:noFill/>
          <a:ln/>
        </p:spPr>
        <p:txBody>
          <a:bodyPr wrap="square" lIns="0" tIns="0" rIns="0" bIns="0" rtlCol="0" anchor="t"/>
          <a:lstStyle/>
          <a:p>
            <a:pPr indent="0" marL="0">
              <a:buNone/>
            </a:pPr>
            <a:r>
              <a:rPr lang="en-US" sz="1100" dirty="0">
                <a:solidFill>
                  <a:srgbClr val="9AA3B5"/>
                </a:solidFill>
                <a:latin typeface="Calibri" pitchFamily="34" charset="0"/>
                <a:ea typeface="Calibri" pitchFamily="34" charset="-122"/>
                <a:cs typeface="Calibri" pitchFamily="34" charset="-120"/>
              </a:rPr>
              <a:t>trackers scan the tenant’s indexes and find entities — new (index, sourcetype) pairs, hosts, searches…</a:t>
            </a:r>
            <a:endParaRPr lang="en-US" sz="1100" dirty="0"/>
          </a:p>
        </p:txBody>
      </p:sp>
      <p:sp>
        <p:nvSpPr>
          <p:cNvPr id="12" name="Shape 10"/>
          <p:cNvSpPr/>
          <p:nvPr/>
        </p:nvSpPr>
        <p:spPr>
          <a:xfrm>
            <a:off x="2295144" y="3291840"/>
            <a:ext cx="118872" cy="0"/>
          </a:xfrm>
          <a:prstGeom prst="line">
            <a:avLst/>
          </a:prstGeom>
          <a:noFill/>
          <a:ln w="19050">
            <a:solidFill>
              <a:srgbClr val="6B7386"/>
            </a:solidFill>
            <a:prstDash val="solid"/>
            <a:tailEnd type="triangle"/>
          </a:ln>
        </p:spPr>
        <p:txBody>
          <a:bodyPr/>
          <a:p/>
        </p:txBody>
      </p:sp>
      <p:sp>
        <p:nvSpPr>
          <p:cNvPr id="13" name="Shape 11"/>
          <p:cNvSpPr/>
          <p:nvPr/>
        </p:nvSpPr>
        <p:spPr>
          <a:xfrm>
            <a:off x="2423160" y="2286000"/>
            <a:ext cx="1737360" cy="3017520"/>
          </a:xfrm>
          <a:prstGeom prst="roundRect">
            <a:avLst>
              <a:gd name="adj" fmla="val 6316"/>
            </a:avLst>
          </a:prstGeom>
          <a:solidFill>
            <a:srgbClr val="181C25"/>
          </a:solidFill>
          <a:ln w="9525">
            <a:solidFill>
              <a:srgbClr val="2A3140"/>
            </a:solidFill>
            <a:prstDash val="solid"/>
          </a:ln>
        </p:spPr>
        <p:txBody>
          <a:bodyPr/>
          <a:p/>
        </p:txBody>
      </p:sp>
      <p:sp>
        <p:nvSpPr>
          <p:cNvPr id="14" name="Shape 12"/>
          <p:cNvSpPr/>
          <p:nvPr/>
        </p:nvSpPr>
        <p:spPr>
          <a:xfrm>
            <a:off x="2651760" y="2514600"/>
            <a:ext cx="457200" cy="457200"/>
          </a:xfrm>
          <a:prstGeom prst="ellipse">
            <a:avLst/>
          </a:prstGeom>
          <a:solidFill>
            <a:srgbClr val="1C2A48"/>
          </a:solidFill>
          <a:ln w="12700">
            <a:solidFill>
              <a:srgbClr val="5B8DEF"/>
            </a:solidFill>
            <a:prstDash val="solid"/>
          </a:ln>
        </p:spPr>
        <p:txBody>
          <a:bodyPr/>
          <a:p/>
        </p:txBody>
      </p:sp>
      <p:sp>
        <p:nvSpPr>
          <p:cNvPr id="15" name="Text 13"/>
          <p:cNvSpPr txBox="1"/>
          <p:nvPr/>
        </p:nvSpPr>
        <p:spPr>
          <a:xfrm>
            <a:off x="2651760" y="2514600"/>
            <a:ext cx="457200" cy="457200"/>
          </a:xfrm>
          <a:prstGeom prst="rect">
            <a:avLst/>
          </a:prstGeom>
          <a:noFill/>
          <a:ln/>
        </p:spPr>
        <p:txBody>
          <a:bodyPr wrap="square" lIns="0" tIns="0" rIns="0" bIns="0" rtlCol="0" anchor="ctr"/>
          <a:lstStyle/>
          <a:p>
            <a:pPr algn="ctr" indent="0" marL="0">
              <a:buNone/>
            </a:pPr>
            <a:r>
              <a:rPr lang="en-US" sz="1400" b="1" dirty="0">
                <a:solidFill>
                  <a:srgbClr val="5B8DEF"/>
                </a:solidFill>
                <a:latin typeface="Calibri" pitchFamily="34" charset="0"/>
                <a:ea typeface="Calibri" pitchFamily="34" charset="-122"/>
                <a:cs typeface="Calibri" pitchFamily="34" charset="-120"/>
              </a:rPr>
              <a:t>2</a:t>
            </a:r>
            <a:endParaRPr lang="en-US" sz="1400" dirty="0"/>
          </a:p>
        </p:txBody>
      </p:sp>
      <p:sp>
        <p:nvSpPr>
          <p:cNvPr id="16" name="Text 14"/>
          <p:cNvSpPr txBox="1"/>
          <p:nvPr/>
        </p:nvSpPr>
        <p:spPr>
          <a:xfrm>
            <a:off x="2606040" y="3154680"/>
            <a:ext cx="1371600" cy="365760"/>
          </a:xfrm>
          <a:prstGeom prst="rect">
            <a:avLst/>
          </a:prstGeom>
          <a:noFill/>
          <a:ln/>
        </p:spPr>
        <p:txBody>
          <a:bodyPr wrap="square" lIns="0" tIns="0" rIns="0" bIns="0" rtlCol="0" anchor="t"/>
          <a:lstStyle/>
          <a:p>
            <a:pPr indent="0" marL="0">
              <a:buNone/>
            </a:pPr>
            <a:r>
              <a:rPr lang="en-US" sz="1500" b="1" dirty="0">
                <a:solidFill>
                  <a:srgbClr val="5B8DEF"/>
                </a:solidFill>
                <a:latin typeface="Calibri" pitchFamily="34" charset="0"/>
                <a:ea typeface="Calibri" pitchFamily="34" charset="-122"/>
                <a:cs typeface="Calibri" pitchFamily="34" charset="-120"/>
              </a:rPr>
              <a:t>MEASURE</a:t>
            </a:r>
            <a:endParaRPr lang="en-US" sz="1500" dirty="0"/>
          </a:p>
        </p:txBody>
      </p:sp>
      <p:sp>
        <p:nvSpPr>
          <p:cNvPr id="17" name="Text 15"/>
          <p:cNvSpPr txBox="1"/>
          <p:nvPr/>
        </p:nvSpPr>
        <p:spPr>
          <a:xfrm>
            <a:off x="2606040" y="3566160"/>
            <a:ext cx="1371600" cy="1920240"/>
          </a:xfrm>
          <a:prstGeom prst="rect">
            <a:avLst/>
          </a:prstGeom>
          <a:noFill/>
          <a:ln/>
        </p:spPr>
        <p:txBody>
          <a:bodyPr wrap="square" lIns="0" tIns="0" rIns="0" bIns="0" rtlCol="0" anchor="t"/>
          <a:lstStyle/>
          <a:p>
            <a:pPr indent="0" marL="0">
              <a:buNone/>
            </a:pPr>
            <a:r>
              <a:rPr lang="en-US" sz="1100" dirty="0">
                <a:solidFill>
                  <a:srgbClr val="9AA3B5"/>
                </a:solidFill>
                <a:latin typeface="Calibri" pitchFamily="34" charset="0"/>
                <a:ea typeface="Calibri" pitchFamily="34" charset="-122"/>
                <a:cs typeface="Calibri" pitchFamily="34" charset="-120"/>
              </a:rPr>
              <a:t>each entity’s metrics are refreshed: delay, latency, volume, parsing quality, execution health</a:t>
            </a:r>
            <a:endParaRPr lang="en-US" sz="1100" dirty="0"/>
          </a:p>
        </p:txBody>
      </p:sp>
      <p:sp>
        <p:nvSpPr>
          <p:cNvPr id="18" name="Shape 16"/>
          <p:cNvSpPr/>
          <p:nvPr/>
        </p:nvSpPr>
        <p:spPr>
          <a:xfrm>
            <a:off x="4169664" y="3291840"/>
            <a:ext cx="118872" cy="0"/>
          </a:xfrm>
          <a:prstGeom prst="line">
            <a:avLst/>
          </a:prstGeom>
          <a:noFill/>
          <a:ln w="19050">
            <a:solidFill>
              <a:srgbClr val="6B7386"/>
            </a:solidFill>
            <a:prstDash val="solid"/>
            <a:tailEnd type="triangle"/>
          </a:ln>
        </p:spPr>
        <p:txBody>
          <a:bodyPr/>
          <a:p/>
        </p:txBody>
      </p:sp>
      <p:sp>
        <p:nvSpPr>
          <p:cNvPr id="19" name="Shape 17"/>
          <p:cNvSpPr/>
          <p:nvPr/>
        </p:nvSpPr>
        <p:spPr>
          <a:xfrm>
            <a:off x="4297680" y="2286000"/>
            <a:ext cx="1737360" cy="3017520"/>
          </a:xfrm>
          <a:prstGeom prst="roundRect">
            <a:avLst>
              <a:gd name="adj" fmla="val 6316"/>
            </a:avLst>
          </a:prstGeom>
          <a:solidFill>
            <a:srgbClr val="1F242F"/>
          </a:solidFill>
          <a:ln w="9525">
            <a:solidFill>
              <a:srgbClr val="E0A040"/>
            </a:solidFill>
            <a:prstDash val="solid"/>
          </a:ln>
        </p:spPr>
        <p:txBody>
          <a:bodyPr/>
          <a:p/>
        </p:txBody>
      </p:sp>
      <p:sp>
        <p:nvSpPr>
          <p:cNvPr id="20" name="Shape 18"/>
          <p:cNvSpPr/>
          <p:nvPr/>
        </p:nvSpPr>
        <p:spPr>
          <a:xfrm>
            <a:off x="4526280" y="2514600"/>
            <a:ext cx="457200" cy="457200"/>
          </a:xfrm>
          <a:prstGeom prst="ellipse">
            <a:avLst/>
          </a:prstGeom>
          <a:solidFill>
            <a:srgbClr val="3A2C16"/>
          </a:solidFill>
          <a:ln w="12700">
            <a:solidFill>
              <a:srgbClr val="E0A040"/>
            </a:solidFill>
            <a:prstDash val="solid"/>
          </a:ln>
        </p:spPr>
        <p:txBody>
          <a:bodyPr/>
          <a:p/>
        </p:txBody>
      </p:sp>
      <p:sp>
        <p:nvSpPr>
          <p:cNvPr id="21" name="Text 19"/>
          <p:cNvSpPr txBox="1"/>
          <p:nvPr/>
        </p:nvSpPr>
        <p:spPr>
          <a:xfrm>
            <a:off x="4526280" y="2514600"/>
            <a:ext cx="457200" cy="457200"/>
          </a:xfrm>
          <a:prstGeom prst="rect">
            <a:avLst/>
          </a:prstGeom>
          <a:noFill/>
          <a:ln/>
        </p:spPr>
        <p:txBody>
          <a:bodyPr wrap="square" lIns="0" tIns="0" rIns="0" bIns="0" rtlCol="0" anchor="ctr"/>
          <a:lstStyle/>
          <a:p>
            <a:pPr algn="ctr" indent="0" marL="0">
              <a:buNone/>
            </a:pPr>
            <a:r>
              <a:rPr lang="en-US" sz="1400" b="1" dirty="0">
                <a:solidFill>
                  <a:srgbClr val="E0A040"/>
                </a:solidFill>
                <a:latin typeface="Calibri" pitchFamily="34" charset="0"/>
                <a:ea typeface="Calibri" pitchFamily="34" charset="-122"/>
                <a:cs typeface="Calibri" pitchFamily="34" charset="-120"/>
              </a:rPr>
              <a:t>3</a:t>
            </a:r>
            <a:endParaRPr lang="en-US" sz="1400" dirty="0"/>
          </a:p>
        </p:txBody>
      </p:sp>
      <p:sp>
        <p:nvSpPr>
          <p:cNvPr id="22" name="Text 20"/>
          <p:cNvSpPr txBox="1"/>
          <p:nvPr/>
        </p:nvSpPr>
        <p:spPr>
          <a:xfrm>
            <a:off x="4480560" y="3154680"/>
            <a:ext cx="1371600" cy="365760"/>
          </a:xfrm>
          <a:prstGeom prst="rect">
            <a:avLst/>
          </a:prstGeom>
          <a:noFill/>
          <a:ln/>
        </p:spPr>
        <p:txBody>
          <a:bodyPr wrap="square" lIns="0" tIns="0" rIns="0" bIns="0" rtlCol="0" anchor="t"/>
          <a:lstStyle/>
          <a:p>
            <a:pPr indent="0" marL="0">
              <a:buNone/>
            </a:pPr>
            <a:r>
              <a:rPr lang="en-US" sz="1500" b="1" dirty="0">
                <a:solidFill>
                  <a:srgbClr val="E0A040"/>
                </a:solidFill>
                <a:latin typeface="Calibri" pitchFamily="34" charset="0"/>
                <a:ea typeface="Calibri" pitchFamily="34" charset="-122"/>
                <a:cs typeface="Calibri" pitchFamily="34" charset="-120"/>
              </a:rPr>
              <a:t>DECIDE</a:t>
            </a:r>
            <a:endParaRPr lang="en-US" sz="1500" dirty="0"/>
          </a:p>
        </p:txBody>
      </p:sp>
      <p:sp>
        <p:nvSpPr>
          <p:cNvPr id="23" name="Text 21"/>
          <p:cNvSpPr txBox="1"/>
          <p:nvPr/>
        </p:nvSpPr>
        <p:spPr>
          <a:xfrm>
            <a:off x="4480560" y="3566160"/>
            <a:ext cx="1371600" cy="1920240"/>
          </a:xfrm>
          <a:prstGeom prst="rect">
            <a:avLst/>
          </a:prstGeom>
          <a:noFill/>
          <a:ln/>
        </p:spPr>
        <p:txBody>
          <a:bodyPr wrap="square" lIns="0" tIns="0" rIns="0" bIns="0" rtlCol="0" anchor="t"/>
          <a:lstStyle/>
          <a:p>
            <a:pPr indent="0" marL="0">
              <a:buNone/>
            </a:pPr>
            <a:r>
              <a:rPr lang="en-US" sz="1100" dirty="0">
                <a:solidFill>
                  <a:srgbClr val="9AA3B5"/>
                </a:solidFill>
                <a:latin typeface="Calibri" pitchFamily="34" charset="0"/>
                <a:ea typeface="Calibri" pitchFamily="34" charset="-122"/>
                <a:cs typeface="Calibri" pitchFamily="34" charset="-120"/>
              </a:rPr>
              <a:t>the decision maker computes the impact score = Σ (delay, latency, outliers, thresholds…) and the state green / orange / red</a:t>
            </a:r>
            <a:endParaRPr lang="en-US" sz="1100" dirty="0"/>
          </a:p>
        </p:txBody>
      </p:sp>
      <p:sp>
        <p:nvSpPr>
          <p:cNvPr id="24" name="Shape 22"/>
          <p:cNvSpPr/>
          <p:nvPr/>
        </p:nvSpPr>
        <p:spPr>
          <a:xfrm>
            <a:off x="6044184" y="3291840"/>
            <a:ext cx="118872" cy="0"/>
          </a:xfrm>
          <a:prstGeom prst="line">
            <a:avLst/>
          </a:prstGeom>
          <a:noFill/>
          <a:ln w="19050">
            <a:solidFill>
              <a:srgbClr val="6B7386"/>
            </a:solidFill>
            <a:prstDash val="solid"/>
            <a:tailEnd type="triangle"/>
          </a:ln>
        </p:spPr>
        <p:txBody>
          <a:bodyPr/>
          <a:p/>
        </p:txBody>
      </p:sp>
      <p:sp>
        <p:nvSpPr>
          <p:cNvPr id="25" name="Shape 23"/>
          <p:cNvSpPr/>
          <p:nvPr/>
        </p:nvSpPr>
        <p:spPr>
          <a:xfrm>
            <a:off x="6172200" y="2286000"/>
            <a:ext cx="1737360" cy="3017520"/>
          </a:xfrm>
          <a:prstGeom prst="roundRect">
            <a:avLst>
              <a:gd name="adj" fmla="val 6316"/>
            </a:avLst>
          </a:prstGeom>
          <a:solidFill>
            <a:srgbClr val="1F242F"/>
          </a:solidFill>
          <a:ln w="9525">
            <a:solidFill>
              <a:srgbClr val="3DBE7A"/>
            </a:solidFill>
            <a:prstDash val="solid"/>
          </a:ln>
        </p:spPr>
        <p:txBody>
          <a:bodyPr/>
          <a:p/>
        </p:txBody>
      </p:sp>
      <p:sp>
        <p:nvSpPr>
          <p:cNvPr id="26" name="Shape 24"/>
          <p:cNvSpPr/>
          <p:nvPr/>
        </p:nvSpPr>
        <p:spPr>
          <a:xfrm>
            <a:off x="6400800" y="2514600"/>
            <a:ext cx="457200" cy="457200"/>
          </a:xfrm>
          <a:prstGeom prst="ellipse">
            <a:avLst/>
          </a:prstGeom>
          <a:solidFill>
            <a:srgbClr val="16302A"/>
          </a:solidFill>
          <a:ln w="12700">
            <a:solidFill>
              <a:srgbClr val="3DBE7A"/>
            </a:solidFill>
            <a:prstDash val="solid"/>
          </a:ln>
        </p:spPr>
        <p:txBody>
          <a:bodyPr/>
          <a:p/>
        </p:txBody>
      </p:sp>
      <p:sp>
        <p:nvSpPr>
          <p:cNvPr id="27" name="Text 25"/>
          <p:cNvSpPr txBox="1"/>
          <p:nvPr/>
        </p:nvSpPr>
        <p:spPr>
          <a:xfrm>
            <a:off x="6400800" y="2514600"/>
            <a:ext cx="457200" cy="457200"/>
          </a:xfrm>
          <a:prstGeom prst="rect">
            <a:avLst/>
          </a:prstGeom>
          <a:noFill/>
          <a:ln/>
        </p:spPr>
        <p:txBody>
          <a:bodyPr wrap="square" lIns="0" tIns="0" rIns="0" bIns="0" rtlCol="0" anchor="ctr"/>
          <a:lstStyle/>
          <a:p>
            <a:pPr algn="ctr" indent="0" marL="0">
              <a:buNone/>
            </a:pPr>
            <a:r>
              <a:rPr lang="en-US" sz="1400" b="1" dirty="0">
                <a:solidFill>
                  <a:srgbClr val="3DBE7A"/>
                </a:solidFill>
                <a:latin typeface="Calibri" pitchFamily="34" charset="0"/>
                <a:ea typeface="Calibri" pitchFamily="34" charset="-122"/>
                <a:cs typeface="Calibri" pitchFamily="34" charset="-120"/>
              </a:rPr>
              <a:t>4</a:t>
            </a:r>
            <a:endParaRPr lang="en-US" sz="1400" dirty="0"/>
          </a:p>
        </p:txBody>
      </p:sp>
      <p:sp>
        <p:nvSpPr>
          <p:cNvPr id="28" name="Text 26"/>
          <p:cNvSpPr txBox="1"/>
          <p:nvPr/>
        </p:nvSpPr>
        <p:spPr>
          <a:xfrm>
            <a:off x="6355080" y="3154680"/>
            <a:ext cx="1371600" cy="365760"/>
          </a:xfrm>
          <a:prstGeom prst="rect">
            <a:avLst/>
          </a:prstGeom>
          <a:noFill/>
          <a:ln/>
        </p:spPr>
        <p:txBody>
          <a:bodyPr wrap="square" lIns="0" tIns="0" rIns="0" bIns="0" rtlCol="0" anchor="t"/>
          <a:lstStyle/>
          <a:p>
            <a:pPr indent="0" marL="0">
              <a:buNone/>
            </a:pPr>
            <a:r>
              <a:rPr lang="en-US" sz="1500" b="1" dirty="0">
                <a:solidFill>
                  <a:srgbClr val="3DBE7A"/>
                </a:solidFill>
                <a:latin typeface="Calibri" pitchFamily="34" charset="0"/>
                <a:ea typeface="Calibri" pitchFamily="34" charset="-122"/>
                <a:cs typeface="Calibri" pitchFamily="34" charset="-120"/>
              </a:rPr>
              <a:t>CLASSIFY</a:t>
            </a:r>
            <a:endParaRPr lang="en-US" sz="1500" dirty="0"/>
          </a:p>
        </p:txBody>
      </p:sp>
      <p:sp>
        <p:nvSpPr>
          <p:cNvPr id="29" name="Text 27"/>
          <p:cNvSpPr txBox="1"/>
          <p:nvPr/>
        </p:nvSpPr>
        <p:spPr>
          <a:xfrm>
            <a:off x="6355080" y="3566160"/>
            <a:ext cx="1371600" cy="1920240"/>
          </a:xfrm>
          <a:prstGeom prst="rect">
            <a:avLst/>
          </a:prstGeom>
          <a:noFill/>
          <a:ln/>
        </p:spPr>
        <p:txBody>
          <a:bodyPr wrap="square" lIns="0" tIns="0" rIns="0" bIns="0" rtlCol="0" anchor="t"/>
          <a:lstStyle/>
          <a:p>
            <a:pPr indent="0" marL="0">
              <a:buNone/>
            </a:pPr>
            <a:r>
              <a:rPr lang="en-US" sz="1100" dirty="0">
                <a:solidFill>
                  <a:srgbClr val="9AA3B5"/>
                </a:solidFill>
                <a:latin typeface="Calibri" pitchFamily="34" charset="0"/>
                <a:ea typeface="Calibri" pitchFamily="34" charset="-122"/>
                <a:cs typeface="Calibri" pitchFamily="34" charset="-120"/>
              </a:rPr>
              <a:t>policies assign priority, tags and SLA; labels are evaluated</a:t>
            </a:r>
            <a:endParaRPr lang="en-US" sz="1100" dirty="0"/>
          </a:p>
        </p:txBody>
      </p:sp>
      <p:sp>
        <p:nvSpPr>
          <p:cNvPr id="30" name="Shape 28"/>
          <p:cNvSpPr/>
          <p:nvPr/>
        </p:nvSpPr>
        <p:spPr>
          <a:xfrm>
            <a:off x="7918704" y="3291840"/>
            <a:ext cx="118872" cy="0"/>
          </a:xfrm>
          <a:prstGeom prst="line">
            <a:avLst/>
          </a:prstGeom>
          <a:noFill/>
          <a:ln w="19050">
            <a:solidFill>
              <a:srgbClr val="6B7386"/>
            </a:solidFill>
            <a:prstDash val="solid"/>
            <a:tailEnd type="triangle"/>
          </a:ln>
        </p:spPr>
        <p:txBody>
          <a:bodyPr/>
          <a:p/>
        </p:txBody>
      </p:sp>
      <p:sp>
        <p:nvSpPr>
          <p:cNvPr id="31" name="Shape 29"/>
          <p:cNvSpPr/>
          <p:nvPr/>
        </p:nvSpPr>
        <p:spPr>
          <a:xfrm>
            <a:off x="8046720" y="2286000"/>
            <a:ext cx="1737360" cy="3017520"/>
          </a:xfrm>
          <a:prstGeom prst="roundRect">
            <a:avLst>
              <a:gd name="adj" fmla="val 6316"/>
            </a:avLst>
          </a:prstGeom>
          <a:solidFill>
            <a:srgbClr val="1F242F"/>
          </a:solidFill>
          <a:ln w="9525">
            <a:solidFill>
              <a:srgbClr val="9A78F5"/>
            </a:solidFill>
            <a:prstDash val="solid"/>
          </a:ln>
        </p:spPr>
        <p:txBody>
          <a:bodyPr/>
          <a:p/>
        </p:txBody>
      </p:sp>
      <p:sp>
        <p:nvSpPr>
          <p:cNvPr id="32" name="Shape 30"/>
          <p:cNvSpPr/>
          <p:nvPr/>
        </p:nvSpPr>
        <p:spPr>
          <a:xfrm>
            <a:off x="8275320" y="2514600"/>
            <a:ext cx="457200" cy="457200"/>
          </a:xfrm>
          <a:prstGeom prst="ellipse">
            <a:avLst/>
          </a:prstGeom>
          <a:solidFill>
            <a:srgbClr val="2B2245"/>
          </a:solidFill>
          <a:ln w="12700">
            <a:solidFill>
              <a:srgbClr val="9A78F5"/>
            </a:solidFill>
            <a:prstDash val="solid"/>
          </a:ln>
        </p:spPr>
        <p:txBody>
          <a:bodyPr/>
          <a:p/>
        </p:txBody>
      </p:sp>
      <p:sp>
        <p:nvSpPr>
          <p:cNvPr id="33" name="Text 31"/>
          <p:cNvSpPr txBox="1"/>
          <p:nvPr/>
        </p:nvSpPr>
        <p:spPr>
          <a:xfrm>
            <a:off x="8275320" y="2514600"/>
            <a:ext cx="457200" cy="457200"/>
          </a:xfrm>
          <a:prstGeom prst="rect">
            <a:avLst/>
          </a:prstGeom>
          <a:noFill/>
          <a:ln/>
        </p:spPr>
        <p:txBody>
          <a:bodyPr wrap="square" lIns="0" tIns="0" rIns="0" bIns="0" rtlCol="0" anchor="ctr"/>
          <a:lstStyle/>
          <a:p>
            <a:pPr algn="ctr" indent="0" marL="0">
              <a:buNone/>
            </a:pPr>
            <a:r>
              <a:rPr lang="en-US" sz="1400" b="1" dirty="0">
                <a:solidFill>
                  <a:srgbClr val="9A78F5"/>
                </a:solidFill>
                <a:latin typeface="Calibri" pitchFamily="34" charset="0"/>
                <a:ea typeface="Calibri" pitchFamily="34" charset="-122"/>
                <a:cs typeface="Calibri" pitchFamily="34" charset="-120"/>
              </a:rPr>
              <a:t>5</a:t>
            </a:r>
            <a:endParaRPr lang="en-US" sz="1400" dirty="0"/>
          </a:p>
        </p:txBody>
      </p:sp>
      <p:sp>
        <p:nvSpPr>
          <p:cNvPr id="34" name="Text 32"/>
          <p:cNvSpPr txBox="1"/>
          <p:nvPr/>
        </p:nvSpPr>
        <p:spPr>
          <a:xfrm>
            <a:off x="8229600" y="3154680"/>
            <a:ext cx="1371600" cy="365760"/>
          </a:xfrm>
          <a:prstGeom prst="rect">
            <a:avLst/>
          </a:prstGeom>
          <a:noFill/>
          <a:ln/>
        </p:spPr>
        <p:txBody>
          <a:bodyPr wrap="square" lIns="0" tIns="0" rIns="0" bIns="0" rtlCol="0" anchor="t"/>
          <a:lstStyle/>
          <a:p>
            <a:pPr indent="0" marL="0">
              <a:buNone/>
            </a:pPr>
            <a:r>
              <a:rPr lang="en-US" sz="1500" b="1" dirty="0">
                <a:solidFill>
                  <a:srgbClr val="9A78F5"/>
                </a:solidFill>
                <a:latin typeface="Calibri" pitchFamily="34" charset="0"/>
                <a:ea typeface="Calibri" pitchFamily="34" charset="-122"/>
                <a:cs typeface="Calibri" pitchFamily="34" charset="-120"/>
              </a:rPr>
              <a:t>PROTECT</a:t>
            </a:r>
            <a:endParaRPr lang="en-US" sz="1500" dirty="0"/>
          </a:p>
        </p:txBody>
      </p:sp>
      <p:sp>
        <p:nvSpPr>
          <p:cNvPr id="35" name="Text 33"/>
          <p:cNvSpPr txBox="1"/>
          <p:nvPr/>
        </p:nvSpPr>
        <p:spPr>
          <a:xfrm>
            <a:off x="8229600" y="3566160"/>
            <a:ext cx="1371600" cy="1920240"/>
          </a:xfrm>
          <a:prstGeom prst="rect">
            <a:avLst/>
          </a:prstGeom>
          <a:noFill/>
          <a:ln/>
        </p:spPr>
        <p:txBody>
          <a:bodyPr wrap="square" lIns="0" tIns="0" rIns="0" bIns="0" rtlCol="0" anchor="t"/>
          <a:lstStyle/>
          <a:p>
            <a:pPr indent="0" marL="0">
              <a:buNone/>
            </a:pPr>
            <a:r>
              <a:rPr lang="en-US" sz="1100" dirty="0">
                <a:solidFill>
                  <a:srgbClr val="9AA3B5"/>
                </a:solidFill>
                <a:latin typeface="Calibri" pitchFamily="34" charset="0"/>
                <a:ea typeface="Calibri" pitchFamily="34" charset="-122"/>
                <a:cs typeface="Calibri" pitchFamily="34" charset="-120"/>
              </a:rPr>
              <a:t>logical groups, disruption grace, maintenance and ack may demote an entity to blue (suppress alerting)</a:t>
            </a:r>
            <a:endParaRPr lang="en-US" sz="1100" dirty="0"/>
          </a:p>
        </p:txBody>
      </p:sp>
      <p:sp>
        <p:nvSpPr>
          <p:cNvPr id="36" name="Shape 34"/>
          <p:cNvSpPr/>
          <p:nvPr/>
        </p:nvSpPr>
        <p:spPr>
          <a:xfrm>
            <a:off x="9793224" y="3291840"/>
            <a:ext cx="118872" cy="0"/>
          </a:xfrm>
          <a:prstGeom prst="line">
            <a:avLst/>
          </a:prstGeom>
          <a:noFill/>
          <a:ln w="19050">
            <a:solidFill>
              <a:srgbClr val="6B7386"/>
            </a:solidFill>
            <a:prstDash val="solid"/>
            <a:tailEnd type="triangle"/>
          </a:ln>
        </p:spPr>
        <p:txBody>
          <a:bodyPr/>
          <a:p/>
        </p:txBody>
      </p:sp>
      <p:sp>
        <p:nvSpPr>
          <p:cNvPr id="37" name="Shape 35"/>
          <p:cNvSpPr/>
          <p:nvPr/>
        </p:nvSpPr>
        <p:spPr>
          <a:xfrm>
            <a:off x="9921240" y="2286000"/>
            <a:ext cx="1737360" cy="3017520"/>
          </a:xfrm>
          <a:prstGeom prst="roundRect">
            <a:avLst>
              <a:gd name="adj" fmla="val 6316"/>
            </a:avLst>
          </a:prstGeom>
          <a:solidFill>
            <a:srgbClr val="1F242F"/>
          </a:solidFill>
          <a:ln w="9525">
            <a:solidFill>
              <a:srgbClr val="E05555"/>
            </a:solidFill>
            <a:prstDash val="solid"/>
          </a:ln>
        </p:spPr>
        <p:txBody>
          <a:bodyPr/>
          <a:p/>
        </p:txBody>
      </p:sp>
      <p:sp>
        <p:nvSpPr>
          <p:cNvPr id="38" name="Shape 36"/>
          <p:cNvSpPr/>
          <p:nvPr/>
        </p:nvSpPr>
        <p:spPr>
          <a:xfrm>
            <a:off x="10149840" y="2514600"/>
            <a:ext cx="457200" cy="457200"/>
          </a:xfrm>
          <a:prstGeom prst="ellipse">
            <a:avLst/>
          </a:prstGeom>
          <a:solidFill>
            <a:srgbClr val="3B1C1C"/>
          </a:solidFill>
          <a:ln w="12700">
            <a:solidFill>
              <a:srgbClr val="E05555"/>
            </a:solidFill>
            <a:prstDash val="solid"/>
          </a:ln>
        </p:spPr>
        <p:txBody>
          <a:bodyPr/>
          <a:p/>
        </p:txBody>
      </p:sp>
      <p:sp>
        <p:nvSpPr>
          <p:cNvPr id="39" name="Text 37"/>
          <p:cNvSpPr txBox="1"/>
          <p:nvPr/>
        </p:nvSpPr>
        <p:spPr>
          <a:xfrm>
            <a:off x="10149840" y="2514600"/>
            <a:ext cx="457200" cy="457200"/>
          </a:xfrm>
          <a:prstGeom prst="rect">
            <a:avLst/>
          </a:prstGeom>
          <a:noFill/>
          <a:ln/>
        </p:spPr>
        <p:txBody>
          <a:bodyPr wrap="square" lIns="0" tIns="0" rIns="0" bIns="0" rtlCol="0" anchor="ctr"/>
          <a:lstStyle/>
          <a:p>
            <a:pPr algn="ctr" indent="0" marL="0">
              <a:buNone/>
            </a:pPr>
            <a:r>
              <a:rPr lang="en-US" sz="1400" b="1" dirty="0">
                <a:solidFill>
                  <a:srgbClr val="E05555"/>
                </a:solidFill>
                <a:latin typeface="Calibri" pitchFamily="34" charset="0"/>
                <a:ea typeface="Calibri" pitchFamily="34" charset="-122"/>
                <a:cs typeface="Calibri" pitchFamily="34" charset="-120"/>
              </a:rPr>
              <a:t>6</a:t>
            </a:r>
            <a:endParaRPr lang="en-US" sz="1400" dirty="0"/>
          </a:p>
        </p:txBody>
      </p:sp>
      <p:sp>
        <p:nvSpPr>
          <p:cNvPr id="40" name="Text 38"/>
          <p:cNvSpPr txBox="1"/>
          <p:nvPr/>
        </p:nvSpPr>
        <p:spPr>
          <a:xfrm>
            <a:off x="10104120" y="3154680"/>
            <a:ext cx="1371600" cy="365760"/>
          </a:xfrm>
          <a:prstGeom prst="rect">
            <a:avLst/>
          </a:prstGeom>
          <a:noFill/>
          <a:ln/>
        </p:spPr>
        <p:txBody>
          <a:bodyPr wrap="square" lIns="0" tIns="0" rIns="0" bIns="0" rtlCol="0" anchor="t"/>
          <a:lstStyle/>
          <a:p>
            <a:pPr indent="0" marL="0">
              <a:buNone/>
            </a:pPr>
            <a:r>
              <a:rPr lang="en-US" sz="1500" b="1" dirty="0">
                <a:solidFill>
                  <a:srgbClr val="E05555"/>
                </a:solidFill>
                <a:latin typeface="Calibri" pitchFamily="34" charset="0"/>
                <a:ea typeface="Calibri" pitchFamily="34" charset="-122"/>
                <a:cs typeface="Calibri" pitchFamily="34" charset="-120"/>
              </a:rPr>
              <a:t>ALERT</a:t>
            </a:r>
            <a:endParaRPr lang="en-US" sz="1500" dirty="0"/>
          </a:p>
        </p:txBody>
      </p:sp>
      <p:sp>
        <p:nvSpPr>
          <p:cNvPr id="41" name="Text 39"/>
          <p:cNvSpPr txBox="1"/>
          <p:nvPr/>
        </p:nvSpPr>
        <p:spPr>
          <a:xfrm>
            <a:off x="10104120" y="3566160"/>
            <a:ext cx="1371600" cy="1920240"/>
          </a:xfrm>
          <a:prstGeom prst="rect">
            <a:avLst/>
          </a:prstGeom>
          <a:noFill/>
          <a:ln/>
        </p:spPr>
        <p:txBody>
          <a:bodyPr wrap="square" lIns="0" tIns="0" rIns="0" bIns="0" rtlCol="0" anchor="t"/>
          <a:lstStyle/>
          <a:p>
            <a:pPr indent="0" marL="0">
              <a:buNone/>
            </a:pPr>
            <a:r>
              <a:rPr lang="en-US" sz="1100" dirty="0">
                <a:solidFill>
                  <a:srgbClr val="9AA3B5"/>
                </a:solidFill>
                <a:latin typeface="Calibri" pitchFamily="34" charset="0"/>
                <a:ea typeface="Calibri" pitchFamily="34" charset="-122"/>
                <a:cs typeface="Calibri" pitchFamily="34" charset="-120"/>
              </a:rPr>
              <a:t>stateful alerting opens / updates / closes alert records and delivers email, notable events, ingest, commands</a:t>
            </a:r>
            <a:endParaRPr lang="en-US" sz="1100" dirty="0"/>
          </a:p>
        </p:txBody>
      </p:sp>
      <p:sp>
        <p:nvSpPr>
          <p:cNvPr id="42" name="Shape 40"/>
          <p:cNvSpPr/>
          <p:nvPr/>
        </p:nvSpPr>
        <p:spPr>
          <a:xfrm>
            <a:off x="4297680" y="5577840"/>
            <a:ext cx="7342632" cy="457200"/>
          </a:xfrm>
          <a:prstGeom prst="roundRect">
            <a:avLst>
              <a:gd name="adj" fmla="val 20000"/>
            </a:avLst>
          </a:prstGeom>
          <a:solidFill>
            <a:srgbClr val="2B2245"/>
          </a:solidFill>
          <a:ln w="9525">
            <a:solidFill>
              <a:srgbClr val="8B6CF6"/>
            </a:solidFill>
            <a:prstDash val="solid"/>
          </a:ln>
        </p:spPr>
        <p:txBody>
          <a:bodyPr/>
          <a:p/>
        </p:txBody>
      </p:sp>
      <p:sp>
        <p:nvSpPr>
          <p:cNvPr id="43" name="Text 41"/>
          <p:cNvSpPr txBox="1"/>
          <p:nvPr/>
        </p:nvSpPr>
        <p:spPr>
          <a:xfrm>
            <a:off x="4297680" y="5577840"/>
            <a:ext cx="7342632" cy="457200"/>
          </a:xfrm>
          <a:prstGeom prst="rect">
            <a:avLst/>
          </a:prstGeom>
          <a:noFill/>
          <a:ln/>
        </p:spPr>
        <p:txBody>
          <a:bodyPr wrap="square" lIns="0" tIns="0" rIns="0" bIns="0" rtlCol="0" anchor="ctr"/>
          <a:lstStyle/>
          <a:p>
            <a:pPr algn="ctr" indent="0" marL="0">
              <a:buNone/>
            </a:pPr>
            <a:r>
              <a:rPr lang="en-US" sz="1250" b="1" dirty="0">
                <a:solidFill>
                  <a:srgbClr val="F2F4F8"/>
                </a:solidFill>
                <a:latin typeface="Calibri" pitchFamily="34" charset="0"/>
                <a:ea typeface="Calibri" pitchFamily="34" charset="-122"/>
                <a:cs typeface="Calibri" pitchFamily="34" charset="-120"/>
              </a:rPr>
              <a:t>Steps 3–6 are the heart of the product — the rest of this session is a tour of each step.</a:t>
            </a:r>
            <a:endParaRPr lang="en-US" sz="12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82296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STEP 3 — HOW STATE IS DECIDED</a:t>
            </a:r>
            <a:endParaRPr lang="en-US" sz="1100" dirty="0"/>
          </a:p>
        </p:txBody>
      </p:sp>
      <p:sp>
        <p:nvSpPr>
          <p:cNvPr id="3" name="Text 1"/>
          <p:cNvSpPr txBox="1"/>
          <p:nvPr/>
        </p:nvSpPr>
        <p:spPr>
          <a:xfrm>
            <a:off x="548640" y="566928"/>
            <a:ext cx="10515600" cy="685800"/>
          </a:xfrm>
          <a:prstGeom prst="rect">
            <a:avLst/>
          </a:prstGeom>
          <a:noFill/>
          <a:ln/>
        </p:spPr>
        <p:txBody>
          <a:bodyPr wrap="square" lIns="0" tIns="0" rIns="0" bIns="0" rtlCol="0" anchor="ctr"/>
          <a:lstStyle/>
          <a:p>
            <a:pPr indent="0" marL="0">
              <a:buNone/>
            </a:pPr>
            <a:r>
              <a:rPr lang="en-US" sz="3200" b="1" dirty="0">
                <a:solidFill>
                  <a:srgbClr val="F2F4F8"/>
                </a:solidFill>
                <a:latin typeface="Calibri" pitchFamily="34" charset="0"/>
                <a:ea typeface="Calibri" pitchFamily="34" charset="-122"/>
                <a:cs typeface="Calibri" pitchFamily="34" charset="-120"/>
              </a:rPr>
              <a:t>Entity state and impact score</a:t>
            </a:r>
            <a:endParaRPr lang="en-US" sz="3200" dirty="0"/>
          </a:p>
        </p:txBody>
      </p:sp>
      <p:sp>
        <p:nvSpPr>
          <p:cNvPr id="4" name="Text 2"/>
          <p:cNvSpPr txBox="1"/>
          <p:nvPr/>
        </p:nvSpPr>
        <p:spPr>
          <a:xfrm>
            <a:off x="548640" y="6446520"/>
            <a:ext cx="54864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Product introduction</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6" name="Shape 4"/>
          <p:cNvSpPr/>
          <p:nvPr/>
        </p:nvSpPr>
        <p:spPr>
          <a:xfrm>
            <a:off x="548640" y="1463040"/>
            <a:ext cx="5120640" cy="1051560"/>
          </a:xfrm>
          <a:prstGeom prst="roundRect">
            <a:avLst>
              <a:gd name="adj" fmla="val 10435"/>
            </a:avLst>
          </a:prstGeom>
          <a:solidFill>
            <a:srgbClr val="16302A"/>
          </a:solidFill>
          <a:ln w="9525">
            <a:solidFill>
              <a:srgbClr val="3DBE7A"/>
            </a:solidFill>
            <a:prstDash val="solid"/>
          </a:ln>
        </p:spPr>
        <p:txBody>
          <a:bodyPr/>
          <a:p/>
        </p:txBody>
      </p:sp>
      <p:sp>
        <p:nvSpPr>
          <p:cNvPr id="7" name="Shape 5"/>
          <p:cNvSpPr/>
          <p:nvPr/>
        </p:nvSpPr>
        <p:spPr>
          <a:xfrm>
            <a:off x="822960" y="1810512"/>
            <a:ext cx="365760" cy="365760"/>
          </a:xfrm>
          <a:prstGeom prst="ellipse">
            <a:avLst/>
          </a:prstGeom>
          <a:solidFill>
            <a:srgbClr val="3DBE7A"/>
          </a:solidFill>
          <a:ln w="12700">
            <a:solidFill>
              <a:srgbClr val="3DBE7A"/>
            </a:solidFill>
            <a:prstDash val="solid"/>
          </a:ln>
        </p:spPr>
        <p:txBody>
          <a:bodyPr/>
          <a:p/>
        </p:txBody>
      </p:sp>
      <p:sp>
        <p:nvSpPr>
          <p:cNvPr id="8" name="Text 6"/>
          <p:cNvSpPr txBox="1"/>
          <p:nvPr/>
        </p:nvSpPr>
        <p:spPr>
          <a:xfrm>
            <a:off x="1417320" y="1627632"/>
            <a:ext cx="1828800" cy="365760"/>
          </a:xfrm>
          <a:prstGeom prst="rect">
            <a:avLst/>
          </a:prstGeom>
          <a:noFill/>
          <a:ln/>
        </p:spPr>
        <p:txBody>
          <a:bodyPr wrap="square" lIns="0" tIns="0" rIns="0" bIns="0" rtlCol="0" anchor="t"/>
          <a:lstStyle/>
          <a:p>
            <a:pPr indent="0" marL="0">
              <a:buNone/>
            </a:pPr>
            <a:r>
              <a:rPr lang="en-US" sz="1600" b="1" dirty="0">
                <a:solidFill>
                  <a:srgbClr val="3DBE7A"/>
                </a:solidFill>
                <a:latin typeface="Calibri" pitchFamily="34" charset="0"/>
                <a:ea typeface="Calibri" pitchFamily="34" charset="-122"/>
                <a:cs typeface="Calibri" pitchFamily="34" charset="-120"/>
              </a:rPr>
              <a:t>Healthy</a:t>
            </a:r>
            <a:endParaRPr lang="en-US" sz="1600" dirty="0"/>
          </a:p>
        </p:txBody>
      </p:sp>
      <p:sp>
        <p:nvSpPr>
          <p:cNvPr id="9" name="Text 7"/>
          <p:cNvSpPr txBox="1"/>
          <p:nvPr/>
        </p:nvSpPr>
        <p:spPr>
          <a:xfrm>
            <a:off x="2743200" y="1664208"/>
            <a:ext cx="1371600" cy="320040"/>
          </a:xfrm>
          <a:prstGeom prst="rect">
            <a:avLst/>
          </a:prstGeom>
          <a:noFill/>
          <a:ln/>
        </p:spPr>
        <p:txBody>
          <a:bodyPr wrap="square" lIns="0" tIns="0" rIns="0" bIns="0" rtlCol="0" anchor="t"/>
          <a:lstStyle/>
          <a:p>
            <a:pPr indent="0" marL="0">
              <a:buNone/>
            </a:pPr>
            <a:r>
              <a:rPr lang="en-US" sz="1100" i="1" dirty="0">
                <a:solidFill>
                  <a:srgbClr val="3DBE7A"/>
                </a:solidFill>
                <a:latin typeface="Calibri" pitchFamily="34" charset="0"/>
                <a:ea typeface="Calibri" pitchFamily="34" charset="-122"/>
                <a:cs typeface="Calibri" pitchFamily="34" charset="-120"/>
              </a:rPr>
              <a:t>green</a:t>
            </a:r>
            <a:endParaRPr lang="en-US" sz="1100" dirty="0"/>
          </a:p>
        </p:txBody>
      </p:sp>
      <p:sp>
        <p:nvSpPr>
          <p:cNvPr id="10" name="Text 8"/>
          <p:cNvSpPr txBox="1"/>
          <p:nvPr/>
        </p:nvSpPr>
        <p:spPr>
          <a:xfrm>
            <a:off x="1417320" y="1965960"/>
            <a:ext cx="4069080" cy="548640"/>
          </a:xfrm>
          <a:prstGeom prst="rect">
            <a:avLst/>
          </a:prstGeom>
          <a:noFill/>
          <a:ln/>
        </p:spPr>
        <p:txBody>
          <a:bodyPr wrap="square" lIns="0" tIns="0" rIns="0" bIns="0" rtlCol="0" anchor="t"/>
          <a:lstStyle/>
          <a:p>
            <a:pPr indent="0" marL="0">
              <a:buNone/>
            </a:pPr>
            <a:r>
              <a:rPr lang="en-US" sz="1100" dirty="0">
                <a:solidFill>
                  <a:srgbClr val="9AA3B5"/>
                </a:solidFill>
                <a:latin typeface="Calibri" pitchFamily="34" charset="0"/>
                <a:ea typeface="Calibri" pitchFamily="34" charset="-122"/>
                <a:cs typeface="Calibri" pitchFamily="34" charset="-120"/>
              </a:rPr>
              <a:t>No active anomaly. The vast majority of entities should be green most of the time.</a:t>
            </a:r>
            <a:endParaRPr lang="en-US" sz="1100" dirty="0"/>
          </a:p>
        </p:txBody>
      </p:sp>
      <p:sp>
        <p:nvSpPr>
          <p:cNvPr id="11" name="Shape 9"/>
          <p:cNvSpPr/>
          <p:nvPr/>
        </p:nvSpPr>
        <p:spPr>
          <a:xfrm>
            <a:off x="548640" y="2651760"/>
            <a:ext cx="5120640" cy="1051560"/>
          </a:xfrm>
          <a:prstGeom prst="roundRect">
            <a:avLst>
              <a:gd name="adj" fmla="val 10435"/>
            </a:avLst>
          </a:prstGeom>
          <a:solidFill>
            <a:srgbClr val="3A2C16"/>
          </a:solidFill>
          <a:ln w="9525">
            <a:solidFill>
              <a:srgbClr val="E0A040"/>
            </a:solidFill>
            <a:prstDash val="solid"/>
          </a:ln>
        </p:spPr>
        <p:txBody>
          <a:bodyPr/>
          <a:p/>
        </p:txBody>
      </p:sp>
      <p:sp>
        <p:nvSpPr>
          <p:cNvPr id="12" name="Shape 10"/>
          <p:cNvSpPr/>
          <p:nvPr/>
        </p:nvSpPr>
        <p:spPr>
          <a:xfrm>
            <a:off x="822960" y="2999232"/>
            <a:ext cx="365760" cy="365760"/>
          </a:xfrm>
          <a:prstGeom prst="ellipse">
            <a:avLst/>
          </a:prstGeom>
          <a:solidFill>
            <a:srgbClr val="E0A040"/>
          </a:solidFill>
          <a:ln w="12700">
            <a:solidFill>
              <a:srgbClr val="E0A040"/>
            </a:solidFill>
            <a:prstDash val="solid"/>
          </a:ln>
        </p:spPr>
        <p:txBody>
          <a:bodyPr/>
          <a:p/>
        </p:txBody>
      </p:sp>
      <p:sp>
        <p:nvSpPr>
          <p:cNvPr id="13" name="Text 11"/>
          <p:cNvSpPr txBox="1"/>
          <p:nvPr/>
        </p:nvSpPr>
        <p:spPr>
          <a:xfrm>
            <a:off x="1417320" y="2816352"/>
            <a:ext cx="1828800" cy="365760"/>
          </a:xfrm>
          <a:prstGeom prst="rect">
            <a:avLst/>
          </a:prstGeom>
          <a:noFill/>
          <a:ln/>
        </p:spPr>
        <p:txBody>
          <a:bodyPr wrap="square" lIns="0" tIns="0" rIns="0" bIns="0" rtlCol="0" anchor="t"/>
          <a:lstStyle/>
          <a:p>
            <a:pPr indent="0" marL="0">
              <a:buNone/>
            </a:pPr>
            <a:r>
              <a:rPr lang="en-US" sz="1600" b="1" dirty="0">
                <a:solidFill>
                  <a:srgbClr val="E0A040"/>
                </a:solidFill>
                <a:latin typeface="Calibri" pitchFamily="34" charset="0"/>
                <a:ea typeface="Calibri" pitchFamily="34" charset="-122"/>
                <a:cs typeface="Calibri" pitchFamily="34" charset="-120"/>
              </a:rPr>
              <a:t>Warning</a:t>
            </a:r>
            <a:endParaRPr lang="en-US" sz="1600" dirty="0"/>
          </a:p>
        </p:txBody>
      </p:sp>
      <p:sp>
        <p:nvSpPr>
          <p:cNvPr id="14" name="Text 12"/>
          <p:cNvSpPr txBox="1"/>
          <p:nvPr/>
        </p:nvSpPr>
        <p:spPr>
          <a:xfrm>
            <a:off x="2743200" y="2852928"/>
            <a:ext cx="1371600" cy="320040"/>
          </a:xfrm>
          <a:prstGeom prst="rect">
            <a:avLst/>
          </a:prstGeom>
          <a:noFill/>
          <a:ln/>
        </p:spPr>
        <p:txBody>
          <a:bodyPr wrap="square" lIns="0" tIns="0" rIns="0" bIns="0" rtlCol="0" anchor="t"/>
          <a:lstStyle/>
          <a:p>
            <a:pPr indent="0" marL="0">
              <a:buNone/>
            </a:pPr>
            <a:r>
              <a:rPr lang="en-US" sz="1100" i="1" dirty="0">
                <a:solidFill>
                  <a:srgbClr val="E0A040"/>
                </a:solidFill>
                <a:latin typeface="Calibri" pitchFamily="34" charset="0"/>
                <a:ea typeface="Calibri" pitchFamily="34" charset="-122"/>
                <a:cs typeface="Calibri" pitchFamily="34" charset="-120"/>
              </a:rPr>
              <a:t>orange</a:t>
            </a:r>
            <a:endParaRPr lang="en-US" sz="1100" dirty="0"/>
          </a:p>
        </p:txBody>
      </p:sp>
      <p:sp>
        <p:nvSpPr>
          <p:cNvPr id="15" name="Text 13"/>
          <p:cNvSpPr txBox="1"/>
          <p:nvPr/>
        </p:nvSpPr>
        <p:spPr>
          <a:xfrm>
            <a:off x="1417320" y="3154680"/>
            <a:ext cx="4069080" cy="548640"/>
          </a:xfrm>
          <a:prstGeom prst="rect">
            <a:avLst/>
          </a:prstGeom>
          <a:noFill/>
          <a:ln/>
        </p:spPr>
        <p:txBody>
          <a:bodyPr wrap="square" lIns="0" tIns="0" rIns="0" bIns="0" rtlCol="0" anchor="t"/>
          <a:lstStyle/>
          <a:p>
            <a:pPr indent="0" marL="0">
              <a:buNone/>
            </a:pPr>
            <a:r>
              <a:rPr lang="en-US" sz="1100" dirty="0">
                <a:solidFill>
                  <a:srgbClr val="9AA3B5"/>
                </a:solidFill>
                <a:latin typeface="Calibri" pitchFamily="34" charset="0"/>
                <a:ea typeface="Calibri" pitchFamily="34" charset="-122"/>
                <a:cs typeface="Calibri" pitchFamily="34" charset="-120"/>
              </a:rPr>
              <a:t>A non-critical anomaly is active — score above zero, below critical. An early signal, not yet paging.</a:t>
            </a:r>
            <a:endParaRPr lang="en-US" sz="1100" dirty="0"/>
          </a:p>
        </p:txBody>
      </p:sp>
      <p:sp>
        <p:nvSpPr>
          <p:cNvPr id="16" name="Shape 14"/>
          <p:cNvSpPr/>
          <p:nvPr/>
        </p:nvSpPr>
        <p:spPr>
          <a:xfrm>
            <a:off x="548640" y="3840480"/>
            <a:ext cx="5120640" cy="1051560"/>
          </a:xfrm>
          <a:prstGeom prst="roundRect">
            <a:avLst>
              <a:gd name="adj" fmla="val 10435"/>
            </a:avLst>
          </a:prstGeom>
          <a:solidFill>
            <a:srgbClr val="3B1C1C"/>
          </a:solidFill>
          <a:ln w="9525">
            <a:solidFill>
              <a:srgbClr val="E05555"/>
            </a:solidFill>
            <a:prstDash val="solid"/>
          </a:ln>
        </p:spPr>
        <p:txBody>
          <a:bodyPr/>
          <a:p/>
        </p:txBody>
      </p:sp>
      <p:sp>
        <p:nvSpPr>
          <p:cNvPr id="17" name="Shape 15"/>
          <p:cNvSpPr/>
          <p:nvPr/>
        </p:nvSpPr>
        <p:spPr>
          <a:xfrm>
            <a:off x="822960" y="4187952"/>
            <a:ext cx="365760" cy="365760"/>
          </a:xfrm>
          <a:prstGeom prst="ellipse">
            <a:avLst/>
          </a:prstGeom>
          <a:solidFill>
            <a:srgbClr val="E05555"/>
          </a:solidFill>
          <a:ln w="12700">
            <a:solidFill>
              <a:srgbClr val="E05555"/>
            </a:solidFill>
            <a:prstDash val="solid"/>
          </a:ln>
        </p:spPr>
        <p:txBody>
          <a:bodyPr/>
          <a:p/>
        </p:txBody>
      </p:sp>
      <p:sp>
        <p:nvSpPr>
          <p:cNvPr id="18" name="Text 16"/>
          <p:cNvSpPr txBox="1"/>
          <p:nvPr/>
        </p:nvSpPr>
        <p:spPr>
          <a:xfrm>
            <a:off x="1417320" y="4005072"/>
            <a:ext cx="1828800" cy="365760"/>
          </a:xfrm>
          <a:prstGeom prst="rect">
            <a:avLst/>
          </a:prstGeom>
          <a:noFill/>
          <a:ln/>
        </p:spPr>
        <p:txBody>
          <a:bodyPr wrap="square" lIns="0" tIns="0" rIns="0" bIns="0" rtlCol="0" anchor="t"/>
          <a:lstStyle/>
          <a:p>
            <a:pPr indent="0" marL="0">
              <a:buNone/>
            </a:pPr>
            <a:r>
              <a:rPr lang="en-US" sz="1600" b="1" dirty="0">
                <a:solidFill>
                  <a:srgbClr val="E05555"/>
                </a:solidFill>
                <a:latin typeface="Calibri" pitchFamily="34" charset="0"/>
                <a:ea typeface="Calibri" pitchFamily="34" charset="-122"/>
                <a:cs typeface="Calibri" pitchFamily="34" charset="-120"/>
              </a:rPr>
              <a:t>Critical</a:t>
            </a:r>
            <a:endParaRPr lang="en-US" sz="1600" dirty="0"/>
          </a:p>
        </p:txBody>
      </p:sp>
      <p:sp>
        <p:nvSpPr>
          <p:cNvPr id="19" name="Text 17"/>
          <p:cNvSpPr txBox="1"/>
          <p:nvPr/>
        </p:nvSpPr>
        <p:spPr>
          <a:xfrm>
            <a:off x="2743200" y="4041648"/>
            <a:ext cx="1371600" cy="320040"/>
          </a:xfrm>
          <a:prstGeom prst="rect">
            <a:avLst/>
          </a:prstGeom>
          <a:noFill/>
          <a:ln/>
        </p:spPr>
        <p:txBody>
          <a:bodyPr wrap="square" lIns="0" tIns="0" rIns="0" bIns="0" rtlCol="0" anchor="t"/>
          <a:lstStyle/>
          <a:p>
            <a:pPr indent="0" marL="0">
              <a:buNone/>
            </a:pPr>
            <a:r>
              <a:rPr lang="en-US" sz="1100" i="1" dirty="0">
                <a:solidFill>
                  <a:srgbClr val="E05555"/>
                </a:solidFill>
                <a:latin typeface="Calibri" pitchFamily="34" charset="0"/>
                <a:ea typeface="Calibri" pitchFamily="34" charset="-122"/>
                <a:cs typeface="Calibri" pitchFamily="34" charset="-120"/>
              </a:rPr>
              <a:t>red</a:t>
            </a:r>
            <a:endParaRPr lang="en-US" sz="1100" dirty="0"/>
          </a:p>
        </p:txBody>
      </p:sp>
      <p:sp>
        <p:nvSpPr>
          <p:cNvPr id="20" name="Text 18"/>
          <p:cNvSpPr txBox="1"/>
          <p:nvPr/>
        </p:nvSpPr>
        <p:spPr>
          <a:xfrm>
            <a:off x="1417320" y="4343400"/>
            <a:ext cx="4069080" cy="548640"/>
          </a:xfrm>
          <a:prstGeom prst="rect">
            <a:avLst/>
          </a:prstGeom>
          <a:noFill/>
          <a:ln/>
        </p:spPr>
        <p:txBody>
          <a:bodyPr wrap="square" lIns="0" tIns="0" rIns="0" bIns="0" rtlCol="0" anchor="t"/>
          <a:lstStyle/>
          <a:p>
            <a:pPr indent="0" marL="0">
              <a:buNone/>
            </a:pPr>
            <a:r>
              <a:rPr lang="en-US" sz="1100" dirty="0">
                <a:solidFill>
                  <a:srgbClr val="9AA3B5"/>
                </a:solidFill>
                <a:latin typeface="Calibri" pitchFamily="34" charset="0"/>
                <a:ea typeface="Calibri" pitchFamily="34" charset="-122"/>
                <a:cs typeface="Calibri" pitchFamily="34" charset="-120"/>
              </a:rPr>
              <a:t>The entity has crossed the critical threshold. The alert fires — by design.</a:t>
            </a:r>
            <a:endParaRPr lang="en-US" sz="1100" dirty="0"/>
          </a:p>
        </p:txBody>
      </p:sp>
      <p:sp>
        <p:nvSpPr>
          <p:cNvPr id="21" name="Shape 19"/>
          <p:cNvSpPr/>
          <p:nvPr/>
        </p:nvSpPr>
        <p:spPr>
          <a:xfrm>
            <a:off x="548640" y="5029200"/>
            <a:ext cx="5120640" cy="1051560"/>
          </a:xfrm>
          <a:prstGeom prst="roundRect">
            <a:avLst>
              <a:gd name="adj" fmla="val 10435"/>
            </a:avLst>
          </a:prstGeom>
          <a:solidFill>
            <a:srgbClr val="1C2A48"/>
          </a:solidFill>
          <a:ln w="9525">
            <a:solidFill>
              <a:srgbClr val="5B8DEF"/>
            </a:solidFill>
            <a:prstDash val="solid"/>
          </a:ln>
        </p:spPr>
        <p:txBody>
          <a:bodyPr/>
          <a:p/>
        </p:txBody>
      </p:sp>
      <p:sp>
        <p:nvSpPr>
          <p:cNvPr id="22" name="Shape 20"/>
          <p:cNvSpPr/>
          <p:nvPr/>
        </p:nvSpPr>
        <p:spPr>
          <a:xfrm>
            <a:off x="822960" y="5376672"/>
            <a:ext cx="365760" cy="365760"/>
          </a:xfrm>
          <a:prstGeom prst="ellipse">
            <a:avLst/>
          </a:prstGeom>
          <a:solidFill>
            <a:srgbClr val="5B8DEF"/>
          </a:solidFill>
          <a:ln w="12700">
            <a:solidFill>
              <a:srgbClr val="5B8DEF"/>
            </a:solidFill>
            <a:prstDash val="solid"/>
          </a:ln>
        </p:spPr>
        <p:txBody>
          <a:bodyPr/>
          <a:p/>
        </p:txBody>
      </p:sp>
      <p:sp>
        <p:nvSpPr>
          <p:cNvPr id="23" name="Text 21"/>
          <p:cNvSpPr txBox="1"/>
          <p:nvPr/>
        </p:nvSpPr>
        <p:spPr>
          <a:xfrm>
            <a:off x="1417320" y="5193792"/>
            <a:ext cx="1828800" cy="365760"/>
          </a:xfrm>
          <a:prstGeom prst="rect">
            <a:avLst/>
          </a:prstGeom>
          <a:noFill/>
          <a:ln/>
        </p:spPr>
        <p:txBody>
          <a:bodyPr wrap="square" lIns="0" tIns="0" rIns="0" bIns="0" rtlCol="0" anchor="t"/>
          <a:lstStyle/>
          <a:p>
            <a:pPr indent="0" marL="0">
              <a:buNone/>
            </a:pPr>
            <a:r>
              <a:rPr lang="en-US" sz="1600" b="1" dirty="0">
                <a:solidFill>
                  <a:srgbClr val="5B8DEF"/>
                </a:solidFill>
                <a:latin typeface="Calibri" pitchFamily="34" charset="0"/>
                <a:ea typeface="Calibri" pitchFamily="34" charset="-122"/>
                <a:cs typeface="Calibri" pitchFamily="34" charset="-120"/>
              </a:rPr>
              <a:t>Suppressed</a:t>
            </a:r>
            <a:endParaRPr lang="en-US" sz="1600" dirty="0"/>
          </a:p>
        </p:txBody>
      </p:sp>
      <p:sp>
        <p:nvSpPr>
          <p:cNvPr id="24" name="Text 22"/>
          <p:cNvSpPr txBox="1"/>
          <p:nvPr/>
        </p:nvSpPr>
        <p:spPr>
          <a:xfrm>
            <a:off x="2743200" y="5230368"/>
            <a:ext cx="1371600" cy="320040"/>
          </a:xfrm>
          <a:prstGeom prst="rect">
            <a:avLst/>
          </a:prstGeom>
          <a:noFill/>
          <a:ln/>
        </p:spPr>
        <p:txBody>
          <a:bodyPr wrap="square" lIns="0" tIns="0" rIns="0" bIns="0" rtlCol="0" anchor="t"/>
          <a:lstStyle/>
          <a:p>
            <a:pPr indent="0" marL="0">
              <a:buNone/>
            </a:pPr>
            <a:r>
              <a:rPr lang="en-US" sz="1100" i="1" dirty="0">
                <a:solidFill>
                  <a:srgbClr val="5B8DEF"/>
                </a:solidFill>
                <a:latin typeface="Calibri" pitchFamily="34" charset="0"/>
                <a:ea typeface="Calibri" pitchFamily="34" charset="-122"/>
                <a:cs typeface="Calibri" pitchFamily="34" charset="-120"/>
              </a:rPr>
              <a:t>blue</a:t>
            </a:r>
            <a:endParaRPr lang="en-US" sz="1100" dirty="0"/>
          </a:p>
        </p:txBody>
      </p:sp>
      <p:sp>
        <p:nvSpPr>
          <p:cNvPr id="25" name="Text 23"/>
          <p:cNvSpPr txBox="1"/>
          <p:nvPr/>
        </p:nvSpPr>
        <p:spPr>
          <a:xfrm>
            <a:off x="1417320" y="5532120"/>
            <a:ext cx="4069080" cy="548640"/>
          </a:xfrm>
          <a:prstGeom prst="rect">
            <a:avLst/>
          </a:prstGeom>
          <a:noFill/>
          <a:ln/>
        </p:spPr>
        <p:txBody>
          <a:bodyPr wrap="square" lIns="0" tIns="0" rIns="0" bIns="0" rtlCol="0" anchor="t"/>
          <a:lstStyle/>
          <a:p>
            <a:pPr indent="0" marL="0">
              <a:buNone/>
            </a:pPr>
            <a:r>
              <a:rPr lang="en-US" sz="1100" dirty="0">
                <a:solidFill>
                  <a:srgbClr val="9AA3B5"/>
                </a:solidFill>
                <a:latin typeface="Calibri" pitchFamily="34" charset="0"/>
                <a:ea typeface="Calibri" pitchFamily="34" charset="-122"/>
                <a:cs typeface="Calibri" pitchFamily="34" charset="-120"/>
              </a:rPr>
              <a:t>Protected from alerting — group protection, disruption grace or maintenance — even though an anomaly may be present.</a:t>
            </a:r>
            <a:endParaRPr lang="en-US" sz="1100" dirty="0"/>
          </a:p>
        </p:txBody>
      </p:sp>
      <p:sp>
        <p:nvSpPr>
          <p:cNvPr id="26" name="Shape 24"/>
          <p:cNvSpPr/>
          <p:nvPr/>
        </p:nvSpPr>
        <p:spPr>
          <a:xfrm>
            <a:off x="5943600" y="1463040"/>
            <a:ext cx="5696712" cy="3017520"/>
          </a:xfrm>
          <a:prstGeom prst="roundRect">
            <a:avLst>
              <a:gd name="adj" fmla="val 3636"/>
            </a:avLst>
          </a:prstGeom>
          <a:solidFill>
            <a:srgbClr val="181C25"/>
          </a:solidFill>
          <a:ln w="9525">
            <a:solidFill>
              <a:srgbClr val="2A3140"/>
            </a:solidFill>
            <a:prstDash val="solid"/>
          </a:ln>
        </p:spPr>
        <p:txBody>
          <a:bodyPr/>
          <a:p/>
        </p:txBody>
      </p:sp>
      <p:sp>
        <p:nvSpPr>
          <p:cNvPr id="27" name="Text 25"/>
          <p:cNvSpPr txBox="1"/>
          <p:nvPr/>
        </p:nvSpPr>
        <p:spPr>
          <a:xfrm>
            <a:off x="6217920" y="1645920"/>
            <a:ext cx="5303520" cy="320040"/>
          </a:xfrm>
          <a:prstGeom prst="rect">
            <a:avLst/>
          </a:prstGeom>
          <a:noFill/>
          <a:ln/>
        </p:spPr>
        <p:txBody>
          <a:bodyPr wrap="square" lIns="0" tIns="0" rIns="0" bIns="0" rtlCol="0" anchor="t"/>
          <a:lstStyle/>
          <a:p>
            <a:pPr indent="0" marL="0">
              <a:buNone/>
            </a:pPr>
            <a:r>
              <a:rPr lang="en-US" sz="1200" b="1" spc="100" kern="0" dirty="0">
                <a:solidFill>
                  <a:srgbClr val="8B6CF6"/>
                </a:solidFill>
                <a:latin typeface="Calibri" pitchFamily="34" charset="0"/>
                <a:ea typeface="Calibri" pitchFamily="34" charset="-122"/>
                <a:cs typeface="Calibri" pitchFamily="34" charset="-120"/>
              </a:rPr>
              <a:t>Hybrid impact scoring — additive, predictable, explainable</a:t>
            </a:r>
            <a:endParaRPr lang="en-US" sz="1200" dirty="0"/>
          </a:p>
        </p:txBody>
      </p:sp>
      <p:sp>
        <p:nvSpPr>
          <p:cNvPr id="28" name="Text 26"/>
          <p:cNvSpPr txBox="1"/>
          <p:nvPr/>
        </p:nvSpPr>
        <p:spPr>
          <a:xfrm>
            <a:off x="6217920" y="2057400"/>
            <a:ext cx="2468880" cy="320040"/>
          </a:xfrm>
          <a:prstGeom prst="rect">
            <a:avLst/>
          </a:prstGeom>
          <a:noFill/>
          <a:ln/>
        </p:spPr>
        <p:txBody>
          <a:bodyPr wrap="square" lIns="0" tIns="0" rIns="0" bIns="0" rtlCol="0" anchor="t"/>
          <a:lstStyle/>
          <a:p>
            <a:pPr indent="0" marL="0">
              <a:buNone/>
            </a:pPr>
            <a:r>
              <a:rPr lang="en-US" sz="1200" b="1" dirty="0">
                <a:solidFill>
                  <a:srgbClr val="F2F4F8"/>
                </a:solidFill>
                <a:latin typeface="Courier New" pitchFamily="34" charset="0"/>
                <a:ea typeface="Courier New" pitchFamily="34" charset="-122"/>
                <a:cs typeface="Courier New" pitchFamily="34" charset="-120"/>
              </a:rPr>
              <a:t>total_score</a:t>
            </a:r>
            <a:endParaRPr lang="en-US" sz="1200" dirty="0"/>
          </a:p>
        </p:txBody>
      </p:sp>
      <p:sp>
        <p:nvSpPr>
          <p:cNvPr id="29" name="Text 27"/>
          <p:cNvSpPr txBox="1"/>
          <p:nvPr/>
        </p:nvSpPr>
        <p:spPr>
          <a:xfrm>
            <a:off x="8686800" y="2057400"/>
            <a:ext cx="2834640" cy="32004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t>
            </a:r>
            <a:endParaRPr lang="en-US" sz="1050" dirty="0"/>
          </a:p>
        </p:txBody>
      </p:sp>
      <p:sp>
        <p:nvSpPr>
          <p:cNvPr id="30" name="Text 28"/>
          <p:cNvSpPr txBox="1"/>
          <p:nvPr/>
        </p:nvSpPr>
        <p:spPr>
          <a:xfrm>
            <a:off x="6217920" y="2386584"/>
            <a:ext cx="2468880" cy="320040"/>
          </a:xfrm>
          <a:prstGeom prst="rect">
            <a:avLst/>
          </a:prstGeom>
          <a:noFill/>
          <a:ln/>
        </p:spPr>
        <p:txBody>
          <a:bodyPr wrap="square" lIns="0" tIns="0" rIns="0" bIns="0" rtlCol="0" anchor="t"/>
          <a:lstStyle/>
          <a:p>
            <a:pPr indent="0" marL="0">
              <a:buNone/>
            </a:pPr>
            <a:r>
              <a:rPr lang="en-US" sz="1200" dirty="0">
                <a:solidFill>
                  <a:srgbClr val="F2F4F8"/>
                </a:solidFill>
                <a:latin typeface="Courier New" pitchFamily="34" charset="0"/>
                <a:ea typeface="Courier New" pitchFamily="34" charset="-122"/>
                <a:cs typeface="Courier New" pitchFamily="34" charset="-120"/>
              </a:rPr>
              <a:t>base_score</a:t>
            </a:r>
            <a:endParaRPr lang="en-US" sz="1200" dirty="0"/>
          </a:p>
        </p:txBody>
      </p:sp>
      <p:sp>
        <p:nvSpPr>
          <p:cNvPr id="31" name="Text 29"/>
          <p:cNvSpPr txBox="1"/>
          <p:nvPr/>
        </p:nvSpPr>
        <p:spPr>
          <a:xfrm>
            <a:off x="8686800" y="2386584"/>
            <a:ext cx="2834640" cy="32004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from the metrics index</a:t>
            </a:r>
            <a:endParaRPr lang="en-US" sz="1050" dirty="0"/>
          </a:p>
        </p:txBody>
      </p:sp>
      <p:sp>
        <p:nvSpPr>
          <p:cNvPr id="32" name="Text 30"/>
          <p:cNvSpPr txBox="1"/>
          <p:nvPr/>
        </p:nvSpPr>
        <p:spPr>
          <a:xfrm>
            <a:off x="6217920" y="2715768"/>
            <a:ext cx="2468880" cy="320040"/>
          </a:xfrm>
          <a:prstGeom prst="rect">
            <a:avLst/>
          </a:prstGeom>
          <a:noFill/>
          <a:ln/>
        </p:spPr>
        <p:txBody>
          <a:bodyPr wrap="square" lIns="0" tIns="0" rIns="0" bIns="0" rtlCol="0" anchor="t"/>
          <a:lstStyle/>
          <a:p>
            <a:pPr indent="0" marL="0">
              <a:buNone/>
            </a:pPr>
            <a:r>
              <a:rPr lang="en-US" sz="1200" dirty="0">
                <a:solidFill>
                  <a:srgbClr val="F2F4F8"/>
                </a:solidFill>
                <a:latin typeface="Courier New" pitchFamily="34" charset="0"/>
                <a:ea typeface="Courier New" pitchFamily="34" charset="-122"/>
                <a:cs typeface="Courier New" pitchFamily="34" charset="-120"/>
              </a:rPr>
              <a:t>+ impact_score_delay</a:t>
            </a:r>
            <a:endParaRPr lang="en-US" sz="1200" dirty="0"/>
          </a:p>
        </p:txBody>
      </p:sp>
      <p:sp>
        <p:nvSpPr>
          <p:cNvPr id="33" name="Text 31"/>
          <p:cNvSpPr txBox="1"/>
          <p:nvPr/>
        </p:nvSpPr>
        <p:spPr>
          <a:xfrm>
            <a:off x="8686800" y="2715768"/>
            <a:ext cx="2834640" cy="32004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if the delay threshold is breached</a:t>
            </a:r>
            <a:endParaRPr lang="en-US" sz="1050" dirty="0"/>
          </a:p>
        </p:txBody>
      </p:sp>
      <p:sp>
        <p:nvSpPr>
          <p:cNvPr id="34" name="Text 32"/>
          <p:cNvSpPr txBox="1"/>
          <p:nvPr/>
        </p:nvSpPr>
        <p:spPr>
          <a:xfrm>
            <a:off x="6217920" y="3044952"/>
            <a:ext cx="2468880" cy="320040"/>
          </a:xfrm>
          <a:prstGeom prst="rect">
            <a:avLst/>
          </a:prstGeom>
          <a:noFill/>
          <a:ln/>
        </p:spPr>
        <p:txBody>
          <a:bodyPr wrap="square" lIns="0" tIns="0" rIns="0" bIns="0" rtlCol="0" anchor="t"/>
          <a:lstStyle/>
          <a:p>
            <a:pPr indent="0" marL="0">
              <a:buNone/>
            </a:pPr>
            <a:r>
              <a:rPr lang="en-US" sz="1200" dirty="0">
                <a:solidFill>
                  <a:srgbClr val="F2F4F8"/>
                </a:solidFill>
                <a:latin typeface="Courier New" pitchFamily="34" charset="0"/>
                <a:ea typeface="Courier New" pitchFamily="34" charset="-122"/>
                <a:cs typeface="Courier New" pitchFamily="34" charset="-120"/>
              </a:rPr>
              <a:t>+ impact_score_latency</a:t>
            </a:r>
            <a:endParaRPr lang="en-US" sz="1200" dirty="0"/>
          </a:p>
        </p:txBody>
      </p:sp>
      <p:sp>
        <p:nvSpPr>
          <p:cNvPr id="35" name="Text 33"/>
          <p:cNvSpPr txBox="1"/>
          <p:nvPr/>
        </p:nvSpPr>
        <p:spPr>
          <a:xfrm>
            <a:off x="8686800" y="3044952"/>
            <a:ext cx="2834640" cy="32004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if the latency threshold is breached</a:t>
            </a:r>
            <a:endParaRPr lang="en-US" sz="1050" dirty="0"/>
          </a:p>
        </p:txBody>
      </p:sp>
      <p:sp>
        <p:nvSpPr>
          <p:cNvPr id="36" name="Text 34"/>
          <p:cNvSpPr txBox="1"/>
          <p:nvPr/>
        </p:nvSpPr>
        <p:spPr>
          <a:xfrm>
            <a:off x="6217920" y="3374136"/>
            <a:ext cx="2468880" cy="320040"/>
          </a:xfrm>
          <a:prstGeom prst="rect">
            <a:avLst/>
          </a:prstGeom>
          <a:noFill/>
          <a:ln/>
        </p:spPr>
        <p:txBody>
          <a:bodyPr wrap="square" lIns="0" tIns="0" rIns="0" bIns="0" rtlCol="0" anchor="t"/>
          <a:lstStyle/>
          <a:p>
            <a:pPr indent="0" marL="0">
              <a:buNone/>
            </a:pPr>
            <a:r>
              <a:rPr lang="en-US" sz="1200" dirty="0">
                <a:solidFill>
                  <a:srgbClr val="F2F4F8"/>
                </a:solidFill>
                <a:latin typeface="Courier New" pitchFamily="34" charset="0"/>
                <a:ea typeface="Courier New" pitchFamily="34" charset="-122"/>
                <a:cs typeface="Courier New" pitchFamily="34" charset="-120"/>
              </a:rPr>
              <a:t>+ impact_score_outliers</a:t>
            </a:r>
            <a:endParaRPr lang="en-US" sz="1200" dirty="0"/>
          </a:p>
        </p:txBody>
      </p:sp>
      <p:sp>
        <p:nvSpPr>
          <p:cNvPr id="37" name="Text 35"/>
          <p:cNvSpPr txBox="1"/>
          <p:nvPr/>
        </p:nvSpPr>
        <p:spPr>
          <a:xfrm>
            <a:off x="8686800" y="3374136"/>
            <a:ext cx="2834640" cy="32004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from ML outlier detection</a:t>
            </a:r>
            <a:endParaRPr lang="en-US" sz="1050" dirty="0"/>
          </a:p>
        </p:txBody>
      </p:sp>
      <p:sp>
        <p:nvSpPr>
          <p:cNvPr id="38" name="Text 36"/>
          <p:cNvSpPr txBox="1"/>
          <p:nvPr/>
        </p:nvSpPr>
        <p:spPr>
          <a:xfrm>
            <a:off x="6217920" y="3703320"/>
            <a:ext cx="2468880" cy="320040"/>
          </a:xfrm>
          <a:prstGeom prst="rect">
            <a:avLst/>
          </a:prstGeom>
          <a:noFill/>
          <a:ln/>
        </p:spPr>
        <p:txBody>
          <a:bodyPr wrap="square" lIns="0" tIns="0" rIns="0" bIns="0" rtlCol="0" anchor="t"/>
          <a:lstStyle/>
          <a:p>
            <a:pPr indent="0" marL="0">
              <a:buNone/>
            </a:pPr>
            <a:r>
              <a:rPr lang="en-US" sz="1200" dirty="0">
                <a:solidFill>
                  <a:srgbClr val="F2F4F8"/>
                </a:solidFill>
                <a:latin typeface="Courier New" pitchFamily="34" charset="0"/>
                <a:ea typeface="Courier New" pitchFamily="34" charset="-122"/>
                <a:cs typeface="Courier New" pitchFamily="34" charset="-120"/>
              </a:rPr>
              <a:t>+ threshold_scores</a:t>
            </a:r>
            <a:endParaRPr lang="en-US" sz="1200" dirty="0"/>
          </a:p>
        </p:txBody>
      </p:sp>
      <p:sp>
        <p:nvSpPr>
          <p:cNvPr id="39" name="Text 37"/>
          <p:cNvSpPr txBox="1"/>
          <p:nvPr/>
        </p:nvSpPr>
        <p:spPr>
          <a:xfrm>
            <a:off x="8686800" y="3703320"/>
            <a:ext cx="2834640" cy="32004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sum of breached dynamic thresholds</a:t>
            </a:r>
            <a:endParaRPr lang="en-US" sz="1050" dirty="0"/>
          </a:p>
        </p:txBody>
      </p:sp>
      <p:sp>
        <p:nvSpPr>
          <p:cNvPr id="40" name="Text 38"/>
          <p:cNvSpPr txBox="1"/>
          <p:nvPr/>
        </p:nvSpPr>
        <p:spPr>
          <a:xfrm>
            <a:off x="6217920" y="4032504"/>
            <a:ext cx="2468880" cy="320040"/>
          </a:xfrm>
          <a:prstGeom prst="rect">
            <a:avLst/>
          </a:prstGeom>
          <a:noFill/>
          <a:ln/>
        </p:spPr>
        <p:txBody>
          <a:bodyPr wrap="square" lIns="0" tIns="0" rIns="0" bIns="0" rtlCol="0" anchor="t"/>
          <a:lstStyle/>
          <a:p>
            <a:pPr indent="0" marL="0">
              <a:buNone/>
            </a:pPr>
            <a:r>
              <a:rPr lang="en-US" sz="1200" dirty="0">
                <a:solidFill>
                  <a:srgbClr val="F2F4F8"/>
                </a:solidFill>
                <a:latin typeface="Courier New" pitchFamily="34" charset="0"/>
                <a:ea typeface="Courier New" pitchFamily="34" charset="-122"/>
                <a:cs typeface="Courier New" pitchFamily="34" charset="-120"/>
              </a:rPr>
              <a:t>+ …</a:t>
            </a:r>
            <a:endParaRPr lang="en-US" sz="1200" dirty="0"/>
          </a:p>
        </p:txBody>
      </p:sp>
      <p:sp>
        <p:nvSpPr>
          <p:cNvPr id="41" name="Text 39"/>
          <p:cNvSpPr txBox="1"/>
          <p:nvPr/>
        </p:nvSpPr>
        <p:spPr>
          <a:xfrm>
            <a:off x="8686800" y="4032504"/>
            <a:ext cx="2834640" cy="32004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every contribution is a configurable weight</a:t>
            </a:r>
            <a:endParaRPr lang="en-US" sz="1050" dirty="0"/>
          </a:p>
        </p:txBody>
      </p:sp>
      <p:sp>
        <p:nvSpPr>
          <p:cNvPr id="42" name="Shape 40"/>
          <p:cNvSpPr/>
          <p:nvPr/>
        </p:nvSpPr>
        <p:spPr>
          <a:xfrm>
            <a:off x="5943600" y="4617720"/>
            <a:ext cx="5696712" cy="1600200"/>
          </a:xfrm>
          <a:prstGeom prst="roundRect">
            <a:avLst>
              <a:gd name="adj" fmla="val 6857"/>
            </a:avLst>
          </a:prstGeom>
          <a:solidFill>
            <a:srgbClr val="1F242F"/>
          </a:solidFill>
          <a:ln w="9525">
            <a:solidFill>
              <a:srgbClr val="2A3140"/>
            </a:solidFill>
            <a:prstDash val="solid"/>
          </a:ln>
        </p:spPr>
        <p:txBody>
          <a:bodyPr/>
          <a:p/>
        </p:txBody>
      </p:sp>
      <p:sp>
        <p:nvSpPr>
          <p:cNvPr id="43" name="Text 41"/>
          <p:cNvSpPr txBox="1"/>
          <p:nvPr/>
        </p:nvSpPr>
        <p:spPr>
          <a:xfrm>
            <a:off x="6217920" y="4754880"/>
            <a:ext cx="5029200" cy="274320"/>
          </a:xfrm>
          <a:prstGeom prst="rect">
            <a:avLst/>
          </a:prstGeom>
          <a:noFill/>
          <a:ln/>
        </p:spPr>
        <p:txBody>
          <a:bodyPr wrap="square" lIns="0" tIns="0" rIns="0" bIns="0" rtlCol="0" anchor="t"/>
          <a:lstStyle/>
          <a:p>
            <a:pPr indent="0" marL="0">
              <a:buNone/>
            </a:pPr>
            <a:r>
              <a:rPr lang="en-US" sz="1200" b="1" spc="100" kern="0" dirty="0">
                <a:solidFill>
                  <a:srgbClr val="8B6CF6"/>
                </a:solidFill>
                <a:latin typeface="Calibri" pitchFamily="34" charset="0"/>
                <a:ea typeface="Calibri" pitchFamily="34" charset="-122"/>
                <a:cs typeface="Calibri" pitchFamily="34" charset="-120"/>
              </a:rPr>
              <a:t>The score maps to a colour</a:t>
            </a:r>
            <a:endParaRPr lang="en-US" sz="1200" dirty="0"/>
          </a:p>
        </p:txBody>
      </p:sp>
      <p:sp>
        <p:nvSpPr>
          <p:cNvPr id="44" name="Shape 42"/>
          <p:cNvSpPr/>
          <p:nvPr/>
        </p:nvSpPr>
        <p:spPr>
          <a:xfrm>
            <a:off x="6217920" y="5193792"/>
            <a:ext cx="256032" cy="256032"/>
          </a:xfrm>
          <a:prstGeom prst="ellipse">
            <a:avLst/>
          </a:prstGeom>
          <a:solidFill>
            <a:srgbClr val="3DBE7A"/>
          </a:solidFill>
          <a:ln w="12700">
            <a:solidFill>
              <a:srgbClr val="3DBE7A"/>
            </a:solidFill>
            <a:prstDash val="solid"/>
          </a:ln>
        </p:spPr>
        <p:txBody>
          <a:bodyPr/>
          <a:p/>
        </p:txBody>
      </p:sp>
      <p:sp>
        <p:nvSpPr>
          <p:cNvPr id="45" name="Text 43"/>
          <p:cNvSpPr txBox="1"/>
          <p:nvPr/>
        </p:nvSpPr>
        <p:spPr>
          <a:xfrm>
            <a:off x="6565392" y="5120640"/>
            <a:ext cx="1463040" cy="411480"/>
          </a:xfrm>
          <a:prstGeom prst="rect">
            <a:avLst/>
          </a:prstGeom>
          <a:noFill/>
          <a:ln/>
        </p:spPr>
        <p:txBody>
          <a:bodyPr wrap="square" lIns="0" tIns="0" rIns="0" bIns="0" rtlCol="0" anchor="t"/>
          <a:lstStyle/>
          <a:p>
            <a:pPr indent="0" marL="0">
              <a:buNone/>
            </a:pPr>
            <a:r>
              <a:rPr lang="en-US" sz="1500" b="1" dirty="0">
                <a:solidFill>
                  <a:srgbClr val="3DBE7A"/>
                </a:solidFill>
                <a:latin typeface="Courier New" pitchFamily="34" charset="0"/>
                <a:ea typeface="Courier New" pitchFamily="34" charset="-122"/>
                <a:cs typeface="Courier New" pitchFamily="34" charset="-120"/>
              </a:rPr>
              <a:t>= 0</a:t>
            </a:r>
            <a:endParaRPr lang="en-US" sz="1500" dirty="0"/>
          </a:p>
        </p:txBody>
      </p:sp>
      <p:sp>
        <p:nvSpPr>
          <p:cNvPr id="46" name="Shape 44"/>
          <p:cNvSpPr/>
          <p:nvPr/>
        </p:nvSpPr>
        <p:spPr>
          <a:xfrm>
            <a:off x="7955280" y="5193792"/>
            <a:ext cx="256032" cy="256032"/>
          </a:xfrm>
          <a:prstGeom prst="ellipse">
            <a:avLst/>
          </a:prstGeom>
          <a:solidFill>
            <a:srgbClr val="E0A040"/>
          </a:solidFill>
          <a:ln w="12700">
            <a:solidFill>
              <a:srgbClr val="E0A040"/>
            </a:solidFill>
            <a:prstDash val="solid"/>
          </a:ln>
        </p:spPr>
        <p:txBody>
          <a:bodyPr/>
          <a:p/>
        </p:txBody>
      </p:sp>
      <p:sp>
        <p:nvSpPr>
          <p:cNvPr id="47" name="Text 45"/>
          <p:cNvSpPr txBox="1"/>
          <p:nvPr/>
        </p:nvSpPr>
        <p:spPr>
          <a:xfrm>
            <a:off x="8302752" y="5120640"/>
            <a:ext cx="1463040" cy="411480"/>
          </a:xfrm>
          <a:prstGeom prst="rect">
            <a:avLst/>
          </a:prstGeom>
          <a:noFill/>
          <a:ln/>
        </p:spPr>
        <p:txBody>
          <a:bodyPr wrap="square" lIns="0" tIns="0" rIns="0" bIns="0" rtlCol="0" anchor="t"/>
          <a:lstStyle/>
          <a:p>
            <a:pPr indent="0" marL="0">
              <a:buNone/>
            </a:pPr>
            <a:r>
              <a:rPr lang="en-US" sz="1500" b="1" dirty="0">
                <a:solidFill>
                  <a:srgbClr val="E0A040"/>
                </a:solidFill>
                <a:latin typeface="Courier New" pitchFamily="34" charset="0"/>
                <a:ea typeface="Courier New" pitchFamily="34" charset="-122"/>
                <a:cs typeface="Courier New" pitchFamily="34" charset="-120"/>
              </a:rPr>
              <a:t>&lt; 100</a:t>
            </a:r>
            <a:endParaRPr lang="en-US" sz="1500" dirty="0"/>
          </a:p>
        </p:txBody>
      </p:sp>
      <p:sp>
        <p:nvSpPr>
          <p:cNvPr id="48" name="Shape 46"/>
          <p:cNvSpPr/>
          <p:nvPr/>
        </p:nvSpPr>
        <p:spPr>
          <a:xfrm>
            <a:off x="9692640" y="5193792"/>
            <a:ext cx="256032" cy="256032"/>
          </a:xfrm>
          <a:prstGeom prst="ellipse">
            <a:avLst/>
          </a:prstGeom>
          <a:solidFill>
            <a:srgbClr val="E05555"/>
          </a:solidFill>
          <a:ln w="12700">
            <a:solidFill>
              <a:srgbClr val="E05555"/>
            </a:solidFill>
            <a:prstDash val="solid"/>
          </a:ln>
        </p:spPr>
        <p:txBody>
          <a:bodyPr/>
          <a:p/>
        </p:txBody>
      </p:sp>
      <p:sp>
        <p:nvSpPr>
          <p:cNvPr id="49" name="Text 47"/>
          <p:cNvSpPr txBox="1"/>
          <p:nvPr/>
        </p:nvSpPr>
        <p:spPr>
          <a:xfrm>
            <a:off x="10040112" y="5120640"/>
            <a:ext cx="1463040" cy="411480"/>
          </a:xfrm>
          <a:prstGeom prst="rect">
            <a:avLst/>
          </a:prstGeom>
          <a:noFill/>
          <a:ln/>
        </p:spPr>
        <p:txBody>
          <a:bodyPr wrap="square" lIns="0" tIns="0" rIns="0" bIns="0" rtlCol="0" anchor="t"/>
          <a:lstStyle/>
          <a:p>
            <a:pPr indent="0" marL="0">
              <a:buNone/>
            </a:pPr>
            <a:r>
              <a:rPr lang="en-US" sz="1500" b="1" dirty="0">
                <a:solidFill>
                  <a:srgbClr val="E05555"/>
                </a:solidFill>
                <a:latin typeface="Courier New" pitchFamily="34" charset="0"/>
                <a:ea typeface="Courier New" pitchFamily="34" charset="-122"/>
                <a:cs typeface="Courier New" pitchFamily="34" charset="-120"/>
              </a:rPr>
              <a:t>≥ 100</a:t>
            </a:r>
            <a:endParaRPr lang="en-US" sz="1500" dirty="0"/>
          </a:p>
        </p:txBody>
      </p:sp>
      <p:sp>
        <p:nvSpPr>
          <p:cNvPr id="50" name="Text 48"/>
          <p:cNvSpPr txBox="1"/>
          <p:nvPr/>
        </p:nvSpPr>
        <p:spPr>
          <a:xfrm>
            <a:off x="6217920" y="5577840"/>
            <a:ext cx="5212080" cy="59436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Weights are configurable per tenant and can be overridden per entity — you decide whether a latency breach matters more than a volume drop. Nothing happens without a traceable reason.</a:t>
            </a:r>
            <a:endParaRPr lang="en-US" sz="10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82296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STEPS 4 &amp; 5</a:t>
            </a:r>
            <a:endParaRPr lang="en-US" sz="1100" dirty="0"/>
          </a:p>
        </p:txBody>
      </p:sp>
      <p:sp>
        <p:nvSpPr>
          <p:cNvPr id="3" name="Text 1"/>
          <p:cNvSpPr txBox="1"/>
          <p:nvPr/>
        </p:nvSpPr>
        <p:spPr>
          <a:xfrm>
            <a:off x="548640" y="566928"/>
            <a:ext cx="10515600" cy="685800"/>
          </a:xfrm>
          <a:prstGeom prst="rect">
            <a:avLst/>
          </a:prstGeom>
          <a:noFill/>
          <a:ln/>
        </p:spPr>
        <p:txBody>
          <a:bodyPr wrap="square" lIns="0" tIns="0" rIns="0" bIns="0" rtlCol="0" anchor="ctr"/>
          <a:lstStyle/>
          <a:p>
            <a:pPr indent="0" marL="0">
              <a:buNone/>
            </a:pPr>
            <a:r>
              <a:rPr lang="en-US" sz="3200" b="1" dirty="0">
                <a:solidFill>
                  <a:srgbClr val="F2F4F8"/>
                </a:solidFill>
                <a:latin typeface="Calibri" pitchFamily="34" charset="0"/>
                <a:ea typeface="Calibri" pitchFamily="34" charset="-122"/>
                <a:cs typeface="Calibri" pitchFamily="34" charset="-120"/>
              </a:rPr>
              <a:t>Classify what matters. Protect against noise.</a:t>
            </a:r>
            <a:endParaRPr lang="en-US" sz="3200" dirty="0"/>
          </a:p>
        </p:txBody>
      </p:sp>
      <p:sp>
        <p:nvSpPr>
          <p:cNvPr id="4" name="Text 2"/>
          <p:cNvSpPr txBox="1"/>
          <p:nvPr/>
        </p:nvSpPr>
        <p:spPr>
          <a:xfrm>
            <a:off x="548640" y="6446520"/>
            <a:ext cx="54864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Product introduction</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6" name="Shape 4"/>
          <p:cNvSpPr/>
          <p:nvPr/>
        </p:nvSpPr>
        <p:spPr>
          <a:xfrm>
            <a:off x="548640" y="1463040"/>
            <a:ext cx="5486400" cy="4754880"/>
          </a:xfrm>
          <a:prstGeom prst="roundRect">
            <a:avLst>
              <a:gd name="adj" fmla="val 2308"/>
            </a:avLst>
          </a:prstGeom>
          <a:solidFill>
            <a:srgbClr val="181C25"/>
          </a:solidFill>
          <a:ln w="9525">
            <a:solidFill>
              <a:srgbClr val="2A3140"/>
            </a:solidFill>
            <a:prstDash val="solid"/>
          </a:ln>
        </p:spPr>
        <p:txBody>
          <a:bodyPr/>
          <a:p/>
        </p:txBody>
      </p:sp>
      <p:sp>
        <p:nvSpPr>
          <p:cNvPr id="7" name="Text 5"/>
          <p:cNvSpPr txBox="1"/>
          <p:nvPr/>
        </p:nvSpPr>
        <p:spPr>
          <a:xfrm>
            <a:off x="822960" y="1645920"/>
            <a:ext cx="4572000" cy="320040"/>
          </a:xfrm>
          <a:prstGeom prst="rect">
            <a:avLst/>
          </a:prstGeom>
          <a:noFill/>
          <a:ln/>
        </p:spPr>
        <p:txBody>
          <a:bodyPr wrap="square" lIns="0" tIns="0" rIns="0" bIns="0" rtlCol="0" anchor="t"/>
          <a:lstStyle/>
          <a:p>
            <a:pPr indent="0" marL="0">
              <a:buNone/>
            </a:pPr>
            <a:r>
              <a:rPr lang="en-US" sz="1200" b="1" spc="100" kern="0" dirty="0">
                <a:solidFill>
                  <a:srgbClr val="8B6CF6"/>
                </a:solidFill>
                <a:latin typeface="Calibri" pitchFamily="34" charset="0"/>
                <a:ea typeface="Calibri" pitchFamily="34" charset="-122"/>
                <a:cs typeface="Calibri" pitchFamily="34" charset="-120"/>
              </a:rPr>
              <a:t>Classification metadata</a:t>
            </a:r>
            <a:endParaRPr lang="en-US" sz="1200" dirty="0"/>
          </a:p>
        </p:txBody>
      </p:sp>
      <p:sp>
        <p:nvSpPr>
          <p:cNvPr id="8" name="Shape 6"/>
          <p:cNvSpPr/>
          <p:nvPr/>
        </p:nvSpPr>
        <p:spPr>
          <a:xfrm>
            <a:off x="822960" y="2103120"/>
            <a:ext cx="1234440" cy="329184"/>
          </a:xfrm>
          <a:prstGeom prst="roundRect">
            <a:avLst>
              <a:gd name="adj" fmla="val 50000"/>
            </a:avLst>
          </a:prstGeom>
          <a:solidFill>
            <a:srgbClr val="1F242F"/>
          </a:solidFill>
          <a:ln w="9525">
            <a:solidFill>
              <a:srgbClr val="E05555"/>
            </a:solidFill>
            <a:prstDash val="solid"/>
          </a:ln>
        </p:spPr>
        <p:txBody>
          <a:bodyPr/>
          <a:p/>
        </p:txBody>
      </p:sp>
      <p:sp>
        <p:nvSpPr>
          <p:cNvPr id="9" name="Text 7"/>
          <p:cNvSpPr txBox="1"/>
          <p:nvPr/>
        </p:nvSpPr>
        <p:spPr>
          <a:xfrm>
            <a:off x="822960" y="2103120"/>
            <a:ext cx="1234440" cy="329184"/>
          </a:xfrm>
          <a:prstGeom prst="rect">
            <a:avLst/>
          </a:prstGeom>
          <a:noFill/>
          <a:ln/>
        </p:spPr>
        <p:txBody>
          <a:bodyPr wrap="square" lIns="0" tIns="0" rIns="0" bIns="0" rtlCol="0" anchor="ctr"/>
          <a:lstStyle/>
          <a:p>
            <a:pPr algn="ctr" indent="0" marL="0">
              <a:buNone/>
            </a:pPr>
            <a:r>
              <a:rPr lang="en-US" sz="1050" b="1" dirty="0">
                <a:solidFill>
                  <a:srgbClr val="E05555"/>
                </a:solidFill>
                <a:latin typeface="Calibri" pitchFamily="34" charset="0"/>
                <a:ea typeface="Calibri" pitchFamily="34" charset="-122"/>
                <a:cs typeface="Calibri" pitchFamily="34" charset="-120"/>
              </a:rPr>
              <a:t>Priority</a:t>
            </a:r>
            <a:endParaRPr lang="en-US" sz="1050" dirty="0"/>
          </a:p>
        </p:txBody>
      </p:sp>
      <p:sp>
        <p:nvSpPr>
          <p:cNvPr id="10" name="Text 8"/>
          <p:cNvSpPr txBox="1"/>
          <p:nvPr/>
        </p:nvSpPr>
        <p:spPr>
          <a:xfrm>
            <a:off x="2194560" y="2084832"/>
            <a:ext cx="3657600" cy="640080"/>
          </a:xfrm>
          <a:prstGeom prst="rect">
            <a:avLst/>
          </a:prstGeom>
          <a:noFill/>
          <a:ln/>
        </p:spPr>
        <p:txBody>
          <a:bodyPr wrap="square" lIns="0" tIns="0" rIns="0" bIns="0" rtlCol="0" anchor="t"/>
          <a:lstStyle/>
          <a:p>
            <a:pPr indent="0" marL="0">
              <a:buNone/>
            </a:pPr>
            <a:r>
              <a:rPr lang="en-US" sz="1150" dirty="0">
                <a:solidFill>
                  <a:srgbClr val="9AA3B5"/>
                </a:solidFill>
                <a:latin typeface="Calibri" pitchFamily="34" charset="0"/>
                <a:ea typeface="Calibri" pitchFamily="34" charset="-122"/>
                <a:cs typeface="Calibri" pitchFamily="34" charset="-120"/>
              </a:rPr>
              <a:t>critical / high / medium / low / pending — how much an entity matters</a:t>
            </a:r>
            <a:endParaRPr lang="en-US" sz="1150" dirty="0"/>
          </a:p>
        </p:txBody>
      </p:sp>
      <p:sp>
        <p:nvSpPr>
          <p:cNvPr id="11" name="Shape 9"/>
          <p:cNvSpPr/>
          <p:nvPr/>
        </p:nvSpPr>
        <p:spPr>
          <a:xfrm>
            <a:off x="822960" y="2816352"/>
            <a:ext cx="1234440" cy="329184"/>
          </a:xfrm>
          <a:prstGeom prst="roundRect">
            <a:avLst>
              <a:gd name="adj" fmla="val 50000"/>
            </a:avLst>
          </a:prstGeom>
          <a:solidFill>
            <a:srgbClr val="1F242F"/>
          </a:solidFill>
          <a:ln w="9525">
            <a:solidFill>
              <a:srgbClr val="5B8DEF"/>
            </a:solidFill>
            <a:prstDash val="solid"/>
          </a:ln>
        </p:spPr>
        <p:txBody>
          <a:bodyPr/>
          <a:p/>
        </p:txBody>
      </p:sp>
      <p:sp>
        <p:nvSpPr>
          <p:cNvPr id="12" name="Text 10"/>
          <p:cNvSpPr txBox="1"/>
          <p:nvPr/>
        </p:nvSpPr>
        <p:spPr>
          <a:xfrm>
            <a:off x="822960" y="2816352"/>
            <a:ext cx="1234440" cy="329184"/>
          </a:xfrm>
          <a:prstGeom prst="rect">
            <a:avLst/>
          </a:prstGeom>
          <a:noFill/>
          <a:ln/>
        </p:spPr>
        <p:txBody>
          <a:bodyPr wrap="square" lIns="0" tIns="0" rIns="0" bIns="0" rtlCol="0" anchor="ctr"/>
          <a:lstStyle/>
          <a:p>
            <a:pPr algn="ctr" indent="0" marL="0">
              <a:buNone/>
            </a:pPr>
            <a:r>
              <a:rPr lang="en-US" sz="1050" b="1" dirty="0">
                <a:solidFill>
                  <a:srgbClr val="5B8DEF"/>
                </a:solidFill>
                <a:latin typeface="Calibri" pitchFamily="34" charset="0"/>
                <a:ea typeface="Calibri" pitchFamily="34" charset="-122"/>
                <a:cs typeface="Calibri" pitchFamily="34" charset="-120"/>
              </a:rPr>
              <a:t>Tags</a:t>
            </a:r>
            <a:endParaRPr lang="en-US" sz="1050" dirty="0"/>
          </a:p>
        </p:txBody>
      </p:sp>
      <p:sp>
        <p:nvSpPr>
          <p:cNvPr id="13" name="Text 11"/>
          <p:cNvSpPr txBox="1"/>
          <p:nvPr/>
        </p:nvSpPr>
        <p:spPr>
          <a:xfrm>
            <a:off x="2194560" y="2798064"/>
            <a:ext cx="3657600" cy="640080"/>
          </a:xfrm>
          <a:prstGeom prst="rect">
            <a:avLst/>
          </a:prstGeom>
          <a:noFill/>
          <a:ln/>
        </p:spPr>
        <p:txBody>
          <a:bodyPr wrap="square" lIns="0" tIns="0" rIns="0" bIns="0" rtlCol="0" anchor="t"/>
          <a:lstStyle/>
          <a:p>
            <a:pPr indent="0" marL="0">
              <a:buNone/>
            </a:pPr>
            <a:r>
              <a:rPr lang="en-US" sz="1150" dirty="0">
                <a:solidFill>
                  <a:srgbClr val="9AA3B5"/>
                </a:solidFill>
                <a:latin typeface="Calibri" pitchFamily="34" charset="0"/>
                <a:ea typeface="Calibri" pitchFamily="34" charset="-122"/>
                <a:cs typeface="Calibri" pitchFamily="34" charset="-120"/>
              </a:rPr>
              <a:t>free-form string metadata for filtering and grouping</a:t>
            </a:r>
            <a:endParaRPr lang="en-US" sz="1150" dirty="0"/>
          </a:p>
        </p:txBody>
      </p:sp>
      <p:sp>
        <p:nvSpPr>
          <p:cNvPr id="14" name="Shape 12"/>
          <p:cNvSpPr/>
          <p:nvPr/>
        </p:nvSpPr>
        <p:spPr>
          <a:xfrm>
            <a:off x="822960" y="3529584"/>
            <a:ext cx="1234440" cy="329184"/>
          </a:xfrm>
          <a:prstGeom prst="roundRect">
            <a:avLst>
              <a:gd name="adj" fmla="val 50000"/>
            </a:avLst>
          </a:prstGeom>
          <a:solidFill>
            <a:srgbClr val="1F242F"/>
          </a:solidFill>
          <a:ln w="9525">
            <a:solidFill>
              <a:srgbClr val="9A78F5"/>
            </a:solidFill>
            <a:prstDash val="solid"/>
          </a:ln>
        </p:spPr>
        <p:txBody>
          <a:bodyPr/>
          <a:p/>
        </p:txBody>
      </p:sp>
      <p:sp>
        <p:nvSpPr>
          <p:cNvPr id="15" name="Text 13"/>
          <p:cNvSpPr txBox="1"/>
          <p:nvPr/>
        </p:nvSpPr>
        <p:spPr>
          <a:xfrm>
            <a:off x="822960" y="3529584"/>
            <a:ext cx="1234440" cy="329184"/>
          </a:xfrm>
          <a:prstGeom prst="rect">
            <a:avLst/>
          </a:prstGeom>
          <a:noFill/>
          <a:ln/>
        </p:spPr>
        <p:txBody>
          <a:bodyPr wrap="square" lIns="0" tIns="0" rIns="0" bIns="0" rtlCol="0" anchor="ctr"/>
          <a:lstStyle/>
          <a:p>
            <a:pPr algn="ctr" indent="0" marL="0">
              <a:buNone/>
            </a:pPr>
            <a:r>
              <a:rPr lang="en-US" sz="1050" b="1" dirty="0">
                <a:solidFill>
                  <a:srgbClr val="9A78F5"/>
                </a:solidFill>
                <a:latin typeface="Calibri" pitchFamily="34" charset="0"/>
                <a:ea typeface="Calibri" pitchFamily="34" charset="-122"/>
                <a:cs typeface="Calibri" pitchFamily="34" charset="-120"/>
              </a:rPr>
              <a:t>Labels</a:t>
            </a:r>
            <a:endParaRPr lang="en-US" sz="1050" dirty="0"/>
          </a:p>
        </p:txBody>
      </p:sp>
      <p:sp>
        <p:nvSpPr>
          <p:cNvPr id="16" name="Text 14"/>
          <p:cNvSpPr txBox="1"/>
          <p:nvPr/>
        </p:nvSpPr>
        <p:spPr>
          <a:xfrm>
            <a:off x="2194560" y="3511296"/>
            <a:ext cx="3657600" cy="640080"/>
          </a:xfrm>
          <a:prstGeom prst="rect">
            <a:avLst/>
          </a:prstGeom>
          <a:noFill/>
          <a:ln/>
        </p:spPr>
        <p:txBody>
          <a:bodyPr wrap="square" lIns="0" tIns="0" rIns="0" bIns="0" rtlCol="0" anchor="t"/>
          <a:lstStyle/>
          <a:p>
            <a:pPr indent="0" marL="0">
              <a:buNone/>
            </a:pPr>
            <a:r>
              <a:rPr lang="en-US" sz="1150" dirty="0">
                <a:solidFill>
                  <a:srgbClr val="9AA3B5"/>
                </a:solidFill>
                <a:latin typeface="Calibri" pitchFamily="34" charset="0"/>
                <a:ea typeface="Calibri" pitchFamily="34" charset="-122"/>
                <a:cs typeface="Calibri" pitchFamily="34" charset="-120"/>
              </a:rPr>
              <a:t>a curated, colour-coded catalogue of chips, assignable by rules</a:t>
            </a:r>
            <a:endParaRPr lang="en-US" sz="1150" dirty="0"/>
          </a:p>
        </p:txBody>
      </p:sp>
      <p:sp>
        <p:nvSpPr>
          <p:cNvPr id="17" name="Shape 15"/>
          <p:cNvSpPr/>
          <p:nvPr/>
        </p:nvSpPr>
        <p:spPr>
          <a:xfrm>
            <a:off x="822960" y="4242816"/>
            <a:ext cx="1234440" cy="329184"/>
          </a:xfrm>
          <a:prstGeom prst="roundRect">
            <a:avLst>
              <a:gd name="adj" fmla="val 50000"/>
            </a:avLst>
          </a:prstGeom>
          <a:solidFill>
            <a:srgbClr val="1F242F"/>
          </a:solidFill>
          <a:ln w="9525">
            <a:solidFill>
              <a:srgbClr val="E0A040"/>
            </a:solidFill>
            <a:prstDash val="solid"/>
          </a:ln>
        </p:spPr>
        <p:txBody>
          <a:bodyPr/>
          <a:p/>
        </p:txBody>
      </p:sp>
      <p:sp>
        <p:nvSpPr>
          <p:cNvPr id="18" name="Text 16"/>
          <p:cNvSpPr txBox="1"/>
          <p:nvPr/>
        </p:nvSpPr>
        <p:spPr>
          <a:xfrm>
            <a:off x="822960" y="4242816"/>
            <a:ext cx="1234440" cy="329184"/>
          </a:xfrm>
          <a:prstGeom prst="rect">
            <a:avLst/>
          </a:prstGeom>
          <a:noFill/>
          <a:ln/>
        </p:spPr>
        <p:txBody>
          <a:bodyPr wrap="square" lIns="0" tIns="0" rIns="0" bIns="0" rtlCol="0" anchor="ctr"/>
          <a:lstStyle/>
          <a:p>
            <a:pPr algn="ctr" indent="0" marL="0">
              <a:buNone/>
            </a:pPr>
            <a:r>
              <a:rPr lang="en-US" sz="1050" b="1" dirty="0">
                <a:solidFill>
                  <a:srgbClr val="E0A040"/>
                </a:solidFill>
                <a:latin typeface="Calibri" pitchFamily="34" charset="0"/>
                <a:ea typeface="Calibri" pitchFamily="34" charset="-122"/>
                <a:cs typeface="Calibri" pitchFamily="34" charset="-120"/>
              </a:rPr>
              <a:t>SLA class</a:t>
            </a:r>
            <a:endParaRPr lang="en-US" sz="1050" dirty="0"/>
          </a:p>
        </p:txBody>
      </p:sp>
      <p:sp>
        <p:nvSpPr>
          <p:cNvPr id="19" name="Text 17"/>
          <p:cNvSpPr txBox="1"/>
          <p:nvPr/>
        </p:nvSpPr>
        <p:spPr>
          <a:xfrm>
            <a:off x="2194560" y="4224528"/>
            <a:ext cx="3657600" cy="640080"/>
          </a:xfrm>
          <a:prstGeom prst="rect">
            <a:avLst/>
          </a:prstGeom>
          <a:noFill/>
          <a:ln/>
        </p:spPr>
        <p:txBody>
          <a:bodyPr wrap="square" lIns="0" tIns="0" rIns="0" bIns="0" rtlCol="0" anchor="t"/>
          <a:lstStyle/>
          <a:p>
            <a:pPr indent="0" marL="0">
              <a:buNone/>
            </a:pPr>
            <a:r>
              <a:rPr lang="en-US" sz="1150" dirty="0">
                <a:solidFill>
                  <a:srgbClr val="9AA3B5"/>
                </a:solidFill>
                <a:latin typeface="Calibri" pitchFamily="34" charset="0"/>
                <a:ea typeface="Calibri" pitchFamily="34" charset="-122"/>
                <a:cs typeface="Calibri" pitchFamily="34" charset="-120"/>
              </a:rPr>
              <a:t>platinum / gold / silver with associated thresholds</a:t>
            </a:r>
            <a:endParaRPr lang="en-US" sz="1150" dirty="0"/>
          </a:p>
        </p:txBody>
      </p:sp>
      <p:sp>
        <p:nvSpPr>
          <p:cNvPr id="20" name="Shape 18"/>
          <p:cNvSpPr/>
          <p:nvPr/>
        </p:nvSpPr>
        <p:spPr>
          <a:xfrm>
            <a:off x="822960" y="4983480"/>
            <a:ext cx="4937760" cy="1051560"/>
          </a:xfrm>
          <a:prstGeom prst="roundRect">
            <a:avLst>
              <a:gd name="adj" fmla="val 10435"/>
            </a:avLst>
          </a:prstGeom>
          <a:solidFill>
            <a:srgbClr val="1F242F"/>
          </a:solidFill>
          <a:ln w="9525">
            <a:solidFill>
              <a:srgbClr val="2A3140"/>
            </a:solidFill>
            <a:prstDash val="solid"/>
          </a:ln>
        </p:spPr>
        <p:txBody>
          <a:bodyPr/>
          <a:p/>
        </p:txBody>
      </p:sp>
      <p:sp>
        <p:nvSpPr>
          <p:cNvPr id="21" name="Text 19"/>
          <p:cNvSpPr txBox="1"/>
          <p:nvPr/>
        </p:nvSpPr>
        <p:spPr>
          <a:xfrm>
            <a:off x="1005840" y="5074920"/>
            <a:ext cx="4572000" cy="274320"/>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Policies do it automatically</a:t>
            </a:r>
            <a:endParaRPr lang="en-US" sz="1250" dirty="0"/>
          </a:p>
        </p:txBody>
      </p:sp>
      <p:sp>
        <p:nvSpPr>
          <p:cNvPr id="22" name="Text 20"/>
          <p:cNvSpPr txBox="1"/>
          <p:nvPr/>
        </p:nvSpPr>
        <p:spPr>
          <a:xfrm>
            <a:off x="1005840" y="5349240"/>
            <a:ext cx="4617720" cy="6858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Setting priority or SLA on thousands of entities by hand does not scale. A policy assigns metadata by rule — a regex, a Splunk lookup or an SPL search. Policies suggest; a manual override always wins; removing a policy auto-cleans what it assigned.</a:t>
            </a:r>
            <a:endParaRPr lang="en-US" sz="1050" dirty="0"/>
          </a:p>
        </p:txBody>
      </p:sp>
      <p:sp>
        <p:nvSpPr>
          <p:cNvPr id="23" name="Shape 21"/>
          <p:cNvSpPr/>
          <p:nvPr/>
        </p:nvSpPr>
        <p:spPr>
          <a:xfrm>
            <a:off x="6263640" y="1463040"/>
            <a:ext cx="5376672" cy="4754880"/>
          </a:xfrm>
          <a:prstGeom prst="roundRect">
            <a:avLst>
              <a:gd name="adj" fmla="val 2308"/>
            </a:avLst>
          </a:prstGeom>
          <a:solidFill>
            <a:srgbClr val="181C25"/>
          </a:solidFill>
          <a:ln w="9525">
            <a:solidFill>
              <a:srgbClr val="2A3140"/>
            </a:solidFill>
            <a:prstDash val="solid"/>
          </a:ln>
        </p:spPr>
        <p:txBody>
          <a:bodyPr/>
          <a:p/>
        </p:txBody>
      </p:sp>
      <p:sp>
        <p:nvSpPr>
          <p:cNvPr id="24" name="Text 22"/>
          <p:cNvSpPr txBox="1"/>
          <p:nvPr/>
        </p:nvSpPr>
        <p:spPr>
          <a:xfrm>
            <a:off x="6537960" y="1645920"/>
            <a:ext cx="4937760" cy="320040"/>
          </a:xfrm>
          <a:prstGeom prst="rect">
            <a:avLst/>
          </a:prstGeom>
          <a:noFill/>
          <a:ln/>
        </p:spPr>
        <p:txBody>
          <a:bodyPr wrap="square" lIns="0" tIns="0" rIns="0" bIns="0" rtlCol="0" anchor="t"/>
          <a:lstStyle/>
          <a:p>
            <a:pPr indent="0" marL="0">
              <a:buNone/>
            </a:pPr>
            <a:r>
              <a:rPr lang="en-US" sz="1200" b="1" spc="100" kern="0" dirty="0">
                <a:solidFill>
                  <a:srgbClr val="8B6CF6"/>
                </a:solidFill>
                <a:latin typeface="Calibri" pitchFamily="34" charset="0"/>
                <a:ea typeface="Calibri" pitchFamily="34" charset="-122"/>
                <a:cs typeface="Calibri" pitchFamily="34" charset="-120"/>
              </a:rPr>
              <a:t>Why a red score might not page you</a:t>
            </a:r>
            <a:endParaRPr lang="en-US" sz="1200" dirty="0"/>
          </a:p>
        </p:txBody>
      </p:sp>
      <p:sp>
        <p:nvSpPr>
          <p:cNvPr id="25" name="Shape 23"/>
          <p:cNvSpPr/>
          <p:nvPr/>
        </p:nvSpPr>
        <p:spPr>
          <a:xfrm>
            <a:off x="6537960" y="2176272"/>
            <a:ext cx="201168" cy="201168"/>
          </a:xfrm>
          <a:prstGeom prst="ellipse">
            <a:avLst/>
          </a:prstGeom>
          <a:solidFill>
            <a:srgbClr val="5B8DEF"/>
          </a:solidFill>
          <a:ln w="12700">
            <a:solidFill>
              <a:srgbClr val="5B8DEF"/>
            </a:solidFill>
            <a:prstDash val="solid"/>
          </a:ln>
        </p:spPr>
        <p:txBody>
          <a:bodyPr/>
          <a:p/>
        </p:txBody>
      </p:sp>
      <p:sp>
        <p:nvSpPr>
          <p:cNvPr id="26" name="Text 24"/>
          <p:cNvSpPr txBox="1"/>
          <p:nvPr/>
        </p:nvSpPr>
        <p:spPr>
          <a:xfrm>
            <a:off x="6858000" y="2103120"/>
            <a:ext cx="4572000" cy="320040"/>
          </a:xfrm>
          <a:prstGeom prst="rect">
            <a:avLst/>
          </a:prstGeom>
          <a:noFill/>
          <a:ln/>
        </p:spPr>
        <p:txBody>
          <a:bodyPr wrap="square" lIns="0" tIns="0" rIns="0" bIns="0" rtlCol="0" anchor="t"/>
          <a:lstStyle/>
          <a:p>
            <a:pPr indent="0" marL="0">
              <a:buNone/>
            </a:pPr>
            <a:r>
              <a:rPr lang="en-US" sz="1300" b="1" dirty="0">
                <a:solidFill>
                  <a:srgbClr val="F2F4F8"/>
                </a:solidFill>
                <a:latin typeface="Calibri" pitchFamily="34" charset="0"/>
                <a:ea typeface="Calibri" pitchFamily="34" charset="-122"/>
                <a:cs typeface="Calibri" pitchFamily="34" charset="-120"/>
              </a:rPr>
              <a:t>Logical group protection</a:t>
            </a:r>
            <a:endParaRPr lang="en-US" sz="1300" dirty="0"/>
          </a:p>
        </p:txBody>
      </p:sp>
      <p:sp>
        <p:nvSpPr>
          <p:cNvPr id="27" name="Text 25"/>
          <p:cNvSpPr txBox="1"/>
          <p:nvPr/>
        </p:nvSpPr>
        <p:spPr>
          <a:xfrm>
            <a:off x="6858000" y="2404872"/>
            <a:ext cx="4572000" cy="73152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N entities judged collectively. If enough members are green, struggling members are demoted to blue — one flaky member of a healthy cluster does not page you.</a:t>
            </a:r>
            <a:endParaRPr lang="en-US" sz="1050" dirty="0"/>
          </a:p>
        </p:txBody>
      </p:sp>
      <p:sp>
        <p:nvSpPr>
          <p:cNvPr id="28" name="Shape 26"/>
          <p:cNvSpPr/>
          <p:nvPr/>
        </p:nvSpPr>
        <p:spPr>
          <a:xfrm>
            <a:off x="6537960" y="3200400"/>
            <a:ext cx="201168" cy="201168"/>
          </a:xfrm>
          <a:prstGeom prst="ellipse">
            <a:avLst/>
          </a:prstGeom>
          <a:solidFill>
            <a:srgbClr val="5B8DEF"/>
          </a:solidFill>
          <a:ln w="12700">
            <a:solidFill>
              <a:srgbClr val="5B8DEF"/>
            </a:solidFill>
            <a:prstDash val="solid"/>
          </a:ln>
        </p:spPr>
        <p:txBody>
          <a:bodyPr/>
          <a:p/>
        </p:txBody>
      </p:sp>
      <p:sp>
        <p:nvSpPr>
          <p:cNvPr id="29" name="Text 27"/>
          <p:cNvSpPr txBox="1"/>
          <p:nvPr/>
        </p:nvSpPr>
        <p:spPr>
          <a:xfrm>
            <a:off x="6858000" y="3127248"/>
            <a:ext cx="4572000" cy="320040"/>
          </a:xfrm>
          <a:prstGeom prst="rect">
            <a:avLst/>
          </a:prstGeom>
          <a:noFill/>
          <a:ln/>
        </p:spPr>
        <p:txBody>
          <a:bodyPr wrap="square" lIns="0" tIns="0" rIns="0" bIns="0" rtlCol="0" anchor="t"/>
          <a:lstStyle/>
          <a:p>
            <a:pPr indent="0" marL="0">
              <a:buNone/>
            </a:pPr>
            <a:r>
              <a:rPr lang="en-US" sz="1300" b="1" dirty="0">
                <a:solidFill>
                  <a:srgbClr val="F2F4F8"/>
                </a:solidFill>
                <a:latin typeface="Calibri" pitchFamily="34" charset="0"/>
                <a:ea typeface="Calibri" pitchFamily="34" charset="-122"/>
                <a:cs typeface="Calibri" pitchFamily="34" charset="-120"/>
              </a:rPr>
              <a:t>Disruption grace</a:t>
            </a:r>
            <a:endParaRPr lang="en-US" sz="1300" dirty="0"/>
          </a:p>
        </p:txBody>
      </p:sp>
      <p:sp>
        <p:nvSpPr>
          <p:cNvPr id="30" name="Text 28"/>
          <p:cNvSpPr txBox="1"/>
          <p:nvPr/>
        </p:nvSpPr>
        <p:spPr>
          <a:xfrm>
            <a:off x="6858000" y="3429000"/>
            <a:ext cx="4572000" cy="73152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 new anomaly is held in blue until it has persisted for a minimum time — transient blips are absorbed, only sustained problems escalate.</a:t>
            </a:r>
            <a:endParaRPr lang="en-US" sz="1050" dirty="0"/>
          </a:p>
        </p:txBody>
      </p:sp>
      <p:sp>
        <p:nvSpPr>
          <p:cNvPr id="31" name="Shape 29"/>
          <p:cNvSpPr/>
          <p:nvPr/>
        </p:nvSpPr>
        <p:spPr>
          <a:xfrm>
            <a:off x="6537960" y="4224528"/>
            <a:ext cx="201168" cy="201168"/>
          </a:xfrm>
          <a:prstGeom prst="ellipse">
            <a:avLst/>
          </a:prstGeom>
          <a:solidFill>
            <a:srgbClr val="5B8DEF"/>
          </a:solidFill>
          <a:ln w="12700">
            <a:solidFill>
              <a:srgbClr val="5B8DEF"/>
            </a:solidFill>
            <a:prstDash val="solid"/>
          </a:ln>
        </p:spPr>
        <p:txBody>
          <a:bodyPr/>
          <a:p/>
        </p:txBody>
      </p:sp>
      <p:sp>
        <p:nvSpPr>
          <p:cNvPr id="32" name="Text 30"/>
          <p:cNvSpPr txBox="1"/>
          <p:nvPr/>
        </p:nvSpPr>
        <p:spPr>
          <a:xfrm>
            <a:off x="6858000" y="4151376"/>
            <a:ext cx="4572000" cy="320040"/>
          </a:xfrm>
          <a:prstGeom prst="rect">
            <a:avLst/>
          </a:prstGeom>
          <a:noFill/>
          <a:ln/>
        </p:spPr>
        <p:txBody>
          <a:bodyPr wrap="square" lIns="0" tIns="0" rIns="0" bIns="0" rtlCol="0" anchor="t"/>
          <a:lstStyle/>
          <a:p>
            <a:pPr indent="0" marL="0">
              <a:buNone/>
            </a:pPr>
            <a:r>
              <a:rPr lang="en-US" sz="1300" b="1" dirty="0">
                <a:solidFill>
                  <a:srgbClr val="F2F4F8"/>
                </a:solidFill>
                <a:latin typeface="Calibri" pitchFamily="34" charset="0"/>
                <a:ea typeface="Calibri" pitchFamily="34" charset="-122"/>
                <a:cs typeface="Calibri" pitchFamily="34" charset="-120"/>
              </a:rPr>
              <a:t>Maintenance mode</a:t>
            </a:r>
            <a:endParaRPr lang="en-US" sz="1300" dirty="0"/>
          </a:p>
        </p:txBody>
      </p:sp>
      <p:sp>
        <p:nvSpPr>
          <p:cNvPr id="33" name="Text 31"/>
          <p:cNvSpPr txBox="1"/>
          <p:nvPr/>
        </p:nvSpPr>
        <p:spPr>
          <a:xfrm>
            <a:off x="6858000" y="4453128"/>
            <a:ext cx="4572000" cy="73152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entity, tenant or whole instance is inside a maintenance window.</a:t>
            </a:r>
            <a:endParaRPr lang="en-US" sz="1050" dirty="0"/>
          </a:p>
        </p:txBody>
      </p:sp>
      <p:sp>
        <p:nvSpPr>
          <p:cNvPr id="34" name="Shape 32"/>
          <p:cNvSpPr/>
          <p:nvPr/>
        </p:nvSpPr>
        <p:spPr>
          <a:xfrm>
            <a:off x="6537960" y="5248656"/>
            <a:ext cx="201168" cy="201168"/>
          </a:xfrm>
          <a:prstGeom prst="ellipse">
            <a:avLst/>
          </a:prstGeom>
          <a:solidFill>
            <a:srgbClr val="5B8DEF"/>
          </a:solidFill>
          <a:ln w="12700">
            <a:solidFill>
              <a:srgbClr val="5B8DEF"/>
            </a:solidFill>
            <a:prstDash val="solid"/>
          </a:ln>
        </p:spPr>
        <p:txBody>
          <a:bodyPr/>
          <a:p/>
        </p:txBody>
      </p:sp>
      <p:sp>
        <p:nvSpPr>
          <p:cNvPr id="35" name="Text 33"/>
          <p:cNvSpPr txBox="1"/>
          <p:nvPr/>
        </p:nvSpPr>
        <p:spPr>
          <a:xfrm>
            <a:off x="6858000" y="5175504"/>
            <a:ext cx="4572000" cy="320040"/>
          </a:xfrm>
          <a:prstGeom prst="rect">
            <a:avLst/>
          </a:prstGeom>
          <a:noFill/>
          <a:ln/>
        </p:spPr>
        <p:txBody>
          <a:bodyPr wrap="square" lIns="0" tIns="0" rIns="0" bIns="0" rtlCol="0" anchor="t"/>
          <a:lstStyle/>
          <a:p>
            <a:pPr indent="0" marL="0">
              <a:buNone/>
            </a:pPr>
            <a:r>
              <a:rPr lang="en-US" sz="1300" b="1" dirty="0">
                <a:solidFill>
                  <a:srgbClr val="F2F4F8"/>
                </a:solidFill>
                <a:latin typeface="Calibri" pitchFamily="34" charset="0"/>
                <a:ea typeface="Calibri" pitchFamily="34" charset="-122"/>
                <a:cs typeface="Calibri" pitchFamily="34" charset="-120"/>
              </a:rPr>
              <a:t>Acknowledgment</a:t>
            </a:r>
            <a:endParaRPr lang="en-US" sz="1300" dirty="0"/>
          </a:p>
        </p:txBody>
      </p:sp>
      <p:sp>
        <p:nvSpPr>
          <p:cNvPr id="36" name="Text 34"/>
          <p:cNvSpPr txBox="1"/>
          <p:nvPr/>
        </p:nvSpPr>
        <p:spPr>
          <a:xfrm>
            <a:off x="6858000" y="5477256"/>
            <a:ext cx="4572000" cy="73152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Someone already accepted this problem. Sticky until cleared, or unsticky with automatic expiry; revoked if the anomaly reason changes.</a:t>
            </a:r>
            <a:endParaRPr lang="en-US" sz="10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82296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STEP 6 — HOW YOU GET TOLD</a:t>
            </a:r>
            <a:endParaRPr lang="en-US" sz="1100" dirty="0"/>
          </a:p>
        </p:txBody>
      </p:sp>
      <p:sp>
        <p:nvSpPr>
          <p:cNvPr id="3" name="Text 1"/>
          <p:cNvSpPr txBox="1"/>
          <p:nvPr/>
        </p:nvSpPr>
        <p:spPr>
          <a:xfrm>
            <a:off x="548640" y="566928"/>
            <a:ext cx="10515600" cy="685800"/>
          </a:xfrm>
          <a:prstGeom prst="rect">
            <a:avLst/>
          </a:prstGeom>
          <a:noFill/>
          <a:ln/>
        </p:spPr>
        <p:txBody>
          <a:bodyPr wrap="square" lIns="0" tIns="0" rIns="0" bIns="0" rtlCol="0" anchor="ctr"/>
          <a:lstStyle/>
          <a:p>
            <a:pPr indent="0" marL="0">
              <a:buNone/>
            </a:pPr>
            <a:r>
              <a:rPr lang="en-US" sz="3200" b="1" dirty="0">
                <a:solidFill>
                  <a:srgbClr val="F2F4F8"/>
                </a:solidFill>
                <a:latin typeface="Calibri" pitchFamily="34" charset="0"/>
                <a:ea typeface="Calibri" pitchFamily="34" charset="-122"/>
                <a:cs typeface="Calibri" pitchFamily="34" charset="-120"/>
              </a:rPr>
              <a:t>Stateful alerting — one incident per problem</a:t>
            </a:r>
            <a:endParaRPr lang="en-US" sz="3200" dirty="0"/>
          </a:p>
        </p:txBody>
      </p:sp>
      <p:sp>
        <p:nvSpPr>
          <p:cNvPr id="4" name="Text 2"/>
          <p:cNvSpPr txBox="1"/>
          <p:nvPr/>
        </p:nvSpPr>
        <p:spPr>
          <a:xfrm>
            <a:off x="548640" y="6446520"/>
            <a:ext cx="54864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Product introduction</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6" name="Text 4"/>
          <p:cNvSpPr txBox="1"/>
          <p:nvPr/>
        </p:nvSpPr>
        <p:spPr>
          <a:xfrm>
            <a:off x="548640" y="1371600"/>
            <a:ext cx="11064240" cy="731520"/>
          </a:xfrm>
          <a:prstGeom prst="rect">
            <a:avLst/>
          </a:prstGeom>
          <a:noFill/>
          <a:ln/>
        </p:spPr>
        <p:txBody>
          <a:bodyPr wrap="square" lIns="0" tIns="0" rIns="0" bIns="0" rtlCol="0" anchor="t"/>
          <a:lstStyle/>
          <a:p>
            <a:pPr indent="0" marL="0">
              <a:buNone/>
            </a:pPr>
            <a:r>
              <a:rPr lang="en-US" sz="1350" dirty="0">
                <a:solidFill>
                  <a:srgbClr val="9AA3B5"/>
                </a:solidFill>
                <a:latin typeface="Calibri" pitchFamily="34" charset="0"/>
                <a:ea typeface="Calibri" pitchFamily="34" charset="-122"/>
                <a:cs typeface="Calibri" pitchFamily="34" charset="-120"/>
              </a:rPr>
              <a:t>Instead of re-firing every cycle an entity is in trouble, TrackMe keeps one incident record per problem: it opens when the entity first goes into alert, updates while the problem persists, and closes when the entity recovers. Rich, context-aware notifications without the spam.</a:t>
            </a:r>
            <a:endParaRPr lang="en-US" sz="1350" dirty="0"/>
          </a:p>
        </p:txBody>
      </p:sp>
      <p:sp>
        <p:nvSpPr>
          <p:cNvPr id="7" name="Shape 5"/>
          <p:cNvSpPr/>
          <p:nvPr/>
        </p:nvSpPr>
        <p:spPr>
          <a:xfrm>
            <a:off x="548640" y="2286000"/>
            <a:ext cx="3593592" cy="777240"/>
          </a:xfrm>
          <a:prstGeom prst="roundRect">
            <a:avLst>
              <a:gd name="adj" fmla="val 14118"/>
            </a:avLst>
          </a:prstGeom>
          <a:solidFill>
            <a:srgbClr val="3B1C1C"/>
          </a:solidFill>
          <a:ln w="9525">
            <a:solidFill>
              <a:srgbClr val="E05555"/>
            </a:solidFill>
            <a:prstDash val="solid"/>
          </a:ln>
        </p:spPr>
        <p:txBody>
          <a:bodyPr/>
          <a:p/>
        </p:txBody>
      </p:sp>
      <p:sp>
        <p:nvSpPr>
          <p:cNvPr id="8" name="Text 6"/>
          <p:cNvSpPr txBox="1"/>
          <p:nvPr/>
        </p:nvSpPr>
        <p:spPr>
          <a:xfrm>
            <a:off x="777240" y="2395728"/>
            <a:ext cx="3136392" cy="320040"/>
          </a:xfrm>
          <a:prstGeom prst="rect">
            <a:avLst/>
          </a:prstGeom>
          <a:noFill/>
          <a:ln/>
        </p:spPr>
        <p:txBody>
          <a:bodyPr wrap="square" lIns="0" tIns="0" rIns="0" bIns="0" rtlCol="0" anchor="t"/>
          <a:lstStyle/>
          <a:p>
            <a:pPr indent="0" marL="0">
              <a:buNone/>
            </a:pPr>
            <a:r>
              <a:rPr lang="en-US" sz="1400" b="1" dirty="0">
                <a:solidFill>
                  <a:srgbClr val="E05555"/>
                </a:solidFill>
                <a:latin typeface="Calibri" pitchFamily="34" charset="0"/>
                <a:ea typeface="Calibri" pitchFamily="34" charset="-122"/>
                <a:cs typeface="Calibri" pitchFamily="34" charset="-120"/>
              </a:rPr>
              <a:t>INCIDENT OPENED</a:t>
            </a:r>
            <a:endParaRPr lang="en-US" sz="1400" dirty="0"/>
          </a:p>
        </p:txBody>
      </p:sp>
      <p:sp>
        <p:nvSpPr>
          <p:cNvPr id="9" name="Text 7"/>
          <p:cNvSpPr txBox="1"/>
          <p:nvPr/>
        </p:nvSpPr>
        <p:spPr>
          <a:xfrm>
            <a:off x="777240" y="2715768"/>
            <a:ext cx="3136392" cy="27432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entity turns into an alerting state</a:t>
            </a:r>
            <a:endParaRPr lang="en-US" sz="1050" dirty="0"/>
          </a:p>
        </p:txBody>
      </p:sp>
      <p:sp>
        <p:nvSpPr>
          <p:cNvPr id="10" name="Shape 8"/>
          <p:cNvSpPr/>
          <p:nvPr/>
        </p:nvSpPr>
        <p:spPr>
          <a:xfrm>
            <a:off x="548640" y="3246120"/>
            <a:ext cx="3593592" cy="475488"/>
          </a:xfrm>
          <a:prstGeom prst="roundRect">
            <a:avLst>
              <a:gd name="adj" fmla="val 15385"/>
            </a:avLst>
          </a:prstGeom>
          <a:solidFill>
            <a:srgbClr val="1F242F"/>
          </a:solidFill>
          <a:ln w="9525">
            <a:solidFill>
              <a:srgbClr val="2A3140"/>
            </a:solidFill>
            <a:prstDash val="solid"/>
          </a:ln>
        </p:spPr>
        <p:txBody>
          <a:bodyPr/>
          <a:p/>
        </p:txBody>
      </p:sp>
      <p:sp>
        <p:nvSpPr>
          <p:cNvPr id="11" name="Shape 9"/>
          <p:cNvSpPr/>
          <p:nvPr/>
        </p:nvSpPr>
        <p:spPr>
          <a:xfrm>
            <a:off x="731520" y="3419856"/>
            <a:ext cx="128016" cy="128016"/>
          </a:xfrm>
          <a:prstGeom prst="ellipse">
            <a:avLst/>
          </a:prstGeom>
          <a:solidFill>
            <a:srgbClr val="E05555"/>
          </a:solidFill>
          <a:ln w="12700">
            <a:solidFill>
              <a:srgbClr val="E05555"/>
            </a:solidFill>
            <a:prstDash val="solid"/>
          </a:ln>
        </p:spPr>
        <p:txBody>
          <a:bodyPr/>
          <a:p/>
        </p:txBody>
      </p:sp>
      <p:sp>
        <p:nvSpPr>
          <p:cNvPr id="12" name="Text 10"/>
          <p:cNvSpPr txBox="1"/>
          <p:nvPr/>
        </p:nvSpPr>
        <p:spPr>
          <a:xfrm>
            <a:off x="960120" y="3246120"/>
            <a:ext cx="3044952" cy="475488"/>
          </a:xfrm>
          <a:prstGeom prst="rect">
            <a:avLst/>
          </a:prstGeom>
          <a:noFill/>
          <a:ln/>
        </p:spPr>
        <p:txBody>
          <a:bodyPr wrap="square" lIns="0" tIns="0" rIns="0" bIns="0" rtlCol="0" anchor="ctr"/>
          <a:lstStyle/>
          <a:p>
            <a:pPr indent="0" marL="0">
              <a:buNone/>
            </a:pPr>
            <a:r>
              <a:rPr lang="en-US" sz="1100" dirty="0">
                <a:solidFill>
                  <a:srgbClr val="F2F4F8"/>
                </a:solidFill>
                <a:latin typeface="Calibri" pitchFamily="34" charset="0"/>
                <a:ea typeface="Calibri" pitchFamily="34" charset="-122"/>
                <a:cs typeface="Calibri" pitchFamily="34" charset="-120"/>
              </a:rPr>
              <a:t>Stateful event → trackme:stateful_alerts</a:t>
            </a:r>
            <a:endParaRPr lang="en-US" sz="1100" dirty="0"/>
          </a:p>
        </p:txBody>
      </p:sp>
      <p:sp>
        <p:nvSpPr>
          <p:cNvPr id="13" name="Shape 11"/>
          <p:cNvSpPr/>
          <p:nvPr/>
        </p:nvSpPr>
        <p:spPr>
          <a:xfrm>
            <a:off x="548640" y="3813048"/>
            <a:ext cx="3593592" cy="475488"/>
          </a:xfrm>
          <a:prstGeom prst="roundRect">
            <a:avLst>
              <a:gd name="adj" fmla="val 15385"/>
            </a:avLst>
          </a:prstGeom>
          <a:solidFill>
            <a:srgbClr val="1F242F"/>
          </a:solidFill>
          <a:ln w="9525">
            <a:solidFill>
              <a:srgbClr val="2A3140"/>
            </a:solidFill>
            <a:prstDash val="solid"/>
          </a:ln>
        </p:spPr>
        <p:txBody>
          <a:bodyPr/>
          <a:p/>
        </p:txBody>
      </p:sp>
      <p:sp>
        <p:nvSpPr>
          <p:cNvPr id="14" name="Shape 12"/>
          <p:cNvSpPr/>
          <p:nvPr/>
        </p:nvSpPr>
        <p:spPr>
          <a:xfrm>
            <a:off x="731520" y="3986784"/>
            <a:ext cx="128016" cy="128016"/>
          </a:xfrm>
          <a:prstGeom prst="ellipse">
            <a:avLst/>
          </a:prstGeom>
          <a:solidFill>
            <a:srgbClr val="E05555"/>
          </a:solidFill>
          <a:ln w="12700">
            <a:solidFill>
              <a:srgbClr val="E05555"/>
            </a:solidFill>
            <a:prstDash val="solid"/>
          </a:ln>
        </p:spPr>
        <p:txBody>
          <a:bodyPr/>
          <a:p/>
        </p:txBody>
      </p:sp>
      <p:sp>
        <p:nvSpPr>
          <p:cNvPr id="15" name="Text 13"/>
          <p:cNvSpPr txBox="1"/>
          <p:nvPr/>
        </p:nvSpPr>
        <p:spPr>
          <a:xfrm>
            <a:off x="960120" y="3813048"/>
            <a:ext cx="3044952" cy="475488"/>
          </a:xfrm>
          <a:prstGeom prst="rect">
            <a:avLst/>
          </a:prstGeom>
          <a:noFill/>
          <a:ln/>
        </p:spPr>
        <p:txBody>
          <a:bodyPr wrap="square" lIns="0" tIns="0" rIns="0" bIns="0" rtlCol="0" anchor="ctr"/>
          <a:lstStyle/>
          <a:p>
            <a:pPr indent="0" marL="0">
              <a:buNone/>
            </a:pPr>
            <a:r>
              <a:rPr lang="en-US" sz="1100" dirty="0">
                <a:solidFill>
                  <a:srgbClr val="F2F4F8"/>
                </a:solidFill>
                <a:latin typeface="Calibri" pitchFamily="34" charset="0"/>
                <a:ea typeface="Calibri" pitchFamily="34" charset="-122"/>
                <a:cs typeface="Calibri" pitchFamily="34" charset="-120"/>
              </a:rPr>
              <a:t>Email · new thread (Message-ID set)  + AI report</a:t>
            </a:r>
            <a:endParaRPr lang="en-US" sz="1100" dirty="0"/>
          </a:p>
        </p:txBody>
      </p:sp>
      <p:sp>
        <p:nvSpPr>
          <p:cNvPr id="16" name="Shape 14"/>
          <p:cNvSpPr/>
          <p:nvPr/>
        </p:nvSpPr>
        <p:spPr>
          <a:xfrm>
            <a:off x="548640" y="4379976"/>
            <a:ext cx="3593592" cy="475488"/>
          </a:xfrm>
          <a:prstGeom prst="roundRect">
            <a:avLst>
              <a:gd name="adj" fmla="val 15385"/>
            </a:avLst>
          </a:prstGeom>
          <a:solidFill>
            <a:srgbClr val="1F242F"/>
          </a:solidFill>
          <a:ln w="9525">
            <a:solidFill>
              <a:srgbClr val="2A3140"/>
            </a:solidFill>
            <a:prstDash val="solid"/>
          </a:ln>
        </p:spPr>
        <p:txBody>
          <a:bodyPr/>
          <a:p/>
        </p:txBody>
      </p:sp>
      <p:sp>
        <p:nvSpPr>
          <p:cNvPr id="17" name="Shape 15"/>
          <p:cNvSpPr/>
          <p:nvPr/>
        </p:nvSpPr>
        <p:spPr>
          <a:xfrm>
            <a:off x="731520" y="4553712"/>
            <a:ext cx="128016" cy="128016"/>
          </a:xfrm>
          <a:prstGeom prst="ellipse">
            <a:avLst/>
          </a:prstGeom>
          <a:solidFill>
            <a:srgbClr val="E05555"/>
          </a:solidFill>
          <a:ln w="12700">
            <a:solidFill>
              <a:srgbClr val="E05555"/>
            </a:solidFill>
            <a:prstDash val="solid"/>
          </a:ln>
        </p:spPr>
        <p:txBody>
          <a:bodyPr/>
          <a:p/>
        </p:txBody>
      </p:sp>
      <p:sp>
        <p:nvSpPr>
          <p:cNvPr id="18" name="Text 16"/>
          <p:cNvSpPr txBox="1"/>
          <p:nvPr/>
        </p:nvSpPr>
        <p:spPr>
          <a:xfrm>
            <a:off x="960120" y="4379976"/>
            <a:ext cx="3044952" cy="475488"/>
          </a:xfrm>
          <a:prstGeom prst="rect">
            <a:avLst/>
          </a:prstGeom>
          <a:noFill/>
          <a:ln/>
        </p:spPr>
        <p:txBody>
          <a:bodyPr wrap="square" lIns="0" tIns="0" rIns="0" bIns="0" rtlCol="0" anchor="ctr"/>
          <a:lstStyle/>
          <a:p>
            <a:pPr indent="0" marL="0">
              <a:buNone/>
            </a:pPr>
            <a:r>
              <a:rPr lang="en-US" sz="1100" dirty="0">
                <a:solidFill>
                  <a:srgbClr val="F2F4F8"/>
                </a:solidFill>
                <a:latin typeface="Calibri" pitchFamily="34" charset="0"/>
                <a:ea typeface="Calibri" pitchFamily="34" charset="-122"/>
                <a:cs typeface="Calibri" pitchFamily="34" charset="-120"/>
              </a:rPr>
              <a:t>Active command · commands_opened</a:t>
            </a:r>
            <a:endParaRPr lang="en-US" sz="1100" dirty="0"/>
          </a:p>
        </p:txBody>
      </p:sp>
      <p:sp>
        <p:nvSpPr>
          <p:cNvPr id="19" name="Shape 17"/>
          <p:cNvSpPr/>
          <p:nvPr/>
        </p:nvSpPr>
        <p:spPr>
          <a:xfrm>
            <a:off x="4160520" y="2670048"/>
            <a:ext cx="118872" cy="0"/>
          </a:xfrm>
          <a:prstGeom prst="line">
            <a:avLst/>
          </a:prstGeom>
          <a:noFill/>
          <a:ln w="19050">
            <a:solidFill>
              <a:srgbClr val="6B7386"/>
            </a:solidFill>
            <a:prstDash val="solid"/>
            <a:tailEnd type="triangle"/>
          </a:ln>
        </p:spPr>
        <p:txBody>
          <a:bodyPr/>
          <a:p/>
        </p:txBody>
      </p:sp>
      <p:sp>
        <p:nvSpPr>
          <p:cNvPr id="20" name="Shape 18"/>
          <p:cNvSpPr/>
          <p:nvPr/>
        </p:nvSpPr>
        <p:spPr>
          <a:xfrm>
            <a:off x="4297680" y="2286000"/>
            <a:ext cx="3593592" cy="777240"/>
          </a:xfrm>
          <a:prstGeom prst="roundRect">
            <a:avLst>
              <a:gd name="adj" fmla="val 14118"/>
            </a:avLst>
          </a:prstGeom>
          <a:solidFill>
            <a:srgbClr val="3A2C16"/>
          </a:solidFill>
          <a:ln w="9525">
            <a:solidFill>
              <a:srgbClr val="E0A040"/>
            </a:solidFill>
            <a:prstDash val="solid"/>
          </a:ln>
        </p:spPr>
        <p:txBody>
          <a:bodyPr/>
          <a:p/>
        </p:txBody>
      </p:sp>
      <p:sp>
        <p:nvSpPr>
          <p:cNvPr id="21" name="Text 19"/>
          <p:cNvSpPr txBox="1"/>
          <p:nvPr/>
        </p:nvSpPr>
        <p:spPr>
          <a:xfrm>
            <a:off x="4526280" y="2395728"/>
            <a:ext cx="3136392" cy="320040"/>
          </a:xfrm>
          <a:prstGeom prst="rect">
            <a:avLst/>
          </a:prstGeom>
          <a:noFill/>
          <a:ln/>
        </p:spPr>
        <p:txBody>
          <a:bodyPr wrap="square" lIns="0" tIns="0" rIns="0" bIns="0" rtlCol="0" anchor="t"/>
          <a:lstStyle/>
          <a:p>
            <a:pPr indent="0" marL="0">
              <a:buNone/>
            </a:pPr>
            <a:r>
              <a:rPr lang="en-US" sz="1400" b="1" dirty="0">
                <a:solidFill>
                  <a:srgbClr val="E0A040"/>
                </a:solidFill>
                <a:latin typeface="Calibri" pitchFamily="34" charset="0"/>
                <a:ea typeface="Calibri" pitchFamily="34" charset="-122"/>
                <a:cs typeface="Calibri" pitchFamily="34" charset="-120"/>
              </a:rPr>
              <a:t>INCIDENT UPDATED</a:t>
            </a:r>
            <a:endParaRPr lang="en-US" sz="1400" dirty="0"/>
          </a:p>
        </p:txBody>
      </p:sp>
      <p:sp>
        <p:nvSpPr>
          <p:cNvPr id="22" name="Text 20"/>
          <p:cNvSpPr txBox="1"/>
          <p:nvPr/>
        </p:nvSpPr>
        <p:spPr>
          <a:xfrm>
            <a:off x="4526280" y="2715768"/>
            <a:ext cx="3136392" cy="27432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new events while still alerting</a:t>
            </a:r>
            <a:endParaRPr lang="en-US" sz="1050" dirty="0"/>
          </a:p>
        </p:txBody>
      </p:sp>
      <p:sp>
        <p:nvSpPr>
          <p:cNvPr id="23" name="Shape 21"/>
          <p:cNvSpPr/>
          <p:nvPr/>
        </p:nvSpPr>
        <p:spPr>
          <a:xfrm>
            <a:off x="4297680" y="3246120"/>
            <a:ext cx="3593592" cy="475488"/>
          </a:xfrm>
          <a:prstGeom prst="roundRect">
            <a:avLst>
              <a:gd name="adj" fmla="val 15385"/>
            </a:avLst>
          </a:prstGeom>
          <a:solidFill>
            <a:srgbClr val="1F242F"/>
          </a:solidFill>
          <a:ln w="9525">
            <a:solidFill>
              <a:srgbClr val="2A3140"/>
            </a:solidFill>
            <a:prstDash val="solid"/>
          </a:ln>
        </p:spPr>
        <p:txBody>
          <a:bodyPr/>
          <a:p/>
        </p:txBody>
      </p:sp>
      <p:sp>
        <p:nvSpPr>
          <p:cNvPr id="24" name="Shape 22"/>
          <p:cNvSpPr/>
          <p:nvPr/>
        </p:nvSpPr>
        <p:spPr>
          <a:xfrm>
            <a:off x="4480560" y="3419856"/>
            <a:ext cx="128016" cy="128016"/>
          </a:xfrm>
          <a:prstGeom prst="ellipse">
            <a:avLst/>
          </a:prstGeom>
          <a:solidFill>
            <a:srgbClr val="E0A040"/>
          </a:solidFill>
          <a:ln w="12700">
            <a:solidFill>
              <a:srgbClr val="E0A040"/>
            </a:solidFill>
            <a:prstDash val="solid"/>
          </a:ln>
        </p:spPr>
        <p:txBody>
          <a:bodyPr/>
          <a:p/>
        </p:txBody>
      </p:sp>
      <p:sp>
        <p:nvSpPr>
          <p:cNvPr id="25" name="Text 23"/>
          <p:cNvSpPr txBox="1"/>
          <p:nvPr/>
        </p:nvSpPr>
        <p:spPr>
          <a:xfrm>
            <a:off x="4709160" y="3246120"/>
            <a:ext cx="3044952" cy="475488"/>
          </a:xfrm>
          <a:prstGeom prst="rect">
            <a:avLst/>
          </a:prstGeom>
          <a:noFill/>
          <a:ln/>
        </p:spPr>
        <p:txBody>
          <a:bodyPr wrap="square" lIns="0" tIns="0" rIns="0" bIns="0" rtlCol="0" anchor="ctr"/>
          <a:lstStyle/>
          <a:p>
            <a:pPr indent="0" marL="0">
              <a:buNone/>
            </a:pPr>
            <a:r>
              <a:rPr lang="en-US" sz="1100" dirty="0">
                <a:solidFill>
                  <a:srgbClr val="F2F4F8"/>
                </a:solidFill>
                <a:latin typeface="Calibri" pitchFamily="34" charset="0"/>
                <a:ea typeface="Calibri" pitchFamily="34" charset="-122"/>
                <a:cs typeface="Calibri" pitchFamily="34" charset="-120"/>
              </a:rPr>
              <a:t>Stateful event → trackme:stateful_alerts</a:t>
            </a:r>
            <a:endParaRPr lang="en-US" sz="1100" dirty="0"/>
          </a:p>
        </p:txBody>
      </p:sp>
      <p:sp>
        <p:nvSpPr>
          <p:cNvPr id="26" name="Shape 24"/>
          <p:cNvSpPr/>
          <p:nvPr/>
        </p:nvSpPr>
        <p:spPr>
          <a:xfrm>
            <a:off x="4297680" y="3813048"/>
            <a:ext cx="3593592" cy="475488"/>
          </a:xfrm>
          <a:prstGeom prst="roundRect">
            <a:avLst>
              <a:gd name="adj" fmla="val 15385"/>
            </a:avLst>
          </a:prstGeom>
          <a:solidFill>
            <a:srgbClr val="1F242F"/>
          </a:solidFill>
          <a:ln w="9525">
            <a:solidFill>
              <a:srgbClr val="2A3140"/>
            </a:solidFill>
            <a:prstDash val="solid"/>
          </a:ln>
        </p:spPr>
        <p:txBody>
          <a:bodyPr/>
          <a:p/>
        </p:txBody>
      </p:sp>
      <p:sp>
        <p:nvSpPr>
          <p:cNvPr id="27" name="Shape 25"/>
          <p:cNvSpPr/>
          <p:nvPr/>
        </p:nvSpPr>
        <p:spPr>
          <a:xfrm>
            <a:off x="4480560" y="3986784"/>
            <a:ext cx="128016" cy="128016"/>
          </a:xfrm>
          <a:prstGeom prst="ellipse">
            <a:avLst/>
          </a:prstGeom>
          <a:solidFill>
            <a:srgbClr val="E0A040"/>
          </a:solidFill>
          <a:ln w="12700">
            <a:solidFill>
              <a:srgbClr val="E0A040"/>
            </a:solidFill>
            <a:prstDash val="solid"/>
          </a:ln>
        </p:spPr>
        <p:txBody>
          <a:bodyPr/>
          <a:p/>
        </p:txBody>
      </p:sp>
      <p:sp>
        <p:nvSpPr>
          <p:cNvPr id="28" name="Text 26"/>
          <p:cNvSpPr txBox="1"/>
          <p:nvPr/>
        </p:nvSpPr>
        <p:spPr>
          <a:xfrm>
            <a:off x="4709160" y="3813048"/>
            <a:ext cx="3044952" cy="475488"/>
          </a:xfrm>
          <a:prstGeom prst="rect">
            <a:avLst/>
          </a:prstGeom>
          <a:noFill/>
          <a:ln/>
        </p:spPr>
        <p:txBody>
          <a:bodyPr wrap="square" lIns="0" tIns="0" rIns="0" bIns="0" rtlCol="0" anchor="ctr"/>
          <a:lstStyle/>
          <a:p>
            <a:pPr indent="0" marL="0">
              <a:buNone/>
            </a:pPr>
            <a:r>
              <a:rPr lang="en-US" sz="1100" dirty="0">
                <a:solidFill>
                  <a:srgbClr val="F2F4F8"/>
                </a:solidFill>
                <a:latin typeface="Calibri" pitchFamily="34" charset="0"/>
                <a:ea typeface="Calibri" pitchFamily="34" charset="-122"/>
                <a:cs typeface="Calibri" pitchFamily="34" charset="-120"/>
              </a:rPr>
              <a:t>Email · threaded reply (In-Reply-To)  + AI report</a:t>
            </a:r>
            <a:endParaRPr lang="en-US" sz="1100" dirty="0"/>
          </a:p>
        </p:txBody>
      </p:sp>
      <p:sp>
        <p:nvSpPr>
          <p:cNvPr id="29" name="Shape 27"/>
          <p:cNvSpPr/>
          <p:nvPr/>
        </p:nvSpPr>
        <p:spPr>
          <a:xfrm>
            <a:off x="4297680" y="4379976"/>
            <a:ext cx="3593592" cy="475488"/>
          </a:xfrm>
          <a:prstGeom prst="roundRect">
            <a:avLst>
              <a:gd name="adj" fmla="val 15385"/>
            </a:avLst>
          </a:prstGeom>
          <a:solidFill>
            <a:srgbClr val="1F242F"/>
          </a:solidFill>
          <a:ln w="9525">
            <a:solidFill>
              <a:srgbClr val="2A3140"/>
            </a:solidFill>
            <a:prstDash val="solid"/>
          </a:ln>
        </p:spPr>
        <p:txBody>
          <a:bodyPr/>
          <a:p/>
        </p:txBody>
      </p:sp>
      <p:sp>
        <p:nvSpPr>
          <p:cNvPr id="30" name="Shape 28"/>
          <p:cNvSpPr/>
          <p:nvPr/>
        </p:nvSpPr>
        <p:spPr>
          <a:xfrm>
            <a:off x="4480560" y="4553712"/>
            <a:ext cx="128016" cy="128016"/>
          </a:xfrm>
          <a:prstGeom prst="ellipse">
            <a:avLst/>
          </a:prstGeom>
          <a:solidFill>
            <a:srgbClr val="E0A040"/>
          </a:solidFill>
          <a:ln w="12700">
            <a:solidFill>
              <a:srgbClr val="E0A040"/>
            </a:solidFill>
            <a:prstDash val="solid"/>
          </a:ln>
        </p:spPr>
        <p:txBody>
          <a:bodyPr/>
          <a:p/>
        </p:txBody>
      </p:sp>
      <p:sp>
        <p:nvSpPr>
          <p:cNvPr id="31" name="Text 29"/>
          <p:cNvSpPr txBox="1"/>
          <p:nvPr/>
        </p:nvSpPr>
        <p:spPr>
          <a:xfrm>
            <a:off x="4709160" y="4379976"/>
            <a:ext cx="3044952" cy="475488"/>
          </a:xfrm>
          <a:prstGeom prst="rect">
            <a:avLst/>
          </a:prstGeom>
          <a:noFill/>
          <a:ln/>
        </p:spPr>
        <p:txBody>
          <a:bodyPr wrap="square" lIns="0" tIns="0" rIns="0" bIns="0" rtlCol="0" anchor="ctr"/>
          <a:lstStyle/>
          <a:p>
            <a:pPr indent="0" marL="0">
              <a:buNone/>
            </a:pPr>
            <a:r>
              <a:rPr lang="en-US" sz="1100" dirty="0">
                <a:solidFill>
                  <a:srgbClr val="F2F4F8"/>
                </a:solidFill>
                <a:latin typeface="Calibri" pitchFamily="34" charset="0"/>
                <a:ea typeface="Calibri" pitchFamily="34" charset="-122"/>
                <a:cs typeface="Calibri" pitchFamily="34" charset="-120"/>
              </a:rPr>
              <a:t>Active command · commands_updated</a:t>
            </a:r>
            <a:endParaRPr lang="en-US" sz="1100" dirty="0"/>
          </a:p>
        </p:txBody>
      </p:sp>
      <p:sp>
        <p:nvSpPr>
          <p:cNvPr id="32" name="Shape 30"/>
          <p:cNvSpPr/>
          <p:nvPr/>
        </p:nvSpPr>
        <p:spPr>
          <a:xfrm>
            <a:off x="7909560" y="2670048"/>
            <a:ext cx="118872" cy="0"/>
          </a:xfrm>
          <a:prstGeom prst="line">
            <a:avLst/>
          </a:prstGeom>
          <a:noFill/>
          <a:ln w="19050">
            <a:solidFill>
              <a:srgbClr val="6B7386"/>
            </a:solidFill>
            <a:prstDash val="solid"/>
            <a:tailEnd type="triangle"/>
          </a:ln>
        </p:spPr>
        <p:txBody>
          <a:bodyPr/>
          <a:p/>
        </p:txBody>
      </p:sp>
      <p:sp>
        <p:nvSpPr>
          <p:cNvPr id="33" name="Shape 31"/>
          <p:cNvSpPr/>
          <p:nvPr/>
        </p:nvSpPr>
        <p:spPr>
          <a:xfrm>
            <a:off x="8046720" y="2286000"/>
            <a:ext cx="3593592" cy="777240"/>
          </a:xfrm>
          <a:prstGeom prst="roundRect">
            <a:avLst>
              <a:gd name="adj" fmla="val 14118"/>
            </a:avLst>
          </a:prstGeom>
          <a:solidFill>
            <a:srgbClr val="16302A"/>
          </a:solidFill>
          <a:ln w="9525">
            <a:solidFill>
              <a:srgbClr val="3DBE7A"/>
            </a:solidFill>
            <a:prstDash val="solid"/>
          </a:ln>
        </p:spPr>
        <p:txBody>
          <a:bodyPr/>
          <a:p/>
        </p:txBody>
      </p:sp>
      <p:sp>
        <p:nvSpPr>
          <p:cNvPr id="34" name="Text 32"/>
          <p:cNvSpPr txBox="1"/>
          <p:nvPr/>
        </p:nvSpPr>
        <p:spPr>
          <a:xfrm>
            <a:off x="8275320" y="2395728"/>
            <a:ext cx="3136392" cy="320040"/>
          </a:xfrm>
          <a:prstGeom prst="rect">
            <a:avLst/>
          </a:prstGeom>
          <a:noFill/>
          <a:ln/>
        </p:spPr>
        <p:txBody>
          <a:bodyPr wrap="square" lIns="0" tIns="0" rIns="0" bIns="0" rtlCol="0" anchor="t"/>
          <a:lstStyle/>
          <a:p>
            <a:pPr indent="0" marL="0">
              <a:buNone/>
            </a:pPr>
            <a:r>
              <a:rPr lang="en-US" sz="1400" b="1" dirty="0">
                <a:solidFill>
                  <a:srgbClr val="3DBE7A"/>
                </a:solidFill>
                <a:latin typeface="Calibri" pitchFamily="34" charset="0"/>
                <a:ea typeface="Calibri" pitchFamily="34" charset="-122"/>
                <a:cs typeface="Calibri" pitchFamily="34" charset="-120"/>
              </a:rPr>
              <a:t>INCIDENT CLOSED</a:t>
            </a:r>
            <a:endParaRPr lang="en-US" sz="1400" dirty="0"/>
          </a:p>
        </p:txBody>
      </p:sp>
      <p:sp>
        <p:nvSpPr>
          <p:cNvPr id="35" name="Text 33"/>
          <p:cNvSpPr txBox="1"/>
          <p:nvPr/>
        </p:nvSpPr>
        <p:spPr>
          <a:xfrm>
            <a:off x="8275320" y="2715768"/>
            <a:ext cx="3136392" cy="27432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entity returns to non-alerting</a:t>
            </a:r>
            <a:endParaRPr lang="en-US" sz="1050" dirty="0"/>
          </a:p>
        </p:txBody>
      </p:sp>
      <p:sp>
        <p:nvSpPr>
          <p:cNvPr id="36" name="Shape 34"/>
          <p:cNvSpPr/>
          <p:nvPr/>
        </p:nvSpPr>
        <p:spPr>
          <a:xfrm>
            <a:off x="8046720" y="3246120"/>
            <a:ext cx="3593592" cy="475488"/>
          </a:xfrm>
          <a:prstGeom prst="roundRect">
            <a:avLst>
              <a:gd name="adj" fmla="val 15385"/>
            </a:avLst>
          </a:prstGeom>
          <a:solidFill>
            <a:srgbClr val="1F242F"/>
          </a:solidFill>
          <a:ln w="9525">
            <a:solidFill>
              <a:srgbClr val="2A3140"/>
            </a:solidFill>
            <a:prstDash val="solid"/>
          </a:ln>
        </p:spPr>
        <p:txBody>
          <a:bodyPr/>
          <a:p/>
        </p:txBody>
      </p:sp>
      <p:sp>
        <p:nvSpPr>
          <p:cNvPr id="37" name="Shape 35"/>
          <p:cNvSpPr/>
          <p:nvPr/>
        </p:nvSpPr>
        <p:spPr>
          <a:xfrm>
            <a:off x="8229600" y="3419856"/>
            <a:ext cx="128016" cy="128016"/>
          </a:xfrm>
          <a:prstGeom prst="ellipse">
            <a:avLst/>
          </a:prstGeom>
          <a:solidFill>
            <a:srgbClr val="3DBE7A"/>
          </a:solidFill>
          <a:ln w="12700">
            <a:solidFill>
              <a:srgbClr val="3DBE7A"/>
            </a:solidFill>
            <a:prstDash val="solid"/>
          </a:ln>
        </p:spPr>
        <p:txBody>
          <a:bodyPr/>
          <a:p/>
        </p:txBody>
      </p:sp>
      <p:sp>
        <p:nvSpPr>
          <p:cNvPr id="38" name="Text 36"/>
          <p:cNvSpPr txBox="1"/>
          <p:nvPr/>
        </p:nvSpPr>
        <p:spPr>
          <a:xfrm>
            <a:off x="8458200" y="3246120"/>
            <a:ext cx="3044952" cy="475488"/>
          </a:xfrm>
          <a:prstGeom prst="rect">
            <a:avLst/>
          </a:prstGeom>
          <a:noFill/>
          <a:ln/>
        </p:spPr>
        <p:txBody>
          <a:bodyPr wrap="square" lIns="0" tIns="0" rIns="0" bIns="0" rtlCol="0" anchor="ctr"/>
          <a:lstStyle/>
          <a:p>
            <a:pPr indent="0" marL="0">
              <a:buNone/>
            </a:pPr>
            <a:r>
              <a:rPr lang="en-US" sz="1100" dirty="0">
                <a:solidFill>
                  <a:srgbClr val="F2F4F8"/>
                </a:solidFill>
                <a:latin typeface="Calibri" pitchFamily="34" charset="0"/>
                <a:ea typeface="Calibri" pitchFamily="34" charset="-122"/>
                <a:cs typeface="Calibri" pitchFamily="34" charset="-120"/>
              </a:rPr>
              <a:t>Stateful event → trackme:stateful_alerts</a:t>
            </a:r>
            <a:endParaRPr lang="en-US" sz="1100" dirty="0"/>
          </a:p>
        </p:txBody>
      </p:sp>
      <p:sp>
        <p:nvSpPr>
          <p:cNvPr id="39" name="Shape 37"/>
          <p:cNvSpPr/>
          <p:nvPr/>
        </p:nvSpPr>
        <p:spPr>
          <a:xfrm>
            <a:off x="8046720" y="3813048"/>
            <a:ext cx="3593592" cy="475488"/>
          </a:xfrm>
          <a:prstGeom prst="roundRect">
            <a:avLst>
              <a:gd name="adj" fmla="val 15385"/>
            </a:avLst>
          </a:prstGeom>
          <a:solidFill>
            <a:srgbClr val="1F242F"/>
          </a:solidFill>
          <a:ln w="9525">
            <a:solidFill>
              <a:srgbClr val="2A3140"/>
            </a:solidFill>
            <a:prstDash val="solid"/>
          </a:ln>
        </p:spPr>
        <p:txBody>
          <a:bodyPr/>
          <a:p/>
        </p:txBody>
      </p:sp>
      <p:sp>
        <p:nvSpPr>
          <p:cNvPr id="40" name="Shape 38"/>
          <p:cNvSpPr/>
          <p:nvPr/>
        </p:nvSpPr>
        <p:spPr>
          <a:xfrm>
            <a:off x="8229600" y="3986784"/>
            <a:ext cx="128016" cy="128016"/>
          </a:xfrm>
          <a:prstGeom prst="ellipse">
            <a:avLst/>
          </a:prstGeom>
          <a:solidFill>
            <a:srgbClr val="3DBE7A"/>
          </a:solidFill>
          <a:ln w="12700">
            <a:solidFill>
              <a:srgbClr val="3DBE7A"/>
            </a:solidFill>
            <a:prstDash val="solid"/>
          </a:ln>
        </p:spPr>
        <p:txBody>
          <a:bodyPr/>
          <a:p/>
        </p:txBody>
      </p:sp>
      <p:sp>
        <p:nvSpPr>
          <p:cNvPr id="41" name="Text 39"/>
          <p:cNvSpPr txBox="1"/>
          <p:nvPr/>
        </p:nvSpPr>
        <p:spPr>
          <a:xfrm>
            <a:off x="8458200" y="3813048"/>
            <a:ext cx="3044952" cy="475488"/>
          </a:xfrm>
          <a:prstGeom prst="rect">
            <a:avLst/>
          </a:prstGeom>
          <a:noFill/>
          <a:ln/>
        </p:spPr>
        <p:txBody>
          <a:bodyPr wrap="square" lIns="0" tIns="0" rIns="0" bIns="0" rtlCol="0" anchor="ctr"/>
          <a:lstStyle/>
          <a:p>
            <a:pPr indent="0" marL="0">
              <a:buNone/>
            </a:pPr>
            <a:r>
              <a:rPr lang="en-US" sz="1100" dirty="0">
                <a:solidFill>
                  <a:srgbClr val="F2F4F8"/>
                </a:solidFill>
                <a:latin typeface="Calibri" pitchFamily="34" charset="0"/>
                <a:ea typeface="Calibri" pitchFamily="34" charset="-122"/>
                <a:cs typeface="Calibri" pitchFamily="34" charset="-120"/>
              </a:rPr>
              <a:t>Email · closure (In-Reply-To)  + AI report</a:t>
            </a:r>
            <a:endParaRPr lang="en-US" sz="1100" dirty="0"/>
          </a:p>
        </p:txBody>
      </p:sp>
      <p:sp>
        <p:nvSpPr>
          <p:cNvPr id="42" name="Shape 40"/>
          <p:cNvSpPr/>
          <p:nvPr/>
        </p:nvSpPr>
        <p:spPr>
          <a:xfrm>
            <a:off x="8046720" y="4379976"/>
            <a:ext cx="3593592" cy="475488"/>
          </a:xfrm>
          <a:prstGeom prst="roundRect">
            <a:avLst>
              <a:gd name="adj" fmla="val 15385"/>
            </a:avLst>
          </a:prstGeom>
          <a:solidFill>
            <a:srgbClr val="1F242F"/>
          </a:solidFill>
          <a:ln w="9525">
            <a:solidFill>
              <a:srgbClr val="2A3140"/>
            </a:solidFill>
            <a:prstDash val="solid"/>
          </a:ln>
        </p:spPr>
        <p:txBody>
          <a:bodyPr/>
          <a:p/>
        </p:txBody>
      </p:sp>
      <p:sp>
        <p:nvSpPr>
          <p:cNvPr id="43" name="Shape 41"/>
          <p:cNvSpPr/>
          <p:nvPr/>
        </p:nvSpPr>
        <p:spPr>
          <a:xfrm>
            <a:off x="8229600" y="4553712"/>
            <a:ext cx="128016" cy="128016"/>
          </a:xfrm>
          <a:prstGeom prst="ellipse">
            <a:avLst/>
          </a:prstGeom>
          <a:solidFill>
            <a:srgbClr val="3DBE7A"/>
          </a:solidFill>
          <a:ln w="12700">
            <a:solidFill>
              <a:srgbClr val="3DBE7A"/>
            </a:solidFill>
            <a:prstDash val="solid"/>
          </a:ln>
        </p:spPr>
        <p:txBody>
          <a:bodyPr/>
          <a:p/>
        </p:txBody>
      </p:sp>
      <p:sp>
        <p:nvSpPr>
          <p:cNvPr id="44" name="Text 42"/>
          <p:cNvSpPr txBox="1"/>
          <p:nvPr/>
        </p:nvSpPr>
        <p:spPr>
          <a:xfrm>
            <a:off x="8458200" y="4379976"/>
            <a:ext cx="3044952" cy="475488"/>
          </a:xfrm>
          <a:prstGeom prst="rect">
            <a:avLst/>
          </a:prstGeom>
          <a:noFill/>
          <a:ln/>
        </p:spPr>
        <p:txBody>
          <a:bodyPr wrap="square" lIns="0" tIns="0" rIns="0" bIns="0" rtlCol="0" anchor="ctr"/>
          <a:lstStyle/>
          <a:p>
            <a:pPr indent="0" marL="0">
              <a:buNone/>
            </a:pPr>
            <a:r>
              <a:rPr lang="en-US" sz="1100" dirty="0">
                <a:solidFill>
                  <a:srgbClr val="F2F4F8"/>
                </a:solidFill>
                <a:latin typeface="Calibri" pitchFamily="34" charset="0"/>
                <a:ea typeface="Calibri" pitchFamily="34" charset="-122"/>
                <a:cs typeface="Calibri" pitchFamily="34" charset="-120"/>
              </a:rPr>
              <a:t>Active command · commands_closed</a:t>
            </a:r>
            <a:endParaRPr lang="en-US" sz="1100" dirty="0"/>
          </a:p>
        </p:txBody>
      </p:sp>
      <p:sp>
        <p:nvSpPr>
          <p:cNvPr id="45" name="Shape 43"/>
          <p:cNvSpPr/>
          <p:nvPr/>
        </p:nvSpPr>
        <p:spPr>
          <a:xfrm>
            <a:off x="548640" y="5029200"/>
            <a:ext cx="11091672" cy="1188720"/>
          </a:xfrm>
          <a:prstGeom prst="roundRect">
            <a:avLst>
              <a:gd name="adj" fmla="val 9231"/>
            </a:avLst>
          </a:prstGeom>
          <a:solidFill>
            <a:srgbClr val="181C25"/>
          </a:solidFill>
          <a:ln w="9525">
            <a:solidFill>
              <a:srgbClr val="2A3140"/>
            </a:solidFill>
            <a:prstDash val="solid"/>
          </a:ln>
        </p:spPr>
        <p:txBody>
          <a:bodyPr/>
          <a:p/>
        </p:txBody>
      </p:sp>
      <p:sp>
        <p:nvSpPr>
          <p:cNvPr id="46" name="Text 44"/>
          <p:cNvSpPr txBox="1"/>
          <p:nvPr/>
        </p:nvSpPr>
        <p:spPr>
          <a:xfrm>
            <a:off x="822960" y="5138928"/>
            <a:ext cx="3657600" cy="274320"/>
          </a:xfrm>
          <a:prstGeom prst="rect">
            <a:avLst/>
          </a:prstGeom>
          <a:noFill/>
          <a:ln/>
        </p:spPr>
        <p:txBody>
          <a:bodyPr wrap="square" lIns="0" tIns="0" rIns="0" bIns="0" rtlCol="0" anchor="t"/>
          <a:lstStyle/>
          <a:p>
            <a:pPr indent="0" marL="0">
              <a:buNone/>
            </a:pPr>
            <a:r>
              <a:rPr lang="en-US" sz="1200" b="1" spc="100" kern="0" dirty="0">
                <a:solidFill>
                  <a:srgbClr val="8B6CF6"/>
                </a:solidFill>
                <a:latin typeface="Calibri" pitchFamily="34" charset="0"/>
                <a:ea typeface="Calibri" pitchFamily="34" charset="-122"/>
                <a:cs typeface="Calibri" pitchFamily="34" charset="-120"/>
              </a:rPr>
              <a:t>Delivery channels</a:t>
            </a:r>
            <a:endParaRPr lang="en-US" sz="1200" dirty="0"/>
          </a:p>
        </p:txBody>
      </p:sp>
      <p:sp>
        <p:nvSpPr>
          <p:cNvPr id="47" name="Text 45"/>
          <p:cNvSpPr txBox="1"/>
          <p:nvPr/>
        </p:nvSpPr>
        <p:spPr>
          <a:xfrm>
            <a:off x="822960" y="5440680"/>
            <a:ext cx="2560320" cy="274320"/>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Email</a:t>
            </a:r>
            <a:endParaRPr lang="en-US" sz="1250" dirty="0"/>
          </a:p>
        </p:txBody>
      </p:sp>
      <p:sp>
        <p:nvSpPr>
          <p:cNvPr id="48" name="Text 46"/>
          <p:cNvSpPr txBox="1"/>
          <p:nvPr/>
        </p:nvSpPr>
        <p:spPr>
          <a:xfrm>
            <a:off x="822960" y="5687568"/>
            <a:ext cx="2560320" cy="502920"/>
          </a:xfrm>
          <a:prstGeom prst="rect">
            <a:avLst/>
          </a:prstGeom>
          <a:noFill/>
          <a:ln/>
        </p:spPr>
        <p:txBody>
          <a:bodyPr wrap="square" lIns="0" tIns="0" rIns="0" bIns="0" rtlCol="0" anchor="t"/>
          <a:lstStyle/>
          <a:p>
            <a:pPr indent="0" marL="0">
              <a:buNone/>
            </a:pPr>
            <a:r>
              <a:rPr lang="en-US" sz="1000" dirty="0">
                <a:solidFill>
                  <a:srgbClr val="9AA3B5"/>
                </a:solidFill>
                <a:latin typeface="Calibri" pitchFamily="34" charset="0"/>
                <a:ea typeface="Calibri" pitchFamily="34" charset="-122"/>
                <a:cs typeface="Calibri" pitchFamily="34" charset="-120"/>
              </a:rPr>
              <a:t>embedded 24-hour charts, threaded, optional AI-written status report</a:t>
            </a:r>
            <a:endParaRPr lang="en-US" sz="1000" dirty="0"/>
          </a:p>
        </p:txBody>
      </p:sp>
      <p:sp>
        <p:nvSpPr>
          <p:cNvPr id="49" name="Text 47"/>
          <p:cNvSpPr txBox="1"/>
          <p:nvPr/>
        </p:nvSpPr>
        <p:spPr>
          <a:xfrm>
            <a:off x="3566160" y="5440680"/>
            <a:ext cx="2560320" cy="274320"/>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Notable events</a:t>
            </a:r>
            <a:endParaRPr lang="en-US" sz="1250" dirty="0"/>
          </a:p>
        </p:txBody>
      </p:sp>
      <p:sp>
        <p:nvSpPr>
          <p:cNvPr id="50" name="Text 48"/>
          <p:cNvSpPr txBox="1"/>
          <p:nvPr/>
        </p:nvSpPr>
        <p:spPr>
          <a:xfrm>
            <a:off x="3566160" y="5687568"/>
            <a:ext cx="2560320" cy="502920"/>
          </a:xfrm>
          <a:prstGeom prst="rect">
            <a:avLst/>
          </a:prstGeom>
          <a:noFill/>
          <a:ln/>
        </p:spPr>
        <p:txBody>
          <a:bodyPr wrap="square" lIns="0" tIns="0" rIns="0" bIns="0" rtlCol="0" anchor="t"/>
          <a:lstStyle/>
          <a:p>
            <a:pPr indent="0" marL="0">
              <a:buNone/>
            </a:pPr>
            <a:r>
              <a:rPr lang="en-US" sz="1000" dirty="0">
                <a:solidFill>
                  <a:srgbClr val="9AA3B5"/>
                </a:solidFill>
                <a:latin typeface="Calibri" pitchFamily="34" charset="0"/>
                <a:ea typeface="Calibri" pitchFamily="34" charset="-122"/>
                <a:cs typeface="Calibri" pitchFamily="34" charset="-120"/>
              </a:rPr>
              <a:t>for Enterprise Security or a custom correlation workflow</a:t>
            </a:r>
            <a:endParaRPr lang="en-US" sz="1000" dirty="0"/>
          </a:p>
        </p:txBody>
      </p:sp>
      <p:sp>
        <p:nvSpPr>
          <p:cNvPr id="51" name="Text 49"/>
          <p:cNvSpPr txBox="1"/>
          <p:nvPr/>
        </p:nvSpPr>
        <p:spPr>
          <a:xfrm>
            <a:off x="6309360" y="5440680"/>
            <a:ext cx="2560320" cy="274320"/>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Ingest</a:t>
            </a:r>
            <a:endParaRPr lang="en-US" sz="1250" dirty="0"/>
          </a:p>
        </p:txBody>
      </p:sp>
      <p:sp>
        <p:nvSpPr>
          <p:cNvPr id="52" name="Text 50"/>
          <p:cNvSpPr txBox="1"/>
          <p:nvPr/>
        </p:nvSpPr>
        <p:spPr>
          <a:xfrm>
            <a:off x="6309360" y="5687568"/>
            <a:ext cx="2560320" cy="502920"/>
          </a:xfrm>
          <a:prstGeom prst="rect">
            <a:avLst/>
          </a:prstGeom>
          <a:noFill/>
          <a:ln/>
        </p:spPr>
        <p:txBody>
          <a:bodyPr wrap="square" lIns="0" tIns="0" rIns="0" bIns="0" rtlCol="0" anchor="t"/>
          <a:lstStyle/>
          <a:p>
            <a:pPr indent="0" marL="0">
              <a:buNone/>
            </a:pPr>
            <a:r>
              <a:rPr lang="en-US" sz="1000" dirty="0">
                <a:solidFill>
                  <a:srgbClr val="9AA3B5"/>
                </a:solidFill>
                <a:latin typeface="Calibri" pitchFamily="34" charset="0"/>
                <a:ea typeface="Calibri" pitchFamily="34" charset="-122"/>
                <a:cs typeface="Calibri" pitchFamily="34" charset="-120"/>
              </a:rPr>
              <a:t>an event written to a Splunk index</a:t>
            </a:r>
            <a:endParaRPr lang="en-US" sz="1000" dirty="0"/>
          </a:p>
        </p:txBody>
      </p:sp>
      <p:sp>
        <p:nvSpPr>
          <p:cNvPr id="53" name="Text 51"/>
          <p:cNvSpPr txBox="1"/>
          <p:nvPr/>
        </p:nvSpPr>
        <p:spPr>
          <a:xfrm>
            <a:off x="9052560" y="5440680"/>
            <a:ext cx="2560320" cy="274320"/>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Commands</a:t>
            </a:r>
            <a:endParaRPr lang="en-US" sz="1250" dirty="0"/>
          </a:p>
        </p:txBody>
      </p:sp>
      <p:sp>
        <p:nvSpPr>
          <p:cNvPr id="54" name="Text 52"/>
          <p:cNvSpPr txBox="1"/>
          <p:nvPr/>
        </p:nvSpPr>
        <p:spPr>
          <a:xfrm>
            <a:off x="9052560" y="5687568"/>
            <a:ext cx="2560320" cy="502920"/>
          </a:xfrm>
          <a:prstGeom prst="rect">
            <a:avLst/>
          </a:prstGeom>
          <a:noFill/>
          <a:ln/>
        </p:spPr>
        <p:txBody>
          <a:bodyPr wrap="square" lIns="0" tIns="0" rIns="0" bIns="0" rtlCol="0" anchor="t"/>
          <a:lstStyle/>
          <a:p>
            <a:pPr indent="0" marL="0">
              <a:buNone/>
            </a:pPr>
            <a:r>
              <a:rPr lang="en-US" sz="1000" dirty="0">
                <a:solidFill>
                  <a:srgbClr val="9AA3B5"/>
                </a:solidFill>
                <a:latin typeface="Calibri" pitchFamily="34" charset="0"/>
                <a:ea typeface="Calibri" pitchFamily="34" charset="-122"/>
                <a:cs typeface="Calibri" pitchFamily="34" charset="-120"/>
              </a:rPr>
              <a:t>run a saved-search / active command (SOAR, XSOAR, ServiceNow…)</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82296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TOPOLOGY STUDIO</a:t>
            </a:r>
            <a:endParaRPr lang="en-US" sz="1100" dirty="0"/>
          </a:p>
        </p:txBody>
      </p:sp>
      <p:sp>
        <p:nvSpPr>
          <p:cNvPr id="3" name="Text 1"/>
          <p:cNvSpPr txBox="1"/>
          <p:nvPr/>
        </p:nvSpPr>
        <p:spPr>
          <a:xfrm>
            <a:off x="548640" y="566928"/>
            <a:ext cx="10515600" cy="685800"/>
          </a:xfrm>
          <a:prstGeom prst="rect">
            <a:avLst/>
          </a:prstGeom>
          <a:noFill/>
          <a:ln/>
        </p:spPr>
        <p:txBody>
          <a:bodyPr wrap="square" lIns="0" tIns="0" rIns="0" bIns="0" rtlCol="0" anchor="ctr"/>
          <a:lstStyle/>
          <a:p>
            <a:pPr indent="0" marL="0">
              <a:buNone/>
            </a:pPr>
            <a:r>
              <a:rPr lang="en-US" sz="3200" b="1" dirty="0">
                <a:solidFill>
                  <a:srgbClr val="F2F4F8"/>
                </a:solidFill>
                <a:latin typeface="Calibri" pitchFamily="34" charset="0"/>
                <a:ea typeface="Calibri" pitchFamily="34" charset="-122"/>
                <a:cs typeface="Calibri" pitchFamily="34" charset="-120"/>
              </a:rPr>
              <a:t>Topology Studio — your view of the environment, kept alive</a:t>
            </a:r>
            <a:endParaRPr lang="en-US" sz="3200" dirty="0"/>
          </a:p>
        </p:txBody>
      </p:sp>
      <p:sp>
        <p:nvSpPr>
          <p:cNvPr id="4" name="Text 2"/>
          <p:cNvSpPr txBox="1"/>
          <p:nvPr/>
        </p:nvSpPr>
        <p:spPr>
          <a:xfrm>
            <a:off x="548640" y="6446520"/>
            <a:ext cx="54864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Product introduction</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pic>
        <p:nvPicPr>
          <p:cNvPr id="6" name="Image 0" descr="/root/deck/img/topology.jpg">    </p:cNvPr>
          <p:cNvPicPr>
            <a:picLocks noChangeAspect="1"/>
          </p:cNvPicPr>
          <p:nvPr/>
        </p:nvPicPr>
        <p:blipFill>
          <a:blip r:embed="rId1"/>
          <a:stretch>
            <a:fillRect/>
          </a:stretch>
        </p:blipFill>
        <p:spPr>
          <a:xfrm>
            <a:off x="548640" y="1417320"/>
            <a:ext cx="6766560" cy="3620188"/>
          </a:xfrm>
          <a:prstGeom prst="rect">
            <a:avLst/>
          </a:prstGeom>
        </p:spPr>
      </p:pic>
      <p:sp>
        <p:nvSpPr>
          <p:cNvPr id="7" name="Text 4"/>
          <p:cNvSpPr txBox="1"/>
          <p:nvPr/>
        </p:nvSpPr>
        <p:spPr>
          <a:xfrm>
            <a:off x="7543800" y="1417320"/>
            <a:ext cx="4096512" cy="1188720"/>
          </a:xfrm>
          <a:prstGeom prst="rect">
            <a:avLst/>
          </a:prstGeom>
          <a:noFill/>
          <a:ln/>
        </p:spPr>
        <p:txBody>
          <a:bodyPr wrap="square" lIns="0" tIns="0" rIns="0" bIns="0" rtlCol="0" anchor="t"/>
          <a:lstStyle/>
          <a:p>
            <a:pPr indent="0" marL="0">
              <a:buNone/>
            </a:pPr>
            <a:r>
              <a:rPr lang="en-US" sz="1250" dirty="0">
                <a:solidFill>
                  <a:srgbClr val="9AA3B5"/>
                </a:solidFill>
                <a:latin typeface="Calibri" pitchFamily="34" charset="0"/>
                <a:ea typeface="Calibri" pitchFamily="34" charset="-122"/>
                <a:cs typeface="Calibri" pitchFamily="34" charset="-120"/>
              </a:rPr>
              <a:t>Build live dependency maps from real TrackMe entities — place them, connect them, share them, watch their status update in real time. And because a map you cannot act on is just a picture, any topology can also alert.</a:t>
            </a:r>
            <a:endParaRPr lang="en-US" sz="1250" dirty="0"/>
          </a:p>
        </p:txBody>
      </p:sp>
      <p:sp>
        <p:nvSpPr>
          <p:cNvPr id="8" name="Text 5"/>
          <p:cNvSpPr txBox="1"/>
          <p:nvPr/>
        </p:nvSpPr>
        <p:spPr>
          <a:xfrm>
            <a:off x="7543800" y="2697480"/>
            <a:ext cx="3657600" cy="274320"/>
          </a:xfrm>
          <a:prstGeom prst="rect">
            <a:avLst/>
          </a:prstGeom>
          <a:noFill/>
          <a:ln/>
        </p:spPr>
        <p:txBody>
          <a:bodyPr wrap="square" lIns="0" tIns="0" rIns="0" bIns="0" rtlCol="0" anchor="t"/>
          <a:lstStyle/>
          <a:p>
            <a:pPr indent="0" marL="0">
              <a:buNone/>
            </a:pPr>
            <a:r>
              <a:rPr lang="en-US" sz="1200" b="1" spc="100" kern="0" dirty="0">
                <a:solidFill>
                  <a:srgbClr val="8B6CF6"/>
                </a:solidFill>
                <a:latin typeface="Calibri" pitchFamily="34" charset="0"/>
                <a:ea typeface="Calibri" pitchFamily="34" charset="-122"/>
                <a:cs typeface="Calibri" pitchFamily="34" charset="-120"/>
              </a:rPr>
              <a:t>Four node types</a:t>
            </a:r>
            <a:endParaRPr lang="en-US" sz="1200" dirty="0"/>
          </a:p>
        </p:txBody>
      </p:sp>
      <p:sp>
        <p:nvSpPr>
          <p:cNvPr id="9" name="Shape 6"/>
          <p:cNvSpPr/>
          <p:nvPr/>
        </p:nvSpPr>
        <p:spPr>
          <a:xfrm>
            <a:off x="7543800" y="3017520"/>
            <a:ext cx="914400" cy="292608"/>
          </a:xfrm>
          <a:prstGeom prst="roundRect">
            <a:avLst>
              <a:gd name="adj" fmla="val 50000"/>
            </a:avLst>
          </a:prstGeom>
          <a:solidFill>
            <a:srgbClr val="1F242F"/>
          </a:solidFill>
          <a:ln w="9525">
            <a:solidFill>
              <a:srgbClr val="5B8DEF"/>
            </a:solidFill>
            <a:prstDash val="solid"/>
          </a:ln>
        </p:spPr>
        <p:txBody>
          <a:bodyPr/>
          <a:p/>
        </p:txBody>
      </p:sp>
      <p:sp>
        <p:nvSpPr>
          <p:cNvPr id="10" name="Text 7"/>
          <p:cNvSpPr txBox="1"/>
          <p:nvPr/>
        </p:nvSpPr>
        <p:spPr>
          <a:xfrm>
            <a:off x="7543800" y="3017520"/>
            <a:ext cx="914400" cy="292608"/>
          </a:xfrm>
          <a:prstGeom prst="rect">
            <a:avLst/>
          </a:prstGeom>
          <a:noFill/>
          <a:ln/>
        </p:spPr>
        <p:txBody>
          <a:bodyPr wrap="square" lIns="0" tIns="0" rIns="0" bIns="0" rtlCol="0" anchor="ctr"/>
          <a:lstStyle/>
          <a:p>
            <a:pPr algn="ctr" indent="0" marL="0">
              <a:buNone/>
            </a:pPr>
            <a:r>
              <a:rPr lang="en-US" sz="1050" b="1" dirty="0">
                <a:solidFill>
                  <a:srgbClr val="5B8DEF"/>
                </a:solidFill>
                <a:latin typeface="Calibri" pitchFamily="34" charset="0"/>
                <a:ea typeface="Calibri" pitchFamily="34" charset="-122"/>
                <a:cs typeface="Calibri" pitchFamily="34" charset="-120"/>
              </a:rPr>
              <a:t>Entity</a:t>
            </a:r>
            <a:endParaRPr lang="en-US" sz="1050" dirty="0"/>
          </a:p>
        </p:txBody>
      </p:sp>
      <p:sp>
        <p:nvSpPr>
          <p:cNvPr id="11" name="Text 8"/>
          <p:cNvSpPr txBox="1"/>
          <p:nvPr/>
        </p:nvSpPr>
        <p:spPr>
          <a:xfrm>
            <a:off x="8549640" y="2990088"/>
            <a:ext cx="3108960" cy="6400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one monitored entity, live state colour, optional on-canvas KPI</a:t>
            </a:r>
            <a:endParaRPr lang="en-US" sz="1050" dirty="0"/>
          </a:p>
        </p:txBody>
      </p:sp>
      <p:sp>
        <p:nvSpPr>
          <p:cNvPr id="12" name="Shape 9"/>
          <p:cNvSpPr/>
          <p:nvPr/>
        </p:nvSpPr>
        <p:spPr>
          <a:xfrm>
            <a:off x="7543800" y="3639312"/>
            <a:ext cx="914400" cy="292608"/>
          </a:xfrm>
          <a:prstGeom prst="roundRect">
            <a:avLst>
              <a:gd name="adj" fmla="val 50000"/>
            </a:avLst>
          </a:prstGeom>
          <a:solidFill>
            <a:srgbClr val="1F242F"/>
          </a:solidFill>
          <a:ln w="9525">
            <a:solidFill>
              <a:srgbClr val="3DBE7A"/>
            </a:solidFill>
            <a:prstDash val="solid"/>
          </a:ln>
        </p:spPr>
        <p:txBody>
          <a:bodyPr/>
          <a:p/>
        </p:txBody>
      </p:sp>
      <p:sp>
        <p:nvSpPr>
          <p:cNvPr id="13" name="Text 10"/>
          <p:cNvSpPr txBox="1"/>
          <p:nvPr/>
        </p:nvSpPr>
        <p:spPr>
          <a:xfrm>
            <a:off x="7543800" y="3639312"/>
            <a:ext cx="914400" cy="292608"/>
          </a:xfrm>
          <a:prstGeom prst="rect">
            <a:avLst/>
          </a:prstGeom>
          <a:noFill/>
          <a:ln/>
        </p:spPr>
        <p:txBody>
          <a:bodyPr wrap="square" lIns="0" tIns="0" rIns="0" bIns="0" rtlCol="0" anchor="ctr"/>
          <a:lstStyle/>
          <a:p>
            <a:pPr algn="ctr" indent="0" marL="0">
              <a:buNone/>
            </a:pPr>
            <a:r>
              <a:rPr lang="en-US" sz="1050" b="1" dirty="0">
                <a:solidFill>
                  <a:srgbClr val="3DBE7A"/>
                </a:solidFill>
                <a:latin typeface="Calibri" pitchFamily="34" charset="0"/>
                <a:ea typeface="Calibri" pitchFamily="34" charset="-122"/>
                <a:cs typeface="Calibri" pitchFamily="34" charset="-120"/>
              </a:rPr>
              <a:t>Aggregate</a:t>
            </a:r>
            <a:endParaRPr lang="en-US" sz="1050" dirty="0"/>
          </a:p>
        </p:txBody>
      </p:sp>
      <p:sp>
        <p:nvSpPr>
          <p:cNvPr id="14" name="Text 11"/>
          <p:cNvSpPr txBox="1"/>
          <p:nvPr/>
        </p:nvSpPr>
        <p:spPr>
          <a:xfrm>
            <a:off x="8549640" y="3611880"/>
            <a:ext cx="3108960" cy="6400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live roll-up of many entities (scope + filter) — worst state, per-state counts</a:t>
            </a:r>
            <a:endParaRPr lang="en-US" sz="1050" dirty="0"/>
          </a:p>
        </p:txBody>
      </p:sp>
      <p:sp>
        <p:nvSpPr>
          <p:cNvPr id="15" name="Shape 12"/>
          <p:cNvSpPr/>
          <p:nvPr/>
        </p:nvSpPr>
        <p:spPr>
          <a:xfrm>
            <a:off x="7543800" y="4261104"/>
            <a:ext cx="914400" cy="292608"/>
          </a:xfrm>
          <a:prstGeom prst="roundRect">
            <a:avLst>
              <a:gd name="adj" fmla="val 50000"/>
            </a:avLst>
          </a:prstGeom>
          <a:solidFill>
            <a:srgbClr val="1F242F"/>
          </a:solidFill>
          <a:ln w="9525">
            <a:solidFill>
              <a:srgbClr val="9A78F5"/>
            </a:solidFill>
            <a:prstDash val="solid"/>
          </a:ln>
        </p:spPr>
        <p:txBody>
          <a:bodyPr/>
          <a:p/>
        </p:txBody>
      </p:sp>
      <p:sp>
        <p:nvSpPr>
          <p:cNvPr id="16" name="Text 13"/>
          <p:cNvSpPr txBox="1"/>
          <p:nvPr/>
        </p:nvSpPr>
        <p:spPr>
          <a:xfrm>
            <a:off x="7543800" y="4261104"/>
            <a:ext cx="914400" cy="292608"/>
          </a:xfrm>
          <a:prstGeom prst="rect">
            <a:avLst/>
          </a:prstGeom>
          <a:noFill/>
          <a:ln/>
        </p:spPr>
        <p:txBody>
          <a:bodyPr wrap="square" lIns="0" tIns="0" rIns="0" bIns="0" rtlCol="0" anchor="ctr"/>
          <a:lstStyle/>
          <a:p>
            <a:pPr algn="ctr" indent="0" marL="0">
              <a:buNone/>
            </a:pPr>
            <a:r>
              <a:rPr lang="en-US" sz="1050" b="1" dirty="0">
                <a:solidFill>
                  <a:srgbClr val="9A78F5"/>
                </a:solidFill>
                <a:latin typeface="Calibri" pitchFamily="34" charset="0"/>
                <a:ea typeface="Calibri" pitchFamily="34" charset="-122"/>
                <a:cs typeface="Calibri" pitchFamily="34" charset="-120"/>
              </a:rPr>
              <a:t>View</a:t>
            </a:r>
            <a:endParaRPr lang="en-US" sz="1050" dirty="0"/>
          </a:p>
        </p:txBody>
      </p:sp>
      <p:sp>
        <p:nvSpPr>
          <p:cNvPr id="17" name="Text 14"/>
          <p:cNvSpPr txBox="1"/>
          <p:nvPr/>
        </p:nvSpPr>
        <p:spPr>
          <a:xfrm>
            <a:off x="8549640" y="4233672"/>
            <a:ext cx="3108960" cy="6400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another saved view folded into one health node — a map of maps</a:t>
            </a:r>
            <a:endParaRPr lang="en-US" sz="1050" dirty="0"/>
          </a:p>
        </p:txBody>
      </p:sp>
      <p:sp>
        <p:nvSpPr>
          <p:cNvPr id="18" name="Shape 15"/>
          <p:cNvSpPr/>
          <p:nvPr/>
        </p:nvSpPr>
        <p:spPr>
          <a:xfrm>
            <a:off x="7543800" y="4882896"/>
            <a:ext cx="914400" cy="292608"/>
          </a:xfrm>
          <a:prstGeom prst="roundRect">
            <a:avLst>
              <a:gd name="adj" fmla="val 50000"/>
            </a:avLst>
          </a:prstGeom>
          <a:solidFill>
            <a:srgbClr val="1F242F"/>
          </a:solidFill>
          <a:ln w="9525">
            <a:solidFill>
              <a:srgbClr val="9AA3B5"/>
            </a:solidFill>
            <a:prstDash val="solid"/>
          </a:ln>
        </p:spPr>
        <p:txBody>
          <a:bodyPr/>
          <a:p/>
        </p:txBody>
      </p:sp>
      <p:sp>
        <p:nvSpPr>
          <p:cNvPr id="19" name="Text 16"/>
          <p:cNvSpPr txBox="1"/>
          <p:nvPr/>
        </p:nvSpPr>
        <p:spPr>
          <a:xfrm>
            <a:off x="7543800" y="4882896"/>
            <a:ext cx="914400" cy="292608"/>
          </a:xfrm>
          <a:prstGeom prst="rect">
            <a:avLst/>
          </a:prstGeom>
          <a:noFill/>
          <a:ln/>
        </p:spPr>
        <p:txBody>
          <a:bodyPr wrap="square" lIns="0" tIns="0" rIns="0" bIns="0" rtlCol="0" anchor="ctr"/>
          <a:lstStyle/>
          <a:p>
            <a:pPr algn="ctr" indent="0" marL="0">
              <a:buNone/>
            </a:pPr>
            <a:r>
              <a:rPr lang="en-US" sz="1050" b="1" dirty="0">
                <a:solidFill>
                  <a:srgbClr val="9AA3B5"/>
                </a:solidFill>
                <a:latin typeface="Calibri" pitchFamily="34" charset="0"/>
                <a:ea typeface="Calibri" pitchFamily="34" charset="-122"/>
                <a:cs typeface="Calibri" pitchFamily="34" charset="-120"/>
              </a:rPr>
              <a:t>Label</a:t>
            </a:r>
            <a:endParaRPr lang="en-US" sz="1050" dirty="0"/>
          </a:p>
        </p:txBody>
      </p:sp>
      <p:sp>
        <p:nvSpPr>
          <p:cNvPr id="20" name="Text 17"/>
          <p:cNvSpPr txBox="1"/>
          <p:nvPr/>
        </p:nvSpPr>
        <p:spPr>
          <a:xfrm>
            <a:off x="8549640" y="4855464"/>
            <a:ext cx="3108960" cy="6400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free-text annotation for zones, tiers or flows</a:t>
            </a:r>
            <a:endParaRPr lang="en-US" sz="1050" dirty="0"/>
          </a:p>
        </p:txBody>
      </p:sp>
      <p:sp>
        <p:nvSpPr>
          <p:cNvPr id="21" name="Shape 18"/>
          <p:cNvSpPr/>
          <p:nvPr/>
        </p:nvSpPr>
        <p:spPr>
          <a:xfrm>
            <a:off x="548640" y="5257800"/>
            <a:ext cx="1389888" cy="310896"/>
          </a:xfrm>
          <a:prstGeom prst="roundRect">
            <a:avLst>
              <a:gd name="adj" fmla="val 50000"/>
            </a:avLst>
          </a:prstGeom>
          <a:solidFill>
            <a:srgbClr val="1F242F"/>
          </a:solidFill>
          <a:ln w="9525">
            <a:solidFill>
              <a:srgbClr val="5B8DEF"/>
            </a:solidFill>
            <a:prstDash val="solid"/>
          </a:ln>
        </p:spPr>
        <p:txBody>
          <a:bodyPr/>
          <a:p/>
        </p:txBody>
      </p:sp>
      <p:sp>
        <p:nvSpPr>
          <p:cNvPr id="22" name="Text 19"/>
          <p:cNvSpPr txBox="1"/>
          <p:nvPr/>
        </p:nvSpPr>
        <p:spPr>
          <a:xfrm>
            <a:off x="548640" y="5257800"/>
            <a:ext cx="1389888" cy="310896"/>
          </a:xfrm>
          <a:prstGeom prst="rect">
            <a:avLst/>
          </a:prstGeom>
          <a:noFill/>
          <a:ln/>
        </p:spPr>
        <p:txBody>
          <a:bodyPr wrap="square" lIns="0" tIns="0" rIns="0" bIns="0" rtlCol="0" anchor="ctr"/>
          <a:lstStyle/>
          <a:p>
            <a:pPr algn="ctr" indent="0" marL="0">
              <a:buNone/>
            </a:pPr>
            <a:r>
              <a:rPr lang="en-US" sz="1050" b="1" dirty="0">
                <a:solidFill>
                  <a:srgbClr val="5B8DEF"/>
                </a:solidFill>
                <a:latin typeface="Calibri" pitchFamily="34" charset="0"/>
                <a:ea typeface="Calibri" pitchFamily="34" charset="-122"/>
                <a:cs typeface="Calibri" pitchFamily="34" charset="-120"/>
              </a:rPr>
              <a:t>Built from real entities</a:t>
            </a:r>
            <a:endParaRPr lang="en-US" sz="1050" dirty="0"/>
          </a:p>
        </p:txBody>
      </p:sp>
      <p:sp>
        <p:nvSpPr>
          <p:cNvPr id="23" name="Shape 20"/>
          <p:cNvSpPr/>
          <p:nvPr/>
        </p:nvSpPr>
        <p:spPr>
          <a:xfrm>
            <a:off x="2029968" y="5257800"/>
            <a:ext cx="1389888" cy="310896"/>
          </a:xfrm>
          <a:prstGeom prst="roundRect">
            <a:avLst>
              <a:gd name="adj" fmla="val 50000"/>
            </a:avLst>
          </a:prstGeom>
          <a:solidFill>
            <a:srgbClr val="1F242F"/>
          </a:solidFill>
          <a:ln w="9525">
            <a:solidFill>
              <a:srgbClr val="3DBE7A"/>
            </a:solidFill>
            <a:prstDash val="solid"/>
          </a:ln>
        </p:spPr>
        <p:txBody>
          <a:bodyPr/>
          <a:p/>
        </p:txBody>
      </p:sp>
      <p:sp>
        <p:nvSpPr>
          <p:cNvPr id="24" name="Text 21"/>
          <p:cNvSpPr txBox="1"/>
          <p:nvPr/>
        </p:nvSpPr>
        <p:spPr>
          <a:xfrm>
            <a:off x="2029968" y="5257800"/>
            <a:ext cx="1389888" cy="310896"/>
          </a:xfrm>
          <a:prstGeom prst="rect">
            <a:avLst/>
          </a:prstGeom>
          <a:noFill/>
          <a:ln/>
        </p:spPr>
        <p:txBody>
          <a:bodyPr wrap="square" lIns="0" tIns="0" rIns="0" bIns="0" rtlCol="0" anchor="ctr"/>
          <a:lstStyle/>
          <a:p>
            <a:pPr algn="ctr" indent="0" marL="0">
              <a:buNone/>
            </a:pPr>
            <a:r>
              <a:rPr lang="en-US" sz="1050" b="1" dirty="0">
                <a:solidFill>
                  <a:srgbClr val="3DBE7A"/>
                </a:solidFill>
                <a:latin typeface="Calibri" pitchFamily="34" charset="0"/>
                <a:ea typeface="Calibri" pitchFamily="34" charset="-122"/>
                <a:cs typeface="Calibri" pitchFamily="34" charset="-120"/>
              </a:rPr>
              <a:t>Authored by you</a:t>
            </a:r>
            <a:endParaRPr lang="en-US" sz="1050" dirty="0"/>
          </a:p>
        </p:txBody>
      </p:sp>
      <p:sp>
        <p:nvSpPr>
          <p:cNvPr id="25" name="Shape 22"/>
          <p:cNvSpPr/>
          <p:nvPr/>
        </p:nvSpPr>
        <p:spPr>
          <a:xfrm>
            <a:off x="3511296" y="5257800"/>
            <a:ext cx="1389888" cy="310896"/>
          </a:xfrm>
          <a:prstGeom prst="roundRect">
            <a:avLst>
              <a:gd name="adj" fmla="val 50000"/>
            </a:avLst>
          </a:prstGeom>
          <a:solidFill>
            <a:srgbClr val="1F242F"/>
          </a:solidFill>
          <a:ln w="9525">
            <a:solidFill>
              <a:srgbClr val="E0A040"/>
            </a:solidFill>
            <a:prstDash val="solid"/>
          </a:ln>
        </p:spPr>
        <p:txBody>
          <a:bodyPr/>
          <a:p/>
        </p:txBody>
      </p:sp>
      <p:sp>
        <p:nvSpPr>
          <p:cNvPr id="26" name="Text 23"/>
          <p:cNvSpPr txBox="1"/>
          <p:nvPr/>
        </p:nvSpPr>
        <p:spPr>
          <a:xfrm>
            <a:off x="3511296" y="5257800"/>
            <a:ext cx="1389888" cy="310896"/>
          </a:xfrm>
          <a:prstGeom prst="rect">
            <a:avLst/>
          </a:prstGeom>
          <a:noFill/>
          <a:ln/>
        </p:spPr>
        <p:txBody>
          <a:bodyPr wrap="square" lIns="0" tIns="0" rIns="0" bIns="0" rtlCol="0" anchor="ctr"/>
          <a:lstStyle/>
          <a:p>
            <a:pPr algn="ctr" indent="0" marL="0">
              <a:buNone/>
            </a:pPr>
            <a:r>
              <a:rPr lang="en-US" sz="1050" b="1" dirty="0">
                <a:solidFill>
                  <a:srgbClr val="E0A040"/>
                </a:solidFill>
                <a:latin typeface="Calibri" pitchFamily="34" charset="0"/>
                <a:ea typeface="Calibri" pitchFamily="34" charset="-122"/>
                <a:cs typeface="Calibri" pitchFamily="34" charset="-120"/>
              </a:rPr>
              <a:t>Shared under RBAC</a:t>
            </a:r>
            <a:endParaRPr lang="en-US" sz="1050" dirty="0"/>
          </a:p>
        </p:txBody>
      </p:sp>
      <p:sp>
        <p:nvSpPr>
          <p:cNvPr id="27" name="Shape 24"/>
          <p:cNvSpPr/>
          <p:nvPr/>
        </p:nvSpPr>
        <p:spPr>
          <a:xfrm>
            <a:off x="4992624" y="5257800"/>
            <a:ext cx="1389888" cy="310896"/>
          </a:xfrm>
          <a:prstGeom prst="roundRect">
            <a:avLst>
              <a:gd name="adj" fmla="val 50000"/>
            </a:avLst>
          </a:prstGeom>
          <a:solidFill>
            <a:srgbClr val="1F242F"/>
          </a:solidFill>
          <a:ln w="9525">
            <a:solidFill>
              <a:srgbClr val="E05555"/>
            </a:solidFill>
            <a:prstDash val="solid"/>
          </a:ln>
        </p:spPr>
        <p:txBody>
          <a:bodyPr/>
          <a:p/>
        </p:txBody>
      </p:sp>
      <p:sp>
        <p:nvSpPr>
          <p:cNvPr id="28" name="Text 25"/>
          <p:cNvSpPr txBox="1"/>
          <p:nvPr/>
        </p:nvSpPr>
        <p:spPr>
          <a:xfrm>
            <a:off x="4992624" y="5257800"/>
            <a:ext cx="1389888" cy="310896"/>
          </a:xfrm>
          <a:prstGeom prst="rect">
            <a:avLst/>
          </a:prstGeom>
          <a:noFill/>
          <a:ln/>
        </p:spPr>
        <p:txBody>
          <a:bodyPr wrap="square" lIns="0" tIns="0" rIns="0" bIns="0" rtlCol="0" anchor="ctr"/>
          <a:lstStyle/>
          <a:p>
            <a:pPr algn="ctr" indent="0" marL="0">
              <a:buNone/>
            </a:pPr>
            <a:r>
              <a:rPr lang="en-US" sz="1050" b="1" dirty="0">
                <a:solidFill>
                  <a:srgbClr val="E05555"/>
                </a:solidFill>
                <a:latin typeface="Calibri" pitchFamily="34" charset="0"/>
                <a:ea typeface="Calibri" pitchFamily="34" charset="-122"/>
                <a:cs typeface="Calibri" pitchFamily="34" charset="-120"/>
              </a:rPr>
              <a:t>Alerting-capable</a:t>
            </a:r>
            <a:endParaRPr lang="en-US" sz="1050" dirty="0"/>
          </a:p>
        </p:txBody>
      </p:sp>
      <p:sp>
        <p:nvSpPr>
          <p:cNvPr id="29" name="Shape 26"/>
          <p:cNvSpPr/>
          <p:nvPr/>
        </p:nvSpPr>
        <p:spPr>
          <a:xfrm>
            <a:off x="6473952" y="5257800"/>
            <a:ext cx="1389888" cy="310896"/>
          </a:xfrm>
          <a:prstGeom prst="roundRect">
            <a:avLst>
              <a:gd name="adj" fmla="val 50000"/>
            </a:avLst>
          </a:prstGeom>
          <a:solidFill>
            <a:srgbClr val="1F242F"/>
          </a:solidFill>
          <a:ln w="9525">
            <a:solidFill>
              <a:srgbClr val="9A78F5"/>
            </a:solidFill>
            <a:prstDash val="solid"/>
          </a:ln>
        </p:spPr>
        <p:txBody>
          <a:bodyPr/>
          <a:p/>
        </p:txBody>
      </p:sp>
      <p:sp>
        <p:nvSpPr>
          <p:cNvPr id="30" name="Text 27"/>
          <p:cNvSpPr txBox="1"/>
          <p:nvPr/>
        </p:nvSpPr>
        <p:spPr>
          <a:xfrm>
            <a:off x="6473952" y="5257800"/>
            <a:ext cx="1389888" cy="310896"/>
          </a:xfrm>
          <a:prstGeom prst="rect">
            <a:avLst/>
          </a:prstGeom>
          <a:noFill/>
          <a:ln/>
        </p:spPr>
        <p:txBody>
          <a:bodyPr wrap="square" lIns="0" tIns="0" rIns="0" bIns="0" rtlCol="0" anchor="ctr"/>
          <a:lstStyle/>
          <a:p>
            <a:pPr algn="ctr" indent="0" marL="0">
              <a:buNone/>
            </a:pPr>
            <a:r>
              <a:rPr lang="en-US" sz="1050" b="1" dirty="0">
                <a:solidFill>
                  <a:srgbClr val="9A78F5"/>
                </a:solidFill>
                <a:latin typeface="Calibri" pitchFamily="34" charset="0"/>
                <a:ea typeface="Calibri" pitchFamily="34" charset="-122"/>
                <a:cs typeface="Calibri" pitchFamily="34" charset="-120"/>
              </a:rPr>
              <a:t>AI-integrated</a:t>
            </a:r>
            <a:endParaRPr lang="en-US" sz="1050" dirty="0"/>
          </a:p>
        </p:txBody>
      </p:sp>
      <p:sp>
        <p:nvSpPr>
          <p:cNvPr id="31" name="Shape 28"/>
          <p:cNvSpPr/>
          <p:nvPr/>
        </p:nvSpPr>
        <p:spPr>
          <a:xfrm>
            <a:off x="548640" y="5715000"/>
            <a:ext cx="11091672" cy="548640"/>
          </a:xfrm>
          <a:prstGeom prst="roundRect">
            <a:avLst>
              <a:gd name="adj" fmla="val 20000"/>
            </a:avLst>
          </a:prstGeom>
          <a:solidFill>
            <a:srgbClr val="1F242F"/>
          </a:solidFill>
          <a:ln w="9525">
            <a:solidFill>
              <a:srgbClr val="2A3140"/>
            </a:solidFill>
            <a:prstDash val="solid"/>
          </a:ln>
        </p:spPr>
        <p:txBody>
          <a:bodyPr/>
          <a:p/>
        </p:txBody>
      </p:sp>
      <p:sp>
        <p:nvSpPr>
          <p:cNvPr id="32" name="Text 29"/>
          <p:cNvSpPr txBox="1"/>
          <p:nvPr/>
        </p:nvSpPr>
        <p:spPr>
          <a:xfrm>
            <a:off x="731520" y="5733288"/>
            <a:ext cx="10789920" cy="512064"/>
          </a:xfrm>
          <a:prstGeom prst="rect">
            <a:avLst/>
          </a:prstGeom>
          <a:noFill/>
          <a:ln/>
        </p:spPr>
        <p:txBody>
          <a:bodyPr wrap="square" lIns="0" tIns="0" rIns="0" bIns="0" rtlCol="0" anchor="ctr"/>
          <a:lstStyle/>
          <a:p>
            <a:pPr indent="0" marL="0">
              <a:buNone/>
            </a:pPr>
            <a:r>
              <a:rPr lang="en-US" sz="1050" dirty="0">
                <a:solidFill>
                  <a:srgbClr val="9AA3B5"/>
                </a:solidFill>
                <a:latin typeface="Calibri" pitchFamily="34" charset="0"/>
                <a:ea typeface="Calibri" pitchFamily="34" charset="-122"/>
                <a:cs typeface="Calibri" pitchFamily="34" charset="-120"/>
              </a:rPr>
              <a:t>Available in every edition — Foundation, Enterprise, Unlimited and trials — including full authoring and Topology Alerts. Complementary to the built-in per-component topology graphs (auto-derived, read-only) and Virtual Groups (cross-tenant counters, no canvas).</a:t>
            </a:r>
            <a:endParaRPr lang="en-US" sz="10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82296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ARTIFICIAL INTELLIGENCE</a:t>
            </a:r>
            <a:endParaRPr lang="en-US" sz="1100" dirty="0"/>
          </a:p>
        </p:txBody>
      </p:sp>
      <p:sp>
        <p:nvSpPr>
          <p:cNvPr id="3" name="Text 1"/>
          <p:cNvSpPr txBox="1"/>
          <p:nvPr/>
        </p:nvSpPr>
        <p:spPr>
          <a:xfrm>
            <a:off x="548640" y="566928"/>
            <a:ext cx="10515600" cy="685800"/>
          </a:xfrm>
          <a:prstGeom prst="rect">
            <a:avLst/>
          </a:prstGeom>
          <a:noFill/>
          <a:ln/>
        </p:spPr>
        <p:txBody>
          <a:bodyPr wrap="square" lIns="0" tIns="0" rIns="0" bIns="0" rtlCol="0" anchor="ctr"/>
          <a:lstStyle/>
          <a:p>
            <a:pPr indent="0" marL="0">
              <a:buNone/>
            </a:pPr>
            <a:r>
              <a:rPr lang="en-US" sz="3200" b="1" dirty="0">
                <a:solidFill>
                  <a:srgbClr val="F2F4F8"/>
                </a:solidFill>
                <a:latin typeface="Calibri" pitchFamily="34" charset="0"/>
                <a:ea typeface="Calibri" pitchFamily="34" charset="-122"/>
                <a:cs typeface="Calibri" pitchFamily="34" charset="-120"/>
              </a:rPr>
              <a:t>TrackMe Agentic — AI alongside the monitoring cycle</a:t>
            </a:r>
            <a:endParaRPr lang="en-US" sz="3200" dirty="0"/>
          </a:p>
        </p:txBody>
      </p:sp>
      <p:sp>
        <p:nvSpPr>
          <p:cNvPr id="4" name="Text 2"/>
          <p:cNvSpPr txBox="1"/>
          <p:nvPr/>
        </p:nvSpPr>
        <p:spPr>
          <a:xfrm>
            <a:off x="548640" y="6446520"/>
            <a:ext cx="54864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Product introduction</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6" name="Text 4"/>
          <p:cNvSpPr txBox="1"/>
          <p:nvPr/>
        </p:nvSpPr>
        <p:spPr>
          <a:xfrm>
            <a:off x="548640" y="1371600"/>
            <a:ext cx="11064240" cy="640080"/>
          </a:xfrm>
          <a:prstGeom prst="rect">
            <a:avLst/>
          </a:prstGeom>
          <a:noFill/>
          <a:ln/>
        </p:spPr>
        <p:txBody>
          <a:bodyPr wrap="square" lIns="0" tIns="0" rIns="0" bIns="0" rtlCol="0" anchor="t"/>
          <a:lstStyle/>
          <a:p>
            <a:pPr indent="0" marL="0">
              <a:buNone/>
            </a:pPr>
            <a:r>
              <a:rPr lang="en-US" sz="1350" dirty="0">
                <a:solidFill>
                  <a:srgbClr val="9AA3B5"/>
                </a:solidFill>
                <a:latin typeface="Calibri" pitchFamily="34" charset="0"/>
                <a:ea typeface="Calibri" pitchFamily="34" charset="-122"/>
                <a:cs typeface="Calibri" pitchFamily="34" charset="-120"/>
              </a:rPr>
              <a:t>The AI layer helps operators understand and resolve what TrackMe detects, grounding every answer in the live state of the environment and keeping the operator in the loop. Built in four levels — they read best in that order.</a:t>
            </a:r>
            <a:endParaRPr lang="en-US" sz="1350" dirty="0"/>
          </a:p>
        </p:txBody>
      </p:sp>
      <p:sp>
        <p:nvSpPr>
          <p:cNvPr id="7" name="Shape 5"/>
          <p:cNvSpPr/>
          <p:nvPr/>
        </p:nvSpPr>
        <p:spPr>
          <a:xfrm>
            <a:off x="548640" y="2148840"/>
            <a:ext cx="2633472" cy="2743200"/>
          </a:xfrm>
          <a:prstGeom prst="roundRect">
            <a:avLst>
              <a:gd name="adj" fmla="val 4167"/>
            </a:avLst>
          </a:prstGeom>
          <a:solidFill>
            <a:srgbClr val="181C25"/>
          </a:solidFill>
          <a:ln w="9525">
            <a:solidFill>
              <a:srgbClr val="2A3140"/>
            </a:solidFill>
            <a:prstDash val="solid"/>
          </a:ln>
        </p:spPr>
        <p:txBody>
          <a:bodyPr/>
          <a:p/>
        </p:txBody>
      </p:sp>
      <p:sp>
        <p:nvSpPr>
          <p:cNvPr id="8" name="Shape 6"/>
          <p:cNvSpPr/>
          <p:nvPr/>
        </p:nvSpPr>
        <p:spPr>
          <a:xfrm>
            <a:off x="777240" y="2377440"/>
            <a:ext cx="822960" cy="274320"/>
          </a:xfrm>
          <a:prstGeom prst="roundRect">
            <a:avLst>
              <a:gd name="adj" fmla="val 50000"/>
            </a:avLst>
          </a:prstGeom>
          <a:solidFill>
            <a:srgbClr val="1C2A48"/>
          </a:solidFill>
          <a:ln w="9525">
            <a:solidFill>
              <a:srgbClr val="5B8DEF"/>
            </a:solidFill>
            <a:prstDash val="solid"/>
          </a:ln>
        </p:spPr>
        <p:txBody>
          <a:bodyPr/>
          <a:p/>
        </p:txBody>
      </p:sp>
      <p:sp>
        <p:nvSpPr>
          <p:cNvPr id="9" name="Text 7"/>
          <p:cNvSpPr txBox="1"/>
          <p:nvPr/>
        </p:nvSpPr>
        <p:spPr>
          <a:xfrm>
            <a:off x="777240" y="2377440"/>
            <a:ext cx="822960" cy="274320"/>
          </a:xfrm>
          <a:prstGeom prst="rect">
            <a:avLst/>
          </a:prstGeom>
          <a:noFill/>
          <a:ln/>
        </p:spPr>
        <p:txBody>
          <a:bodyPr wrap="square" lIns="0" tIns="0" rIns="0" bIns="0" rtlCol="0" anchor="ctr"/>
          <a:lstStyle/>
          <a:p>
            <a:pPr algn="ctr" indent="0" marL="0">
              <a:buNone/>
            </a:pPr>
            <a:r>
              <a:rPr lang="en-US" sz="1050" b="1" dirty="0">
                <a:solidFill>
                  <a:srgbClr val="5B8DEF"/>
                </a:solidFill>
                <a:latin typeface="Calibri" pitchFamily="34" charset="0"/>
                <a:ea typeface="Calibri" pitchFamily="34" charset="-122"/>
                <a:cs typeface="Calibri" pitchFamily="34" charset="-120"/>
              </a:rPr>
              <a:t>Level 1</a:t>
            </a:r>
            <a:endParaRPr lang="en-US" sz="1050" dirty="0"/>
          </a:p>
        </p:txBody>
      </p:sp>
      <p:sp>
        <p:nvSpPr>
          <p:cNvPr id="10" name="Text 8"/>
          <p:cNvSpPr txBox="1"/>
          <p:nvPr/>
        </p:nvSpPr>
        <p:spPr>
          <a:xfrm>
            <a:off x="777240" y="2788920"/>
            <a:ext cx="2176272" cy="548640"/>
          </a:xfrm>
          <a:prstGeom prst="rect">
            <a:avLst/>
          </a:prstGeom>
          <a:noFill/>
          <a:ln/>
        </p:spPr>
        <p:txBody>
          <a:bodyPr wrap="square" lIns="0" tIns="0" rIns="0" bIns="0" rtlCol="0" anchor="t"/>
          <a:lstStyle/>
          <a:p>
            <a:pPr indent="0" marL="0">
              <a:buNone/>
            </a:pPr>
            <a:r>
              <a:rPr lang="en-US" sz="1500" b="1" dirty="0">
                <a:solidFill>
                  <a:srgbClr val="5B8DEF"/>
                </a:solidFill>
                <a:latin typeface="Calibri" pitchFamily="34" charset="0"/>
                <a:ea typeface="Calibri" pitchFamily="34" charset="-122"/>
                <a:cs typeface="Calibri" pitchFamily="34" charset="-120"/>
              </a:rPr>
              <a:t>AI Assistant</a:t>
            </a:r>
            <a:endParaRPr lang="en-US" sz="1500" dirty="0"/>
          </a:p>
        </p:txBody>
      </p:sp>
      <p:sp>
        <p:nvSpPr>
          <p:cNvPr id="11" name="Text 9"/>
          <p:cNvSpPr txBox="1"/>
          <p:nvPr/>
        </p:nvSpPr>
        <p:spPr>
          <a:xfrm>
            <a:off x="777240" y="3337560"/>
            <a:ext cx="2176272" cy="146304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conversational front door — a context-aware chat drawer on every entity, page and feature. Understands your environment; can write AI status reports into alert emails.</a:t>
            </a:r>
            <a:endParaRPr lang="en-US" sz="1050" dirty="0"/>
          </a:p>
        </p:txBody>
      </p:sp>
      <p:sp>
        <p:nvSpPr>
          <p:cNvPr id="12" name="Shape 10"/>
          <p:cNvSpPr/>
          <p:nvPr/>
        </p:nvSpPr>
        <p:spPr>
          <a:xfrm>
            <a:off x="3364992" y="2148840"/>
            <a:ext cx="2633472" cy="2743200"/>
          </a:xfrm>
          <a:prstGeom prst="roundRect">
            <a:avLst>
              <a:gd name="adj" fmla="val 4167"/>
            </a:avLst>
          </a:prstGeom>
          <a:solidFill>
            <a:srgbClr val="181C25"/>
          </a:solidFill>
          <a:ln w="9525">
            <a:solidFill>
              <a:srgbClr val="2A3140"/>
            </a:solidFill>
            <a:prstDash val="solid"/>
          </a:ln>
        </p:spPr>
        <p:txBody>
          <a:bodyPr/>
          <a:p/>
        </p:txBody>
      </p:sp>
      <p:sp>
        <p:nvSpPr>
          <p:cNvPr id="13" name="Shape 11"/>
          <p:cNvSpPr/>
          <p:nvPr/>
        </p:nvSpPr>
        <p:spPr>
          <a:xfrm>
            <a:off x="3593592" y="2377440"/>
            <a:ext cx="822960" cy="274320"/>
          </a:xfrm>
          <a:prstGeom prst="roundRect">
            <a:avLst>
              <a:gd name="adj" fmla="val 50000"/>
            </a:avLst>
          </a:prstGeom>
          <a:solidFill>
            <a:srgbClr val="16302A"/>
          </a:solidFill>
          <a:ln w="9525">
            <a:solidFill>
              <a:srgbClr val="3DBE7A"/>
            </a:solidFill>
            <a:prstDash val="solid"/>
          </a:ln>
        </p:spPr>
        <p:txBody>
          <a:bodyPr/>
          <a:p/>
        </p:txBody>
      </p:sp>
      <p:sp>
        <p:nvSpPr>
          <p:cNvPr id="14" name="Text 12"/>
          <p:cNvSpPr txBox="1"/>
          <p:nvPr/>
        </p:nvSpPr>
        <p:spPr>
          <a:xfrm>
            <a:off x="3593592" y="2377440"/>
            <a:ext cx="822960" cy="274320"/>
          </a:xfrm>
          <a:prstGeom prst="rect">
            <a:avLst/>
          </a:prstGeom>
          <a:noFill/>
          <a:ln/>
        </p:spPr>
        <p:txBody>
          <a:bodyPr wrap="square" lIns="0" tIns="0" rIns="0" bIns="0" rtlCol="0" anchor="ctr"/>
          <a:lstStyle/>
          <a:p>
            <a:pPr algn="ctr" indent="0" marL="0">
              <a:buNone/>
            </a:pPr>
            <a:r>
              <a:rPr lang="en-US" sz="1050" b="1" dirty="0">
                <a:solidFill>
                  <a:srgbClr val="3DBE7A"/>
                </a:solidFill>
                <a:latin typeface="Calibri" pitchFamily="34" charset="0"/>
                <a:ea typeface="Calibri" pitchFamily="34" charset="-122"/>
                <a:cs typeface="Calibri" pitchFamily="34" charset="-120"/>
              </a:rPr>
              <a:t>Level 2</a:t>
            </a:r>
            <a:endParaRPr lang="en-US" sz="1050" dirty="0"/>
          </a:p>
        </p:txBody>
      </p:sp>
      <p:sp>
        <p:nvSpPr>
          <p:cNvPr id="15" name="Text 13"/>
          <p:cNvSpPr txBox="1"/>
          <p:nvPr/>
        </p:nvSpPr>
        <p:spPr>
          <a:xfrm>
            <a:off x="3593592" y="2788920"/>
            <a:ext cx="2176272" cy="548640"/>
          </a:xfrm>
          <a:prstGeom prst="rect">
            <a:avLst/>
          </a:prstGeom>
          <a:noFill/>
          <a:ln/>
        </p:spPr>
        <p:txBody>
          <a:bodyPr wrap="square" lIns="0" tIns="0" rIns="0" bIns="0" rtlCol="0" anchor="t"/>
          <a:lstStyle/>
          <a:p>
            <a:pPr indent="0" marL="0">
              <a:buNone/>
            </a:pPr>
            <a:r>
              <a:rPr lang="en-US" sz="1500" b="1" dirty="0">
                <a:solidFill>
                  <a:srgbClr val="3DBE7A"/>
                </a:solidFill>
                <a:latin typeface="Calibri" pitchFamily="34" charset="0"/>
                <a:ea typeface="Calibri" pitchFamily="34" charset="-122"/>
                <a:cs typeface="Calibri" pitchFamily="34" charset="-120"/>
              </a:rPr>
              <a:t>AI Advisors &amp; Concierge</a:t>
            </a:r>
            <a:endParaRPr lang="en-US" sz="1500" dirty="0"/>
          </a:p>
        </p:txBody>
      </p:sp>
      <p:sp>
        <p:nvSpPr>
          <p:cNvPr id="16" name="Text 14"/>
          <p:cNvSpPr txBox="1"/>
          <p:nvPr/>
        </p:nvSpPr>
        <p:spPr>
          <a:xfrm>
            <a:off x="3593592" y="3337560"/>
            <a:ext cx="2176272" cy="146304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Six specialists that inspect and, with consent, act: ML models, feed lifecycle, FLX thresholds, field quality, component health, UAM findings — plus the Concierge generalist.</a:t>
            </a:r>
            <a:endParaRPr lang="en-US" sz="1050" dirty="0"/>
          </a:p>
        </p:txBody>
      </p:sp>
      <p:sp>
        <p:nvSpPr>
          <p:cNvPr id="17" name="Shape 15"/>
          <p:cNvSpPr/>
          <p:nvPr/>
        </p:nvSpPr>
        <p:spPr>
          <a:xfrm>
            <a:off x="6181344" y="2148840"/>
            <a:ext cx="2633472" cy="2743200"/>
          </a:xfrm>
          <a:prstGeom prst="roundRect">
            <a:avLst>
              <a:gd name="adj" fmla="val 4167"/>
            </a:avLst>
          </a:prstGeom>
          <a:solidFill>
            <a:srgbClr val="181C25"/>
          </a:solidFill>
          <a:ln w="9525">
            <a:solidFill>
              <a:srgbClr val="2A3140"/>
            </a:solidFill>
            <a:prstDash val="solid"/>
          </a:ln>
        </p:spPr>
        <p:txBody>
          <a:bodyPr/>
          <a:p/>
        </p:txBody>
      </p:sp>
      <p:sp>
        <p:nvSpPr>
          <p:cNvPr id="18" name="Shape 16"/>
          <p:cNvSpPr/>
          <p:nvPr/>
        </p:nvSpPr>
        <p:spPr>
          <a:xfrm>
            <a:off x="6409944" y="2377440"/>
            <a:ext cx="822960" cy="274320"/>
          </a:xfrm>
          <a:prstGeom prst="roundRect">
            <a:avLst>
              <a:gd name="adj" fmla="val 50000"/>
            </a:avLst>
          </a:prstGeom>
          <a:solidFill>
            <a:srgbClr val="3A2C16"/>
          </a:solidFill>
          <a:ln w="9525">
            <a:solidFill>
              <a:srgbClr val="E0A040"/>
            </a:solidFill>
            <a:prstDash val="solid"/>
          </a:ln>
        </p:spPr>
        <p:txBody>
          <a:bodyPr/>
          <a:p/>
        </p:txBody>
      </p:sp>
      <p:sp>
        <p:nvSpPr>
          <p:cNvPr id="19" name="Text 17"/>
          <p:cNvSpPr txBox="1"/>
          <p:nvPr/>
        </p:nvSpPr>
        <p:spPr>
          <a:xfrm>
            <a:off x="6409944" y="2377440"/>
            <a:ext cx="822960" cy="274320"/>
          </a:xfrm>
          <a:prstGeom prst="rect">
            <a:avLst/>
          </a:prstGeom>
          <a:noFill/>
          <a:ln/>
        </p:spPr>
        <p:txBody>
          <a:bodyPr wrap="square" lIns="0" tIns="0" rIns="0" bIns="0" rtlCol="0" anchor="ctr"/>
          <a:lstStyle/>
          <a:p>
            <a:pPr algn="ctr" indent="0" marL="0">
              <a:buNone/>
            </a:pPr>
            <a:r>
              <a:rPr lang="en-US" sz="1050" b="1" dirty="0">
                <a:solidFill>
                  <a:srgbClr val="E0A040"/>
                </a:solidFill>
                <a:latin typeface="Calibri" pitchFamily="34" charset="0"/>
                <a:ea typeface="Calibri" pitchFamily="34" charset="-122"/>
                <a:cs typeface="Calibri" pitchFamily="34" charset="-120"/>
              </a:rPr>
              <a:t>Level 3</a:t>
            </a:r>
            <a:endParaRPr lang="en-US" sz="1050" dirty="0"/>
          </a:p>
        </p:txBody>
      </p:sp>
      <p:sp>
        <p:nvSpPr>
          <p:cNvPr id="20" name="Text 18"/>
          <p:cNvSpPr txBox="1"/>
          <p:nvPr/>
        </p:nvSpPr>
        <p:spPr>
          <a:xfrm>
            <a:off x="6409944" y="2788920"/>
            <a:ext cx="2176272" cy="548640"/>
          </a:xfrm>
          <a:prstGeom prst="rect">
            <a:avLst/>
          </a:prstGeom>
          <a:noFill/>
          <a:ln/>
        </p:spPr>
        <p:txBody>
          <a:bodyPr wrap="square" lIns="0" tIns="0" rIns="0" bIns="0" rtlCol="0" anchor="t"/>
          <a:lstStyle/>
          <a:p>
            <a:pPr indent="0" marL="0">
              <a:buNone/>
            </a:pPr>
            <a:r>
              <a:rPr lang="en-US" sz="1500" b="1" dirty="0">
                <a:solidFill>
                  <a:srgbClr val="E0A040"/>
                </a:solidFill>
                <a:latin typeface="Calibri" pitchFamily="34" charset="0"/>
                <a:ea typeface="Calibri" pitchFamily="34" charset="-122"/>
                <a:cs typeface="Calibri" pitchFamily="34" charset="-120"/>
              </a:rPr>
              <a:t>AI Agents automation</a:t>
            </a:r>
            <a:endParaRPr lang="en-US" sz="1500" dirty="0"/>
          </a:p>
        </p:txBody>
      </p:sp>
      <p:sp>
        <p:nvSpPr>
          <p:cNvPr id="21" name="Text 19"/>
          <p:cNvSpPr txBox="1"/>
          <p:nvPr/>
        </p:nvSpPr>
        <p:spPr>
          <a:xfrm>
            <a:off x="6409944" y="3337560"/>
            <a:ext cx="2176272" cy="146304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same advisors running unattended on a nightly schedule, scoped by per-tenant policy, within guardrails you define.</a:t>
            </a:r>
            <a:endParaRPr lang="en-US" sz="1050" dirty="0"/>
          </a:p>
        </p:txBody>
      </p:sp>
      <p:sp>
        <p:nvSpPr>
          <p:cNvPr id="22" name="Shape 20"/>
          <p:cNvSpPr/>
          <p:nvPr/>
        </p:nvSpPr>
        <p:spPr>
          <a:xfrm>
            <a:off x="8997696" y="2148840"/>
            <a:ext cx="2633472" cy="2743200"/>
          </a:xfrm>
          <a:prstGeom prst="roundRect">
            <a:avLst>
              <a:gd name="adj" fmla="val 4167"/>
            </a:avLst>
          </a:prstGeom>
          <a:solidFill>
            <a:srgbClr val="181C25"/>
          </a:solidFill>
          <a:ln w="9525">
            <a:solidFill>
              <a:srgbClr val="2A3140"/>
            </a:solidFill>
            <a:prstDash val="solid"/>
          </a:ln>
        </p:spPr>
        <p:txBody>
          <a:bodyPr/>
          <a:p/>
        </p:txBody>
      </p:sp>
      <p:sp>
        <p:nvSpPr>
          <p:cNvPr id="23" name="Shape 21"/>
          <p:cNvSpPr/>
          <p:nvPr/>
        </p:nvSpPr>
        <p:spPr>
          <a:xfrm>
            <a:off x="9226296" y="2377440"/>
            <a:ext cx="822960" cy="274320"/>
          </a:xfrm>
          <a:prstGeom prst="roundRect">
            <a:avLst>
              <a:gd name="adj" fmla="val 50000"/>
            </a:avLst>
          </a:prstGeom>
          <a:solidFill>
            <a:srgbClr val="2B2245"/>
          </a:solidFill>
          <a:ln w="9525">
            <a:solidFill>
              <a:srgbClr val="9A78F5"/>
            </a:solidFill>
            <a:prstDash val="solid"/>
          </a:ln>
        </p:spPr>
        <p:txBody>
          <a:bodyPr/>
          <a:p/>
        </p:txBody>
      </p:sp>
      <p:sp>
        <p:nvSpPr>
          <p:cNvPr id="24" name="Text 22"/>
          <p:cNvSpPr txBox="1"/>
          <p:nvPr/>
        </p:nvSpPr>
        <p:spPr>
          <a:xfrm>
            <a:off x="9226296" y="2377440"/>
            <a:ext cx="822960" cy="274320"/>
          </a:xfrm>
          <a:prstGeom prst="rect">
            <a:avLst/>
          </a:prstGeom>
          <a:noFill/>
          <a:ln/>
        </p:spPr>
        <p:txBody>
          <a:bodyPr wrap="square" lIns="0" tIns="0" rIns="0" bIns="0" rtlCol="0" anchor="ctr"/>
          <a:lstStyle/>
          <a:p>
            <a:pPr algn="ctr" indent="0" marL="0">
              <a:buNone/>
            </a:pPr>
            <a:r>
              <a:rPr lang="en-US" sz="1050" b="1" dirty="0">
                <a:solidFill>
                  <a:srgbClr val="9A78F5"/>
                </a:solidFill>
                <a:latin typeface="Calibri" pitchFamily="34" charset="0"/>
                <a:ea typeface="Calibri" pitchFamily="34" charset="-122"/>
                <a:cs typeface="Calibri" pitchFamily="34" charset="-120"/>
              </a:rPr>
              <a:t>Level 4</a:t>
            </a:r>
            <a:endParaRPr lang="en-US" sz="1050" dirty="0"/>
          </a:p>
        </p:txBody>
      </p:sp>
      <p:sp>
        <p:nvSpPr>
          <p:cNvPr id="25" name="Text 23"/>
          <p:cNvSpPr txBox="1"/>
          <p:nvPr/>
        </p:nvSpPr>
        <p:spPr>
          <a:xfrm>
            <a:off x="9226296" y="2788920"/>
            <a:ext cx="2176272" cy="548640"/>
          </a:xfrm>
          <a:prstGeom prst="rect">
            <a:avLst/>
          </a:prstGeom>
          <a:noFill/>
          <a:ln/>
        </p:spPr>
        <p:txBody>
          <a:bodyPr wrap="square" lIns="0" tIns="0" rIns="0" bIns="0" rtlCol="0" anchor="t"/>
          <a:lstStyle/>
          <a:p>
            <a:pPr indent="0" marL="0">
              <a:buNone/>
            </a:pPr>
            <a:r>
              <a:rPr lang="en-US" sz="1500" b="1" dirty="0">
                <a:solidFill>
                  <a:srgbClr val="9A78F5"/>
                </a:solidFill>
                <a:latin typeface="Calibri" pitchFamily="34" charset="0"/>
                <a:ea typeface="Calibri" pitchFamily="34" charset="-122"/>
                <a:cs typeface="Calibri" pitchFamily="34" charset="-120"/>
              </a:rPr>
              <a:t>AI Routines</a:t>
            </a:r>
            <a:endParaRPr lang="en-US" sz="1500" dirty="0"/>
          </a:p>
        </p:txBody>
      </p:sp>
      <p:sp>
        <p:nvSpPr>
          <p:cNvPr id="26" name="Text 24"/>
          <p:cNvSpPr txBox="1"/>
          <p:nvPr/>
        </p:nvSpPr>
        <p:spPr>
          <a:xfrm>
            <a:off x="9226296" y="3337560"/>
            <a:ext cx="2176272" cy="146304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Your own standing instructions in natural language: describe what to watch for, TrackMe evaluates it on your schedule, then notifies or acts under the consent you granted.</a:t>
            </a:r>
            <a:endParaRPr lang="en-US" sz="1050" dirty="0"/>
          </a:p>
        </p:txBody>
      </p:sp>
      <p:sp>
        <p:nvSpPr>
          <p:cNvPr id="27" name="Shape 25"/>
          <p:cNvSpPr/>
          <p:nvPr/>
        </p:nvSpPr>
        <p:spPr>
          <a:xfrm>
            <a:off x="548640" y="5074920"/>
            <a:ext cx="3593592" cy="1188720"/>
          </a:xfrm>
          <a:prstGeom prst="roundRect">
            <a:avLst>
              <a:gd name="adj" fmla="val 9231"/>
            </a:avLst>
          </a:prstGeom>
          <a:solidFill>
            <a:srgbClr val="1F242F"/>
          </a:solidFill>
          <a:ln w="9525">
            <a:solidFill>
              <a:srgbClr val="2A3140"/>
            </a:solidFill>
            <a:prstDash val="solid"/>
          </a:ln>
        </p:spPr>
        <p:txBody>
          <a:bodyPr/>
          <a:p/>
        </p:txBody>
      </p:sp>
      <p:sp>
        <p:nvSpPr>
          <p:cNvPr id="28" name="Text 26"/>
          <p:cNvSpPr txBox="1"/>
          <p:nvPr/>
        </p:nvSpPr>
        <p:spPr>
          <a:xfrm>
            <a:off x="749808" y="5184648"/>
            <a:ext cx="3191256" cy="274320"/>
          </a:xfrm>
          <a:prstGeom prst="rect">
            <a:avLst/>
          </a:prstGeom>
          <a:noFill/>
          <a:ln/>
        </p:spPr>
        <p:txBody>
          <a:bodyPr wrap="square" lIns="0" tIns="0" rIns="0" bIns="0" rtlCol="0" anchor="t"/>
          <a:lstStyle/>
          <a:p>
            <a:pPr indent="0" marL="0">
              <a:buNone/>
            </a:pPr>
            <a:r>
              <a:rPr lang="en-US" sz="1200" b="1" dirty="0">
                <a:solidFill>
                  <a:srgbClr val="F2F4F8"/>
                </a:solidFill>
                <a:latin typeface="Calibri" pitchFamily="34" charset="0"/>
                <a:ea typeface="Calibri" pitchFamily="34" charset="-122"/>
                <a:cs typeface="Calibri" pitchFamily="34" charset="-120"/>
              </a:rPr>
              <a:t>Opt-in only</a:t>
            </a:r>
            <a:endParaRPr lang="en-US" sz="1200" dirty="0"/>
          </a:p>
        </p:txBody>
      </p:sp>
      <p:sp>
        <p:nvSpPr>
          <p:cNvPr id="29" name="Text 27"/>
          <p:cNvSpPr txBox="1"/>
          <p:nvPr/>
        </p:nvSpPr>
        <p:spPr>
          <a:xfrm>
            <a:off x="749808" y="5458968"/>
            <a:ext cx="3191256" cy="777240"/>
          </a:xfrm>
          <a:prstGeom prst="rect">
            <a:avLst/>
          </a:prstGeom>
          <a:noFill/>
          <a:ln/>
        </p:spPr>
        <p:txBody>
          <a:bodyPr wrap="square" lIns="0" tIns="0" rIns="0" bIns="0" rtlCol="0" anchor="t"/>
          <a:lstStyle/>
          <a:p>
            <a:pPr indent="0" marL="0">
              <a:buNone/>
            </a:pPr>
            <a:r>
              <a:rPr lang="en-US" sz="950" dirty="0">
                <a:solidFill>
                  <a:srgbClr val="9AA3B5"/>
                </a:solidFill>
                <a:latin typeface="Calibri" pitchFamily="34" charset="0"/>
                <a:ea typeface="Calibri" pitchFamily="34" charset="-122"/>
                <a:cs typeface="Calibri" pitchFamily="34" charset="-120"/>
              </a:rPr>
              <a:t>Completely inert until an administrator configures a provider. No data leaves, no LLM call is made, until you opt in — from air-gapped Ollama to Splunk-hosted LLMs.</a:t>
            </a:r>
            <a:endParaRPr lang="en-US" sz="950" dirty="0"/>
          </a:p>
        </p:txBody>
      </p:sp>
      <p:sp>
        <p:nvSpPr>
          <p:cNvPr id="30" name="Shape 28"/>
          <p:cNvSpPr/>
          <p:nvPr/>
        </p:nvSpPr>
        <p:spPr>
          <a:xfrm>
            <a:off x="4297680" y="5074920"/>
            <a:ext cx="3593592" cy="1188720"/>
          </a:xfrm>
          <a:prstGeom prst="roundRect">
            <a:avLst>
              <a:gd name="adj" fmla="val 9231"/>
            </a:avLst>
          </a:prstGeom>
          <a:solidFill>
            <a:srgbClr val="1F242F"/>
          </a:solidFill>
          <a:ln w="9525">
            <a:solidFill>
              <a:srgbClr val="2A3140"/>
            </a:solidFill>
            <a:prstDash val="solid"/>
          </a:ln>
        </p:spPr>
        <p:txBody>
          <a:bodyPr/>
          <a:p/>
        </p:txBody>
      </p:sp>
      <p:sp>
        <p:nvSpPr>
          <p:cNvPr id="31" name="Text 29"/>
          <p:cNvSpPr txBox="1"/>
          <p:nvPr/>
        </p:nvSpPr>
        <p:spPr>
          <a:xfrm>
            <a:off x="4498848" y="5184648"/>
            <a:ext cx="3191256" cy="274320"/>
          </a:xfrm>
          <a:prstGeom prst="rect">
            <a:avLst/>
          </a:prstGeom>
          <a:noFill/>
          <a:ln/>
        </p:spPr>
        <p:txBody>
          <a:bodyPr wrap="square" lIns="0" tIns="0" rIns="0" bIns="0" rtlCol="0" anchor="t"/>
          <a:lstStyle/>
          <a:p>
            <a:pPr indent="0" marL="0">
              <a:buNone/>
            </a:pPr>
            <a:r>
              <a:rPr lang="en-US" sz="1200" b="1" dirty="0">
                <a:solidFill>
                  <a:srgbClr val="F2F4F8"/>
                </a:solidFill>
                <a:latin typeface="Calibri" pitchFamily="34" charset="0"/>
                <a:ea typeface="Calibri" pitchFamily="34" charset="-122"/>
                <a:cs typeface="Calibri" pitchFamily="34" charset="-120"/>
              </a:rPr>
              <a:t>Trust</a:t>
            </a:r>
            <a:endParaRPr lang="en-US" sz="1200" dirty="0"/>
          </a:p>
        </p:txBody>
      </p:sp>
      <p:sp>
        <p:nvSpPr>
          <p:cNvPr id="32" name="Text 30"/>
          <p:cNvSpPr txBox="1"/>
          <p:nvPr/>
        </p:nvSpPr>
        <p:spPr>
          <a:xfrm>
            <a:off x="4498848" y="5458968"/>
            <a:ext cx="3191256" cy="777240"/>
          </a:xfrm>
          <a:prstGeom prst="rect">
            <a:avLst/>
          </a:prstGeom>
          <a:noFill/>
          <a:ln/>
        </p:spPr>
        <p:txBody>
          <a:bodyPr wrap="square" lIns="0" tIns="0" rIns="0" bIns="0" rtlCol="0" anchor="t"/>
          <a:lstStyle/>
          <a:p>
            <a:pPr indent="0" marL="0">
              <a:buNone/>
            </a:pPr>
            <a:r>
              <a:rPr lang="en-US" sz="950" dirty="0">
                <a:solidFill>
                  <a:srgbClr val="9AA3B5"/>
                </a:solidFill>
                <a:latin typeface="Calibri" pitchFamily="34" charset="0"/>
                <a:ea typeface="Calibri" pitchFamily="34" charset="-122"/>
                <a:cs typeface="Calibri" pitchFamily="34" charset="-120"/>
              </a:rPr>
              <a:t>Agents never make up entity state: every claim traces to a tool call; outputs are typed; read-only inspect mode is the default.</a:t>
            </a:r>
            <a:endParaRPr lang="en-US" sz="950" dirty="0"/>
          </a:p>
        </p:txBody>
      </p:sp>
      <p:sp>
        <p:nvSpPr>
          <p:cNvPr id="33" name="Shape 31"/>
          <p:cNvSpPr/>
          <p:nvPr/>
        </p:nvSpPr>
        <p:spPr>
          <a:xfrm>
            <a:off x="8046720" y="5074920"/>
            <a:ext cx="3593592" cy="1188720"/>
          </a:xfrm>
          <a:prstGeom prst="roundRect">
            <a:avLst>
              <a:gd name="adj" fmla="val 9231"/>
            </a:avLst>
          </a:prstGeom>
          <a:solidFill>
            <a:srgbClr val="1F242F"/>
          </a:solidFill>
          <a:ln w="9525">
            <a:solidFill>
              <a:srgbClr val="2A3140"/>
            </a:solidFill>
            <a:prstDash val="solid"/>
          </a:ln>
        </p:spPr>
        <p:txBody>
          <a:bodyPr/>
          <a:p/>
        </p:txBody>
      </p:sp>
      <p:sp>
        <p:nvSpPr>
          <p:cNvPr id="34" name="Text 32"/>
          <p:cNvSpPr txBox="1"/>
          <p:nvPr/>
        </p:nvSpPr>
        <p:spPr>
          <a:xfrm>
            <a:off x="8247888" y="5184648"/>
            <a:ext cx="3191256" cy="274320"/>
          </a:xfrm>
          <a:prstGeom prst="rect">
            <a:avLst/>
          </a:prstGeom>
          <a:noFill/>
          <a:ln/>
        </p:spPr>
        <p:txBody>
          <a:bodyPr wrap="square" lIns="0" tIns="0" rIns="0" bIns="0" rtlCol="0" anchor="t"/>
          <a:lstStyle/>
          <a:p>
            <a:pPr indent="0" marL="0">
              <a:buNone/>
            </a:pPr>
            <a:r>
              <a:rPr lang="en-US" sz="1200" b="1" dirty="0">
                <a:solidFill>
                  <a:srgbClr val="F2F4F8"/>
                </a:solidFill>
                <a:latin typeface="Calibri" pitchFamily="34" charset="0"/>
                <a:ea typeface="Calibri" pitchFamily="34" charset="-122"/>
                <a:cs typeface="Calibri" pitchFamily="34" charset="-120"/>
              </a:rPr>
              <a:t>Auditability &amp; traceability</a:t>
            </a:r>
            <a:endParaRPr lang="en-US" sz="1200" dirty="0"/>
          </a:p>
        </p:txBody>
      </p:sp>
      <p:sp>
        <p:nvSpPr>
          <p:cNvPr id="35" name="Text 33"/>
          <p:cNvSpPr txBox="1"/>
          <p:nvPr/>
        </p:nvSpPr>
        <p:spPr>
          <a:xfrm>
            <a:off x="8247888" y="5458968"/>
            <a:ext cx="3191256" cy="777240"/>
          </a:xfrm>
          <a:prstGeom prst="rect">
            <a:avLst/>
          </a:prstGeom>
          <a:noFill/>
          <a:ln/>
        </p:spPr>
        <p:txBody>
          <a:bodyPr wrap="square" lIns="0" tIns="0" rIns="0" bIns="0" rtlCol="0" anchor="t"/>
          <a:lstStyle/>
          <a:p>
            <a:pPr indent="0" marL="0">
              <a:buNone/>
            </a:pPr>
            <a:r>
              <a:rPr lang="en-US" sz="950" dirty="0">
                <a:solidFill>
                  <a:srgbClr val="9AA3B5"/>
                </a:solidFill>
                <a:latin typeface="Calibri" pitchFamily="34" charset="0"/>
                <a:ea typeface="Calibri" pitchFamily="34" charset="-122"/>
                <a:cs typeface="Calibri" pitchFamily="34" charset="-120"/>
              </a:rPr>
              <a:t>Runtime guardrails and hard caps enforce the blast radius; every tool call and every write is indexed and prefixed [AI Agent] in the audit trail.</a:t>
            </a:r>
            <a:endParaRPr lang="en-US" sz="9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82296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ARCHITECTURE</a:t>
            </a:r>
            <a:endParaRPr lang="en-US" sz="1100" dirty="0"/>
          </a:p>
        </p:txBody>
      </p:sp>
      <p:sp>
        <p:nvSpPr>
          <p:cNvPr id="3" name="Text 1"/>
          <p:cNvSpPr txBox="1"/>
          <p:nvPr/>
        </p:nvSpPr>
        <p:spPr>
          <a:xfrm>
            <a:off x="548640" y="566928"/>
            <a:ext cx="10515600" cy="685800"/>
          </a:xfrm>
          <a:prstGeom prst="rect">
            <a:avLst/>
          </a:prstGeom>
          <a:noFill/>
          <a:ln/>
        </p:spPr>
        <p:txBody>
          <a:bodyPr wrap="square" lIns="0" tIns="0" rIns="0" bIns="0" rtlCol="0" anchor="ctr"/>
          <a:lstStyle/>
          <a:p>
            <a:pPr indent="0" marL="0">
              <a:buNone/>
            </a:pPr>
            <a:r>
              <a:rPr lang="en-US" sz="3200" b="1" dirty="0">
                <a:solidFill>
                  <a:srgbClr val="F2F4F8"/>
                </a:solidFill>
                <a:latin typeface="Calibri" pitchFamily="34" charset="0"/>
                <a:ea typeface="Calibri" pitchFamily="34" charset="-122"/>
                <a:cs typeface="Calibri" pitchFamily="34" charset="-120"/>
              </a:rPr>
              <a:t>How TrackMe is built — three layers, all inside Splunk</a:t>
            </a:r>
            <a:endParaRPr lang="en-US" sz="3200" dirty="0"/>
          </a:p>
        </p:txBody>
      </p:sp>
      <p:sp>
        <p:nvSpPr>
          <p:cNvPr id="4" name="Text 2"/>
          <p:cNvSpPr txBox="1"/>
          <p:nvPr/>
        </p:nvSpPr>
        <p:spPr>
          <a:xfrm>
            <a:off x="548640" y="6446520"/>
            <a:ext cx="54864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Product introduction</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6" name="Shape 4"/>
          <p:cNvSpPr/>
          <p:nvPr/>
        </p:nvSpPr>
        <p:spPr>
          <a:xfrm>
            <a:off x="548640" y="1463040"/>
            <a:ext cx="6949440" cy="1097280"/>
          </a:xfrm>
          <a:prstGeom prst="roundRect">
            <a:avLst>
              <a:gd name="adj" fmla="val 10000"/>
            </a:avLst>
          </a:prstGeom>
          <a:solidFill>
            <a:srgbClr val="2B2245"/>
          </a:solidFill>
          <a:ln w="9525">
            <a:solidFill>
              <a:srgbClr val="9A78F5"/>
            </a:solidFill>
            <a:prstDash val="solid"/>
          </a:ln>
        </p:spPr>
        <p:txBody>
          <a:bodyPr/>
          <a:p/>
        </p:txBody>
      </p:sp>
      <p:sp>
        <p:nvSpPr>
          <p:cNvPr id="7" name="Text 5"/>
          <p:cNvSpPr txBox="1"/>
          <p:nvPr/>
        </p:nvSpPr>
        <p:spPr>
          <a:xfrm>
            <a:off x="822960" y="1600200"/>
            <a:ext cx="2194560" cy="365760"/>
          </a:xfrm>
          <a:prstGeom prst="rect">
            <a:avLst/>
          </a:prstGeom>
          <a:noFill/>
          <a:ln/>
        </p:spPr>
        <p:txBody>
          <a:bodyPr wrap="square" lIns="0" tIns="0" rIns="0" bIns="0" rtlCol="0" anchor="t"/>
          <a:lstStyle/>
          <a:p>
            <a:pPr indent="0" marL="0">
              <a:buNone/>
            </a:pPr>
            <a:r>
              <a:rPr lang="en-US" sz="1700" b="1" dirty="0">
                <a:solidFill>
                  <a:srgbClr val="9A78F5"/>
                </a:solidFill>
                <a:latin typeface="Calibri" pitchFamily="34" charset="0"/>
                <a:ea typeface="Calibri" pitchFamily="34" charset="-122"/>
                <a:cs typeface="Calibri" pitchFamily="34" charset="-120"/>
              </a:rPr>
              <a:t>Presentation</a:t>
            </a:r>
            <a:endParaRPr lang="en-US" sz="1700" dirty="0"/>
          </a:p>
        </p:txBody>
      </p:sp>
      <p:sp>
        <p:nvSpPr>
          <p:cNvPr id="8" name="Text 6"/>
          <p:cNvSpPr txBox="1"/>
          <p:nvPr/>
        </p:nvSpPr>
        <p:spPr>
          <a:xfrm>
            <a:off x="3108960" y="1572768"/>
            <a:ext cx="4114800" cy="914400"/>
          </a:xfrm>
          <a:prstGeom prst="rect">
            <a:avLst/>
          </a:prstGeom>
          <a:noFill/>
          <a:ln/>
        </p:spPr>
        <p:txBody>
          <a:bodyPr wrap="square" lIns="0" tIns="0" rIns="0" bIns="0" rtlCol="0" anchor="ctr"/>
          <a:lstStyle/>
          <a:p>
            <a:pPr indent="0" marL="0">
              <a:buNone/>
            </a:pPr>
            <a:r>
              <a:rPr lang="en-US" sz="1150" dirty="0">
                <a:solidFill>
                  <a:srgbClr val="F2F4F8"/>
                </a:solidFill>
                <a:latin typeface="Calibri" pitchFamily="34" charset="0"/>
                <a:ea typeface="Calibri" pitchFamily="34" charset="-122"/>
                <a:cs typeface="Calibri" pitchFamily="34" charset="-120"/>
              </a:rPr>
              <a:t>A modern React interface — Virtual Tenants, Tenant Home, Topology Studio, dashboards — and the optional AI Assistant.</a:t>
            </a:r>
            <a:endParaRPr lang="en-US" sz="1150" dirty="0"/>
          </a:p>
        </p:txBody>
      </p:sp>
      <p:sp>
        <p:nvSpPr>
          <p:cNvPr id="9" name="Shape 7"/>
          <p:cNvSpPr/>
          <p:nvPr/>
        </p:nvSpPr>
        <p:spPr>
          <a:xfrm>
            <a:off x="548640" y="2697480"/>
            <a:ext cx="6949440" cy="1097280"/>
          </a:xfrm>
          <a:prstGeom prst="roundRect">
            <a:avLst>
              <a:gd name="adj" fmla="val 10000"/>
            </a:avLst>
          </a:prstGeom>
          <a:solidFill>
            <a:srgbClr val="1C2A48"/>
          </a:solidFill>
          <a:ln w="9525">
            <a:solidFill>
              <a:srgbClr val="5B8DEF"/>
            </a:solidFill>
            <a:prstDash val="solid"/>
          </a:ln>
        </p:spPr>
        <p:txBody>
          <a:bodyPr/>
          <a:p/>
        </p:txBody>
      </p:sp>
      <p:sp>
        <p:nvSpPr>
          <p:cNvPr id="10" name="Text 8"/>
          <p:cNvSpPr txBox="1"/>
          <p:nvPr/>
        </p:nvSpPr>
        <p:spPr>
          <a:xfrm>
            <a:off x="822960" y="2834640"/>
            <a:ext cx="2194560" cy="365760"/>
          </a:xfrm>
          <a:prstGeom prst="rect">
            <a:avLst/>
          </a:prstGeom>
          <a:noFill/>
          <a:ln/>
        </p:spPr>
        <p:txBody>
          <a:bodyPr wrap="square" lIns="0" tIns="0" rIns="0" bIns="0" rtlCol="0" anchor="t"/>
          <a:lstStyle/>
          <a:p>
            <a:pPr indent="0" marL="0">
              <a:buNone/>
            </a:pPr>
            <a:r>
              <a:rPr lang="en-US" sz="1700" b="1" dirty="0">
                <a:solidFill>
                  <a:srgbClr val="5B8DEF"/>
                </a:solidFill>
                <a:latin typeface="Calibri" pitchFamily="34" charset="0"/>
                <a:ea typeface="Calibri" pitchFamily="34" charset="-122"/>
                <a:cs typeface="Calibri" pitchFamily="34" charset="-120"/>
              </a:rPr>
              <a:t>Control plane</a:t>
            </a:r>
            <a:endParaRPr lang="en-US" sz="1700" dirty="0"/>
          </a:p>
        </p:txBody>
      </p:sp>
      <p:sp>
        <p:nvSpPr>
          <p:cNvPr id="11" name="Text 9"/>
          <p:cNvSpPr txBox="1"/>
          <p:nvPr/>
        </p:nvSpPr>
        <p:spPr>
          <a:xfrm>
            <a:off x="3108960" y="2807208"/>
            <a:ext cx="4114800" cy="914400"/>
          </a:xfrm>
          <a:prstGeom prst="rect">
            <a:avLst/>
          </a:prstGeom>
          <a:noFill/>
          <a:ln/>
        </p:spPr>
        <p:txBody>
          <a:bodyPr wrap="square" lIns="0" tIns="0" rIns="0" bIns="0" rtlCol="0" anchor="ctr"/>
          <a:lstStyle/>
          <a:p>
            <a:pPr indent="0" marL="0">
              <a:buNone/>
            </a:pPr>
            <a:r>
              <a:rPr lang="en-US" sz="1150" dirty="0">
                <a:solidFill>
                  <a:srgbClr val="F2F4F8"/>
                </a:solidFill>
                <a:latin typeface="Calibri" pitchFamily="34" charset="0"/>
                <a:ea typeface="Calibri" pitchFamily="34" charset="-122"/>
                <a:cs typeface="Calibri" pitchFamily="34" charset="-120"/>
              </a:rPr>
              <a:t>A REST API and a per-tenant KV Store hold all configuration and current state — the single source of truth for the UI, the alerts and the API.</a:t>
            </a:r>
            <a:endParaRPr lang="en-US" sz="1150" dirty="0"/>
          </a:p>
        </p:txBody>
      </p:sp>
      <p:sp>
        <p:nvSpPr>
          <p:cNvPr id="12" name="Shape 10"/>
          <p:cNvSpPr/>
          <p:nvPr/>
        </p:nvSpPr>
        <p:spPr>
          <a:xfrm>
            <a:off x="548640" y="3931920"/>
            <a:ext cx="6949440" cy="1097280"/>
          </a:xfrm>
          <a:prstGeom prst="roundRect">
            <a:avLst>
              <a:gd name="adj" fmla="val 10000"/>
            </a:avLst>
          </a:prstGeom>
          <a:solidFill>
            <a:srgbClr val="16302A"/>
          </a:solidFill>
          <a:ln w="9525">
            <a:solidFill>
              <a:srgbClr val="3DBE7A"/>
            </a:solidFill>
            <a:prstDash val="solid"/>
          </a:ln>
        </p:spPr>
        <p:txBody>
          <a:bodyPr/>
          <a:p/>
        </p:txBody>
      </p:sp>
      <p:sp>
        <p:nvSpPr>
          <p:cNvPr id="13" name="Text 11"/>
          <p:cNvSpPr txBox="1"/>
          <p:nvPr/>
        </p:nvSpPr>
        <p:spPr>
          <a:xfrm>
            <a:off x="822960" y="4069080"/>
            <a:ext cx="2194560" cy="365760"/>
          </a:xfrm>
          <a:prstGeom prst="rect">
            <a:avLst/>
          </a:prstGeom>
          <a:noFill/>
          <a:ln/>
        </p:spPr>
        <p:txBody>
          <a:bodyPr wrap="square" lIns="0" tIns="0" rIns="0" bIns="0" rtlCol="0" anchor="t"/>
          <a:lstStyle/>
          <a:p>
            <a:pPr indent="0" marL="0">
              <a:buNone/>
            </a:pPr>
            <a:r>
              <a:rPr lang="en-US" sz="1700" b="1" dirty="0">
                <a:solidFill>
                  <a:srgbClr val="3DBE7A"/>
                </a:solidFill>
                <a:latin typeface="Calibri" pitchFamily="34" charset="0"/>
                <a:ea typeface="Calibri" pitchFamily="34" charset="-122"/>
                <a:cs typeface="Calibri" pitchFamily="34" charset="-120"/>
              </a:rPr>
              <a:t>Data plane</a:t>
            </a:r>
            <a:endParaRPr lang="en-US" sz="1700" dirty="0"/>
          </a:p>
        </p:txBody>
      </p:sp>
      <p:sp>
        <p:nvSpPr>
          <p:cNvPr id="14" name="Text 12"/>
          <p:cNvSpPr txBox="1"/>
          <p:nvPr/>
        </p:nvSpPr>
        <p:spPr>
          <a:xfrm>
            <a:off x="3108960" y="4041648"/>
            <a:ext cx="4114800" cy="914400"/>
          </a:xfrm>
          <a:prstGeom prst="rect">
            <a:avLst/>
          </a:prstGeom>
          <a:noFill/>
          <a:ln/>
        </p:spPr>
        <p:txBody>
          <a:bodyPr wrap="square" lIns="0" tIns="0" rIns="0" bIns="0" rtlCol="0" anchor="ctr"/>
          <a:lstStyle/>
          <a:p>
            <a:pPr indent="0" marL="0">
              <a:buNone/>
            </a:pPr>
            <a:r>
              <a:rPr lang="en-US" sz="1150" dirty="0">
                <a:solidFill>
                  <a:srgbClr val="F2F4F8"/>
                </a:solidFill>
                <a:latin typeface="Calibri" pitchFamily="34" charset="0"/>
                <a:ea typeface="Calibri" pitchFamily="34" charset="-122"/>
                <a:cs typeface="Calibri" pitchFamily="34" charset="-120"/>
              </a:rPr>
              <a:t>Scheduled searches (trackers) run on a cycle and a shared decision maker computes each entity’s state and score. This is where “is it healthy?” is decided.</a:t>
            </a:r>
            <a:endParaRPr lang="en-US" sz="1150" dirty="0"/>
          </a:p>
        </p:txBody>
      </p:sp>
      <p:sp>
        <p:nvSpPr>
          <p:cNvPr id="15" name="Shape 13"/>
          <p:cNvSpPr/>
          <p:nvPr/>
        </p:nvSpPr>
        <p:spPr>
          <a:xfrm>
            <a:off x="548640" y="5212080"/>
            <a:ext cx="6949440" cy="1005840"/>
          </a:xfrm>
          <a:prstGeom prst="roundRect">
            <a:avLst>
              <a:gd name="adj" fmla="val 10909"/>
            </a:avLst>
          </a:prstGeom>
          <a:solidFill>
            <a:srgbClr val="1F242F"/>
          </a:solidFill>
          <a:ln w="9525">
            <a:solidFill>
              <a:srgbClr val="2A3140"/>
            </a:solidFill>
            <a:prstDash val="solid"/>
          </a:ln>
        </p:spPr>
        <p:txBody>
          <a:bodyPr/>
          <a:p/>
        </p:txBody>
      </p:sp>
      <p:sp>
        <p:nvSpPr>
          <p:cNvPr id="16" name="Text 14"/>
          <p:cNvSpPr txBox="1"/>
          <p:nvPr/>
        </p:nvSpPr>
        <p:spPr>
          <a:xfrm>
            <a:off x="822960" y="5303520"/>
            <a:ext cx="6400800" cy="822960"/>
          </a:xfrm>
          <a:prstGeom prst="rect">
            <a:avLst/>
          </a:prstGeom>
          <a:noFill/>
          <a:ln/>
        </p:spPr>
        <p:txBody>
          <a:bodyPr wrap="square" lIns="0" tIns="0" rIns="0" bIns="0" rtlCol="0" anchor="ctr"/>
          <a:lstStyle/>
          <a:p>
            <a:pPr indent="0" marL="0">
              <a:buNone/>
            </a:pPr>
            <a:r>
              <a:rPr lang="en-US" sz="1150" dirty="0">
                <a:solidFill>
                  <a:srgbClr val="9AA3B5"/>
                </a:solidFill>
                <a:latin typeface="Calibri" pitchFamily="34" charset="0"/>
                <a:ea typeface="Calibri" pitchFamily="34" charset="-122"/>
                <a:cs typeface="Calibri" pitchFamily="34" charset="-120"/>
              </a:rPr>
              <a:t>You do not need to know the internals to use TrackMe — but the shape explains why it behaves the way it does: the UI reads state, it does not compute it.</a:t>
            </a:r>
            <a:endParaRPr lang="en-US" sz="1150" dirty="0"/>
          </a:p>
        </p:txBody>
      </p:sp>
      <p:sp>
        <p:nvSpPr>
          <p:cNvPr id="17" name="Shape 15"/>
          <p:cNvSpPr/>
          <p:nvPr/>
        </p:nvSpPr>
        <p:spPr>
          <a:xfrm>
            <a:off x="7726680" y="1463040"/>
            <a:ext cx="3913632" cy="4754880"/>
          </a:xfrm>
          <a:prstGeom prst="roundRect">
            <a:avLst>
              <a:gd name="adj" fmla="val 2804"/>
            </a:avLst>
          </a:prstGeom>
          <a:solidFill>
            <a:srgbClr val="181C25"/>
          </a:solidFill>
          <a:ln w="9525">
            <a:solidFill>
              <a:srgbClr val="2A3140"/>
            </a:solidFill>
            <a:prstDash val="solid"/>
          </a:ln>
        </p:spPr>
        <p:txBody>
          <a:bodyPr/>
          <a:p/>
        </p:txBody>
      </p:sp>
      <p:sp>
        <p:nvSpPr>
          <p:cNvPr id="18" name="Text 16"/>
          <p:cNvSpPr txBox="1"/>
          <p:nvPr/>
        </p:nvSpPr>
        <p:spPr>
          <a:xfrm>
            <a:off x="8001000" y="1645920"/>
            <a:ext cx="3474720" cy="274320"/>
          </a:xfrm>
          <a:prstGeom prst="rect">
            <a:avLst/>
          </a:prstGeom>
          <a:noFill/>
          <a:ln/>
        </p:spPr>
        <p:txBody>
          <a:bodyPr wrap="square" lIns="0" tIns="0" rIns="0" bIns="0" rtlCol="0" anchor="t"/>
          <a:lstStyle/>
          <a:p>
            <a:pPr indent="0" marL="0">
              <a:buNone/>
            </a:pPr>
            <a:r>
              <a:rPr lang="en-US" sz="1200" b="1" spc="100" kern="0" dirty="0">
                <a:solidFill>
                  <a:srgbClr val="8B6CF6"/>
                </a:solidFill>
                <a:latin typeface="Calibri" pitchFamily="34" charset="0"/>
                <a:ea typeface="Calibri" pitchFamily="34" charset="-122"/>
                <a:cs typeface="Calibri" pitchFamily="34" charset="-120"/>
              </a:rPr>
              <a:t>Deployment facts</a:t>
            </a:r>
            <a:endParaRPr lang="en-US" sz="1200" dirty="0"/>
          </a:p>
        </p:txBody>
      </p:sp>
      <p:sp>
        <p:nvSpPr>
          <p:cNvPr id="19" name="Text 17"/>
          <p:cNvSpPr txBox="1"/>
          <p:nvPr/>
        </p:nvSpPr>
        <p:spPr>
          <a:xfrm>
            <a:off x="8001000" y="2057400"/>
            <a:ext cx="3474720" cy="274320"/>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Runs inside Splunk</a:t>
            </a:r>
            <a:endParaRPr lang="en-US" sz="1250" dirty="0"/>
          </a:p>
        </p:txBody>
      </p:sp>
      <p:sp>
        <p:nvSpPr>
          <p:cNvPr id="20" name="Text 18"/>
          <p:cNvSpPr txBox="1"/>
          <p:nvPr/>
        </p:nvSpPr>
        <p:spPr>
          <a:xfrm>
            <a:off x="8001000" y="2331720"/>
            <a:ext cx="3429000" cy="777240"/>
          </a:xfrm>
          <a:prstGeom prst="rect">
            <a:avLst/>
          </a:prstGeom>
          <a:noFill/>
          <a:ln/>
        </p:spPr>
        <p:txBody>
          <a:bodyPr wrap="square" lIns="0" tIns="0" rIns="0" bIns="0" rtlCol="0" anchor="t"/>
          <a:lstStyle/>
          <a:p>
            <a:pPr indent="0" marL="0">
              <a:buNone/>
            </a:pPr>
            <a:r>
              <a:rPr lang="en-US" sz="1000" dirty="0">
                <a:solidFill>
                  <a:srgbClr val="9AA3B5"/>
                </a:solidFill>
                <a:latin typeface="Calibri" pitchFamily="34" charset="0"/>
                <a:ea typeface="Calibri" pitchFamily="34" charset="-122"/>
                <a:cs typeface="Calibri" pitchFamily="34" charset="-120"/>
              </a:rPr>
              <a:t>Splunk Enterprise, Splunk Cloud or hybrid. No outbound SaaS — suitable for air-gapped environments.</a:t>
            </a:r>
            <a:endParaRPr lang="en-US" sz="1000" dirty="0"/>
          </a:p>
        </p:txBody>
      </p:sp>
      <p:sp>
        <p:nvSpPr>
          <p:cNvPr id="21" name="Text 19"/>
          <p:cNvSpPr txBox="1"/>
          <p:nvPr/>
        </p:nvSpPr>
        <p:spPr>
          <a:xfrm>
            <a:off x="8001000" y="3081528"/>
            <a:ext cx="3474720" cy="274320"/>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Local or remote</a:t>
            </a:r>
            <a:endParaRPr lang="en-US" sz="1250" dirty="0"/>
          </a:p>
        </p:txBody>
      </p:sp>
      <p:sp>
        <p:nvSpPr>
          <p:cNvPr id="22" name="Text 20"/>
          <p:cNvSpPr txBox="1"/>
          <p:nvPr/>
        </p:nvSpPr>
        <p:spPr>
          <a:xfrm>
            <a:off x="8001000" y="3355848"/>
            <a:ext cx="3429000" cy="777240"/>
          </a:xfrm>
          <a:prstGeom prst="rect">
            <a:avLst/>
          </a:prstGeom>
          <a:noFill/>
          <a:ln/>
        </p:spPr>
        <p:txBody>
          <a:bodyPr wrap="square" lIns="0" tIns="0" rIns="0" bIns="0" rtlCol="0" anchor="t"/>
          <a:lstStyle/>
          <a:p>
            <a:pPr indent="0" marL="0">
              <a:buNone/>
            </a:pPr>
            <a:r>
              <a:rPr lang="en-US" sz="1000" dirty="0">
                <a:solidFill>
                  <a:srgbClr val="9AA3B5"/>
                </a:solidFill>
                <a:latin typeface="Calibri" pitchFamily="34" charset="0"/>
                <a:ea typeface="Calibri" pitchFamily="34" charset="-122"/>
                <a:cs typeface="Calibri" pitchFamily="34" charset="-120"/>
              </a:rPr>
              <a:t>A tenant monitors the local search head or a remote deployment over an authenticated, token-rotated connection with automatic failover.</a:t>
            </a:r>
            <a:endParaRPr lang="en-US" sz="1000" dirty="0"/>
          </a:p>
        </p:txBody>
      </p:sp>
      <p:sp>
        <p:nvSpPr>
          <p:cNvPr id="23" name="Text 21"/>
          <p:cNvSpPr txBox="1"/>
          <p:nvPr/>
        </p:nvSpPr>
        <p:spPr>
          <a:xfrm>
            <a:off x="8001000" y="4105656"/>
            <a:ext cx="3474720" cy="274320"/>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Built for scale</a:t>
            </a:r>
            <a:endParaRPr lang="en-US" sz="1250" dirty="0"/>
          </a:p>
        </p:txBody>
      </p:sp>
      <p:sp>
        <p:nvSpPr>
          <p:cNvPr id="24" name="Text 22"/>
          <p:cNvSpPr txBox="1"/>
          <p:nvPr/>
        </p:nvSpPr>
        <p:spPr>
          <a:xfrm>
            <a:off x="8001000" y="4379976"/>
            <a:ext cx="3429000" cy="777240"/>
          </a:xfrm>
          <a:prstGeom prst="rect">
            <a:avLst/>
          </a:prstGeom>
          <a:noFill/>
          <a:ln/>
        </p:spPr>
        <p:txBody>
          <a:bodyPr wrap="square" lIns="0" tIns="0" rIns="0" bIns="0" rtlCol="0" anchor="t"/>
          <a:lstStyle/>
          <a:p>
            <a:pPr indent="0" marL="0">
              <a:buNone/>
            </a:pPr>
            <a:r>
              <a:rPr lang="en-US" sz="1000" dirty="0">
                <a:solidFill>
                  <a:srgbClr val="9AA3B5"/>
                </a:solidFill>
                <a:latin typeface="Calibri" pitchFamily="34" charset="0"/>
                <a:ea typeface="Calibri" pitchFamily="34" charset="-122"/>
                <a:cs typeface="Calibri" pitchFamily="34" charset="-120"/>
              </a:rPr>
              <a:t>Multi-tenant, in production above 100 TB/day. Scale and cadence are tuned per tenant.</a:t>
            </a:r>
            <a:endParaRPr lang="en-US" sz="1000" dirty="0"/>
          </a:p>
        </p:txBody>
      </p:sp>
      <p:sp>
        <p:nvSpPr>
          <p:cNvPr id="25" name="Text 23"/>
          <p:cNvSpPr txBox="1"/>
          <p:nvPr/>
        </p:nvSpPr>
        <p:spPr>
          <a:xfrm>
            <a:off x="8001000" y="5129784"/>
            <a:ext cx="3474720" cy="274320"/>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Editions</a:t>
            </a:r>
            <a:endParaRPr lang="en-US" sz="1250" dirty="0"/>
          </a:p>
        </p:txBody>
      </p:sp>
      <p:sp>
        <p:nvSpPr>
          <p:cNvPr id="26" name="Text 24"/>
          <p:cNvSpPr txBox="1"/>
          <p:nvPr/>
        </p:nvSpPr>
        <p:spPr>
          <a:xfrm>
            <a:off x="8001000" y="5404104"/>
            <a:ext cx="3429000" cy="777240"/>
          </a:xfrm>
          <a:prstGeom prst="rect">
            <a:avLst/>
          </a:prstGeom>
          <a:noFill/>
          <a:ln/>
        </p:spPr>
        <p:txBody>
          <a:bodyPr wrap="square" lIns="0" tIns="0" rIns="0" bIns="0" rtlCol="0" anchor="t"/>
          <a:lstStyle/>
          <a:p>
            <a:pPr indent="0" marL="0">
              <a:buNone/>
            </a:pPr>
            <a:r>
              <a:rPr lang="en-US" sz="1000" dirty="0">
                <a:solidFill>
                  <a:srgbClr val="9AA3B5"/>
                </a:solidFill>
                <a:latin typeface="Calibri" pitchFamily="34" charset="0"/>
                <a:ea typeface="Calibri" pitchFamily="34" charset="-122"/>
                <a:cs typeface="Calibri" pitchFamily="34" charset="-120"/>
              </a:rPr>
              <a:t>Foundation, Enterprise, Unlimited. A new install starts a 90-day trial; an expired license first switches to read-only while monitoring keeps running.</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82296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WHERE CUSTOMERS GO FROM HERE</a:t>
            </a:r>
            <a:endParaRPr lang="en-US" sz="1100" dirty="0"/>
          </a:p>
        </p:txBody>
      </p:sp>
      <p:sp>
        <p:nvSpPr>
          <p:cNvPr id="3" name="Text 1"/>
          <p:cNvSpPr txBox="1"/>
          <p:nvPr/>
        </p:nvSpPr>
        <p:spPr>
          <a:xfrm>
            <a:off x="548640" y="566928"/>
            <a:ext cx="10515600" cy="685800"/>
          </a:xfrm>
          <a:prstGeom prst="rect">
            <a:avLst/>
          </a:prstGeom>
          <a:noFill/>
          <a:ln/>
        </p:spPr>
        <p:txBody>
          <a:bodyPr wrap="square" lIns="0" tIns="0" rIns="0" bIns="0" rtlCol="0" anchor="ctr"/>
          <a:lstStyle/>
          <a:p>
            <a:pPr indent="0" marL="0">
              <a:buNone/>
            </a:pPr>
            <a:r>
              <a:rPr lang="en-US" sz="3200" b="1" dirty="0">
                <a:solidFill>
                  <a:srgbClr val="F2F4F8"/>
                </a:solidFill>
                <a:latin typeface="Calibri" pitchFamily="34" charset="0"/>
                <a:ea typeface="Calibri" pitchFamily="34" charset="-122"/>
                <a:cs typeface="Calibri" pitchFamily="34" charset="-120"/>
              </a:rPr>
              <a:t>The adoption journey — a map, not a ladder</a:t>
            </a:r>
            <a:endParaRPr lang="en-US" sz="3200" dirty="0"/>
          </a:p>
        </p:txBody>
      </p:sp>
      <p:sp>
        <p:nvSpPr>
          <p:cNvPr id="4" name="Text 2"/>
          <p:cNvSpPr txBox="1"/>
          <p:nvPr/>
        </p:nvSpPr>
        <p:spPr>
          <a:xfrm>
            <a:off x="548640" y="6446520"/>
            <a:ext cx="54864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Product introduction</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6" name="Text 4"/>
          <p:cNvSpPr txBox="1"/>
          <p:nvPr/>
        </p:nvSpPr>
        <p:spPr>
          <a:xfrm>
            <a:off x="548640" y="1371600"/>
            <a:ext cx="11064240" cy="640080"/>
          </a:xfrm>
          <a:prstGeom prst="rect">
            <a:avLst/>
          </a:prstGeom>
          <a:noFill/>
          <a:ln/>
        </p:spPr>
        <p:txBody>
          <a:bodyPr wrap="square" lIns="0" tIns="0" rIns="0" bIns="0" rtlCol="0" anchor="t"/>
          <a:lstStyle/>
          <a:p>
            <a:pPr indent="0" marL="0">
              <a:buNone/>
            </a:pPr>
            <a:r>
              <a:rPr lang="en-US" sz="1350" dirty="0">
                <a:solidFill>
                  <a:srgbClr val="9AA3B5"/>
                </a:solidFill>
                <a:latin typeface="Calibri" pitchFamily="34" charset="0"/>
                <a:ea typeface="Calibri" pitchFamily="34" charset="-122"/>
                <a:cs typeface="Calibri" pitchFamily="34" charset="-120"/>
              </a:rPr>
              <a:t>Most customers walk the same path — not because we prescribe it, but because the questions arrive in a particular order. Most are in several phases at once; the point is to know where you are and what is typically next.</a:t>
            </a:r>
            <a:endParaRPr lang="en-US" sz="1350" dirty="0"/>
          </a:p>
        </p:txBody>
      </p:sp>
      <p:sp>
        <p:nvSpPr>
          <p:cNvPr id="7" name="Shape 5"/>
          <p:cNvSpPr/>
          <p:nvPr/>
        </p:nvSpPr>
        <p:spPr>
          <a:xfrm>
            <a:off x="548640" y="2194560"/>
            <a:ext cx="1737360" cy="3566160"/>
          </a:xfrm>
          <a:prstGeom prst="roundRect">
            <a:avLst>
              <a:gd name="adj" fmla="val 6316"/>
            </a:avLst>
          </a:prstGeom>
          <a:solidFill>
            <a:srgbClr val="181C25"/>
          </a:solidFill>
          <a:ln w="9525">
            <a:solidFill>
              <a:srgbClr val="2A3140"/>
            </a:solidFill>
            <a:prstDash val="solid"/>
          </a:ln>
        </p:spPr>
        <p:txBody>
          <a:bodyPr/>
          <a:p/>
        </p:txBody>
      </p:sp>
      <p:sp>
        <p:nvSpPr>
          <p:cNvPr id="8" name="Shape 6"/>
          <p:cNvSpPr/>
          <p:nvPr/>
        </p:nvSpPr>
        <p:spPr>
          <a:xfrm>
            <a:off x="731520" y="2395728"/>
            <a:ext cx="420624" cy="420624"/>
          </a:xfrm>
          <a:prstGeom prst="ellipse">
            <a:avLst/>
          </a:prstGeom>
          <a:solidFill>
            <a:srgbClr val="1C2A48"/>
          </a:solidFill>
          <a:ln w="12700">
            <a:solidFill>
              <a:srgbClr val="5B8DEF"/>
            </a:solidFill>
            <a:prstDash val="solid"/>
          </a:ln>
        </p:spPr>
        <p:txBody>
          <a:bodyPr/>
          <a:p/>
        </p:txBody>
      </p:sp>
      <p:sp>
        <p:nvSpPr>
          <p:cNvPr id="9" name="Text 7"/>
          <p:cNvSpPr txBox="1"/>
          <p:nvPr/>
        </p:nvSpPr>
        <p:spPr>
          <a:xfrm>
            <a:off x="731520" y="2395728"/>
            <a:ext cx="420624" cy="420624"/>
          </a:xfrm>
          <a:prstGeom prst="rect">
            <a:avLst/>
          </a:prstGeom>
          <a:noFill/>
          <a:ln/>
        </p:spPr>
        <p:txBody>
          <a:bodyPr wrap="square" lIns="0" tIns="0" rIns="0" bIns="0" rtlCol="0" anchor="ctr"/>
          <a:lstStyle/>
          <a:p>
            <a:pPr algn="ctr" indent="0" marL="0">
              <a:buNone/>
            </a:pPr>
            <a:r>
              <a:rPr lang="en-US" sz="1300" b="1" dirty="0">
                <a:solidFill>
                  <a:srgbClr val="5B8DEF"/>
                </a:solidFill>
                <a:latin typeface="Calibri" pitchFamily="34" charset="0"/>
                <a:ea typeface="Calibri" pitchFamily="34" charset="-122"/>
                <a:cs typeface="Calibri" pitchFamily="34" charset="-120"/>
              </a:rPr>
              <a:t>1</a:t>
            </a:r>
            <a:endParaRPr lang="en-US" sz="1300" dirty="0"/>
          </a:p>
        </p:txBody>
      </p:sp>
      <p:sp>
        <p:nvSpPr>
          <p:cNvPr id="10" name="Text 8"/>
          <p:cNvSpPr txBox="1"/>
          <p:nvPr/>
        </p:nvSpPr>
        <p:spPr>
          <a:xfrm>
            <a:off x="731520" y="2971800"/>
            <a:ext cx="1417320" cy="594360"/>
          </a:xfrm>
          <a:prstGeom prst="rect">
            <a:avLst/>
          </a:prstGeom>
          <a:noFill/>
          <a:ln/>
        </p:spPr>
        <p:txBody>
          <a:bodyPr wrap="square" lIns="0" tIns="0" rIns="0" bIns="0" rtlCol="0" anchor="t"/>
          <a:lstStyle/>
          <a:p>
            <a:pPr indent="0" marL="0">
              <a:buNone/>
            </a:pPr>
            <a:r>
              <a:rPr lang="en-US" sz="1400" b="1" dirty="0">
                <a:solidFill>
                  <a:srgbClr val="F2F4F8"/>
                </a:solidFill>
                <a:latin typeface="Calibri" pitchFamily="34" charset="0"/>
                <a:ea typeface="Calibri" pitchFamily="34" charset="-122"/>
                <a:cs typeface="Calibri" pitchFamily="34" charset="-120"/>
              </a:rPr>
              <a:t>Data sources</a:t>
            </a:r>
            <a:endParaRPr lang="en-US" sz="1400" dirty="0"/>
          </a:p>
        </p:txBody>
      </p:sp>
      <p:sp>
        <p:nvSpPr>
          <p:cNvPr id="11" name="Shape 9"/>
          <p:cNvSpPr/>
          <p:nvPr/>
        </p:nvSpPr>
        <p:spPr>
          <a:xfrm>
            <a:off x="731520" y="3611880"/>
            <a:ext cx="534924" cy="274320"/>
          </a:xfrm>
          <a:prstGeom prst="roundRect">
            <a:avLst>
              <a:gd name="adj" fmla="val 50000"/>
            </a:avLst>
          </a:prstGeom>
          <a:solidFill>
            <a:srgbClr val="1C2A48"/>
          </a:solidFill>
          <a:ln w="9525">
            <a:solidFill>
              <a:srgbClr val="5B8DEF"/>
            </a:solidFill>
            <a:prstDash val="solid"/>
          </a:ln>
        </p:spPr>
        <p:txBody>
          <a:bodyPr/>
          <a:p/>
        </p:txBody>
      </p:sp>
      <p:sp>
        <p:nvSpPr>
          <p:cNvPr id="12" name="Text 10"/>
          <p:cNvSpPr txBox="1"/>
          <p:nvPr/>
        </p:nvSpPr>
        <p:spPr>
          <a:xfrm>
            <a:off x="731520" y="3611880"/>
            <a:ext cx="534924" cy="274320"/>
          </a:xfrm>
          <a:prstGeom prst="rect">
            <a:avLst/>
          </a:prstGeom>
          <a:noFill/>
          <a:ln/>
        </p:spPr>
        <p:txBody>
          <a:bodyPr wrap="square" lIns="0" tIns="0" rIns="0" bIns="0" rtlCol="0" anchor="ctr"/>
          <a:lstStyle/>
          <a:p>
            <a:pPr algn="ctr" indent="0" marL="0">
              <a:buNone/>
            </a:pPr>
            <a:r>
              <a:rPr lang="en-US" sz="1050" b="1" dirty="0">
                <a:solidFill>
                  <a:srgbClr val="5B8DEF"/>
                </a:solidFill>
                <a:latin typeface="Calibri" pitchFamily="34" charset="0"/>
                <a:ea typeface="Calibri" pitchFamily="34" charset="-122"/>
                <a:cs typeface="Calibri" pitchFamily="34" charset="-120"/>
              </a:rPr>
              <a:t>DSM</a:t>
            </a:r>
            <a:endParaRPr lang="en-US" sz="1050" dirty="0"/>
          </a:p>
        </p:txBody>
      </p:sp>
      <p:sp>
        <p:nvSpPr>
          <p:cNvPr id="13" name="Text 11"/>
          <p:cNvSpPr txBox="1"/>
          <p:nvPr/>
        </p:nvSpPr>
        <p:spPr>
          <a:xfrm>
            <a:off x="731520" y="4023360"/>
            <a:ext cx="1371600" cy="2011680"/>
          </a:xfrm>
          <a:prstGeom prst="rect">
            <a:avLst/>
          </a:prstGeom>
          <a:noFill/>
          <a:ln/>
        </p:spPr>
        <p:txBody>
          <a:bodyPr wrap="square" lIns="0" tIns="0" rIns="0" bIns="0" rtlCol="0" anchor="t"/>
          <a:lstStyle/>
          <a:p>
            <a:pPr indent="0" marL="0">
              <a:buNone/>
            </a:pPr>
            <a:r>
              <a:rPr lang="en-US" sz="1000" dirty="0">
                <a:solidFill>
                  <a:srgbClr val="9AA3B5"/>
                </a:solidFill>
                <a:latin typeface="Calibri" pitchFamily="34" charset="0"/>
                <a:ea typeface="Calibri" pitchFamily="34" charset="-122"/>
                <a:cs typeface="Calibri" pitchFamily="34" charset="-120"/>
              </a:rPr>
              <a:t>“Is my data still arriving?” Where every deployment starts — get a clean alert with the right priority to the right team.</a:t>
            </a:r>
            <a:endParaRPr lang="en-US" sz="1000" dirty="0"/>
          </a:p>
        </p:txBody>
      </p:sp>
      <p:sp>
        <p:nvSpPr>
          <p:cNvPr id="14" name="Shape 12"/>
          <p:cNvSpPr/>
          <p:nvPr/>
        </p:nvSpPr>
        <p:spPr>
          <a:xfrm>
            <a:off x="2295144" y="2606040"/>
            <a:ext cx="118872" cy="0"/>
          </a:xfrm>
          <a:prstGeom prst="line">
            <a:avLst/>
          </a:prstGeom>
          <a:noFill/>
          <a:ln w="19050">
            <a:solidFill>
              <a:srgbClr val="6B7386"/>
            </a:solidFill>
            <a:prstDash val="solid"/>
            <a:tailEnd type="triangle"/>
          </a:ln>
        </p:spPr>
        <p:txBody>
          <a:bodyPr/>
          <a:p/>
        </p:txBody>
      </p:sp>
      <p:sp>
        <p:nvSpPr>
          <p:cNvPr id="15" name="Shape 13"/>
          <p:cNvSpPr/>
          <p:nvPr/>
        </p:nvSpPr>
        <p:spPr>
          <a:xfrm>
            <a:off x="2423160" y="2194560"/>
            <a:ext cx="1737360" cy="3566160"/>
          </a:xfrm>
          <a:prstGeom prst="roundRect">
            <a:avLst>
              <a:gd name="adj" fmla="val 6316"/>
            </a:avLst>
          </a:prstGeom>
          <a:solidFill>
            <a:srgbClr val="181C25"/>
          </a:solidFill>
          <a:ln w="9525">
            <a:solidFill>
              <a:srgbClr val="2A3140"/>
            </a:solidFill>
            <a:prstDash val="solid"/>
          </a:ln>
        </p:spPr>
        <p:txBody>
          <a:bodyPr/>
          <a:p/>
        </p:txBody>
      </p:sp>
      <p:sp>
        <p:nvSpPr>
          <p:cNvPr id="16" name="Shape 14"/>
          <p:cNvSpPr/>
          <p:nvPr/>
        </p:nvSpPr>
        <p:spPr>
          <a:xfrm>
            <a:off x="2606040" y="2395728"/>
            <a:ext cx="420624" cy="420624"/>
          </a:xfrm>
          <a:prstGeom prst="ellipse">
            <a:avLst/>
          </a:prstGeom>
          <a:solidFill>
            <a:srgbClr val="1C2A48"/>
          </a:solidFill>
          <a:ln w="12700">
            <a:solidFill>
              <a:srgbClr val="5B8DEF"/>
            </a:solidFill>
            <a:prstDash val="solid"/>
          </a:ln>
        </p:spPr>
        <p:txBody>
          <a:bodyPr/>
          <a:p/>
        </p:txBody>
      </p:sp>
      <p:sp>
        <p:nvSpPr>
          <p:cNvPr id="17" name="Text 15"/>
          <p:cNvSpPr txBox="1"/>
          <p:nvPr/>
        </p:nvSpPr>
        <p:spPr>
          <a:xfrm>
            <a:off x="2606040" y="2395728"/>
            <a:ext cx="420624" cy="420624"/>
          </a:xfrm>
          <a:prstGeom prst="rect">
            <a:avLst/>
          </a:prstGeom>
          <a:noFill/>
          <a:ln/>
        </p:spPr>
        <p:txBody>
          <a:bodyPr wrap="square" lIns="0" tIns="0" rIns="0" bIns="0" rtlCol="0" anchor="ctr"/>
          <a:lstStyle/>
          <a:p>
            <a:pPr algn="ctr" indent="0" marL="0">
              <a:buNone/>
            </a:pPr>
            <a:r>
              <a:rPr lang="en-US" sz="1300" b="1" dirty="0">
                <a:solidFill>
                  <a:srgbClr val="5B8DEF"/>
                </a:solidFill>
                <a:latin typeface="Calibri" pitchFamily="34" charset="0"/>
                <a:ea typeface="Calibri" pitchFamily="34" charset="-122"/>
                <a:cs typeface="Calibri" pitchFamily="34" charset="-120"/>
              </a:rPr>
              <a:t>2</a:t>
            </a:r>
            <a:endParaRPr lang="en-US" sz="1300" dirty="0"/>
          </a:p>
        </p:txBody>
      </p:sp>
      <p:sp>
        <p:nvSpPr>
          <p:cNvPr id="18" name="Text 16"/>
          <p:cNvSpPr txBox="1"/>
          <p:nvPr/>
        </p:nvSpPr>
        <p:spPr>
          <a:xfrm>
            <a:off x="2606040" y="2971800"/>
            <a:ext cx="1417320" cy="594360"/>
          </a:xfrm>
          <a:prstGeom prst="rect">
            <a:avLst/>
          </a:prstGeom>
          <a:noFill/>
          <a:ln/>
        </p:spPr>
        <p:txBody>
          <a:bodyPr wrap="square" lIns="0" tIns="0" rIns="0" bIns="0" rtlCol="0" anchor="t"/>
          <a:lstStyle/>
          <a:p>
            <a:pPr indent="0" marL="0">
              <a:buNone/>
            </a:pPr>
            <a:r>
              <a:rPr lang="en-US" sz="1400" b="1" dirty="0">
                <a:solidFill>
                  <a:srgbClr val="F2F4F8"/>
                </a:solidFill>
                <a:latin typeface="Calibri" pitchFamily="34" charset="0"/>
                <a:ea typeface="Calibri" pitchFamily="34" charset="-122"/>
                <a:cs typeface="Calibri" pitchFamily="34" charset="-120"/>
              </a:rPr>
              <a:t>Hosts &amp; endpoints</a:t>
            </a:r>
            <a:endParaRPr lang="en-US" sz="1400" dirty="0"/>
          </a:p>
        </p:txBody>
      </p:sp>
      <p:sp>
        <p:nvSpPr>
          <p:cNvPr id="19" name="Shape 17"/>
          <p:cNvSpPr/>
          <p:nvPr/>
        </p:nvSpPr>
        <p:spPr>
          <a:xfrm>
            <a:off x="2606040" y="3611880"/>
            <a:ext cx="1056132" cy="274320"/>
          </a:xfrm>
          <a:prstGeom prst="roundRect">
            <a:avLst>
              <a:gd name="adj" fmla="val 50000"/>
            </a:avLst>
          </a:prstGeom>
          <a:solidFill>
            <a:srgbClr val="1C2A48"/>
          </a:solidFill>
          <a:ln w="9525">
            <a:solidFill>
              <a:srgbClr val="5B8DEF"/>
            </a:solidFill>
            <a:prstDash val="solid"/>
          </a:ln>
        </p:spPr>
        <p:txBody>
          <a:bodyPr/>
          <a:p/>
        </p:txBody>
      </p:sp>
      <p:sp>
        <p:nvSpPr>
          <p:cNvPr id="20" name="Text 18"/>
          <p:cNvSpPr txBox="1"/>
          <p:nvPr/>
        </p:nvSpPr>
        <p:spPr>
          <a:xfrm>
            <a:off x="2606040" y="3611880"/>
            <a:ext cx="1056132" cy="274320"/>
          </a:xfrm>
          <a:prstGeom prst="rect">
            <a:avLst/>
          </a:prstGeom>
          <a:noFill/>
          <a:ln/>
        </p:spPr>
        <p:txBody>
          <a:bodyPr wrap="square" lIns="0" tIns="0" rIns="0" bIns="0" rtlCol="0" anchor="ctr"/>
          <a:lstStyle/>
          <a:p>
            <a:pPr algn="ctr" indent="0" marL="0">
              <a:buNone/>
            </a:pPr>
            <a:r>
              <a:rPr lang="en-US" sz="1050" b="1" dirty="0">
                <a:solidFill>
                  <a:srgbClr val="5B8DEF"/>
                </a:solidFill>
                <a:latin typeface="Calibri" pitchFamily="34" charset="0"/>
                <a:ea typeface="Calibri" pitchFamily="34" charset="-122"/>
                <a:cs typeface="Calibri" pitchFamily="34" charset="-120"/>
              </a:rPr>
              <a:t>DHM · MHM</a:t>
            </a:r>
            <a:endParaRPr lang="en-US" sz="1050" dirty="0"/>
          </a:p>
        </p:txBody>
      </p:sp>
      <p:sp>
        <p:nvSpPr>
          <p:cNvPr id="21" name="Text 19"/>
          <p:cNvSpPr txBox="1"/>
          <p:nvPr/>
        </p:nvSpPr>
        <p:spPr>
          <a:xfrm>
            <a:off x="2606040" y="4023360"/>
            <a:ext cx="1371600" cy="2011680"/>
          </a:xfrm>
          <a:prstGeom prst="rect">
            <a:avLst/>
          </a:prstGeom>
          <a:noFill/>
          <a:ln/>
        </p:spPr>
        <p:txBody>
          <a:bodyPr wrap="square" lIns="0" tIns="0" rIns="0" bIns="0" rtlCol="0" anchor="t"/>
          <a:lstStyle/>
          <a:p>
            <a:pPr indent="0" marL="0">
              <a:buNone/>
            </a:pPr>
            <a:r>
              <a:rPr lang="en-US" sz="1000" dirty="0">
                <a:solidFill>
                  <a:srgbClr val="9AA3B5"/>
                </a:solidFill>
                <a:latin typeface="Calibri" pitchFamily="34" charset="0"/>
                <a:ea typeface="Calibri" pitchFamily="34" charset="-122"/>
                <a:cs typeface="Calibri" pitchFamily="34" charset="-120"/>
              </a:rPr>
              <a:t>“How do I know when a single machine stops sending?” Usually a dedicated tenant, with logical groups for fleet-level protection.</a:t>
            </a:r>
            <a:endParaRPr lang="en-US" sz="1000" dirty="0"/>
          </a:p>
        </p:txBody>
      </p:sp>
      <p:sp>
        <p:nvSpPr>
          <p:cNvPr id="22" name="Shape 20"/>
          <p:cNvSpPr/>
          <p:nvPr/>
        </p:nvSpPr>
        <p:spPr>
          <a:xfrm>
            <a:off x="4169664" y="2606040"/>
            <a:ext cx="118872" cy="0"/>
          </a:xfrm>
          <a:prstGeom prst="line">
            <a:avLst/>
          </a:prstGeom>
          <a:noFill/>
          <a:ln w="19050">
            <a:solidFill>
              <a:srgbClr val="6B7386"/>
            </a:solidFill>
            <a:prstDash val="solid"/>
            <a:tailEnd type="triangle"/>
          </a:ln>
        </p:spPr>
        <p:txBody>
          <a:bodyPr/>
          <a:p/>
        </p:txBody>
      </p:sp>
      <p:sp>
        <p:nvSpPr>
          <p:cNvPr id="23" name="Shape 21"/>
          <p:cNvSpPr/>
          <p:nvPr/>
        </p:nvSpPr>
        <p:spPr>
          <a:xfrm>
            <a:off x="4297680" y="2194560"/>
            <a:ext cx="1737360" cy="3566160"/>
          </a:xfrm>
          <a:prstGeom prst="roundRect">
            <a:avLst>
              <a:gd name="adj" fmla="val 6316"/>
            </a:avLst>
          </a:prstGeom>
          <a:solidFill>
            <a:srgbClr val="181C25"/>
          </a:solidFill>
          <a:ln w="9525">
            <a:solidFill>
              <a:srgbClr val="2A3140"/>
            </a:solidFill>
            <a:prstDash val="solid"/>
          </a:ln>
        </p:spPr>
        <p:txBody>
          <a:bodyPr/>
          <a:p/>
        </p:txBody>
      </p:sp>
      <p:sp>
        <p:nvSpPr>
          <p:cNvPr id="24" name="Shape 22"/>
          <p:cNvSpPr/>
          <p:nvPr/>
        </p:nvSpPr>
        <p:spPr>
          <a:xfrm>
            <a:off x="4480560" y="2395728"/>
            <a:ext cx="420624" cy="420624"/>
          </a:xfrm>
          <a:prstGeom prst="ellipse">
            <a:avLst/>
          </a:prstGeom>
          <a:solidFill>
            <a:srgbClr val="16302A"/>
          </a:solidFill>
          <a:ln w="12700">
            <a:solidFill>
              <a:srgbClr val="3DBE7A"/>
            </a:solidFill>
            <a:prstDash val="solid"/>
          </a:ln>
        </p:spPr>
        <p:txBody>
          <a:bodyPr/>
          <a:p/>
        </p:txBody>
      </p:sp>
      <p:sp>
        <p:nvSpPr>
          <p:cNvPr id="25" name="Text 23"/>
          <p:cNvSpPr txBox="1"/>
          <p:nvPr/>
        </p:nvSpPr>
        <p:spPr>
          <a:xfrm>
            <a:off x="4480560" y="2395728"/>
            <a:ext cx="420624" cy="420624"/>
          </a:xfrm>
          <a:prstGeom prst="rect">
            <a:avLst/>
          </a:prstGeom>
          <a:noFill/>
          <a:ln/>
        </p:spPr>
        <p:txBody>
          <a:bodyPr wrap="square" lIns="0" tIns="0" rIns="0" bIns="0" rtlCol="0" anchor="ctr"/>
          <a:lstStyle/>
          <a:p>
            <a:pPr algn="ctr" indent="0" marL="0">
              <a:buNone/>
            </a:pPr>
            <a:r>
              <a:rPr lang="en-US" sz="1300" b="1" dirty="0">
                <a:solidFill>
                  <a:srgbClr val="3DBE7A"/>
                </a:solidFill>
                <a:latin typeface="Calibri" pitchFamily="34" charset="0"/>
                <a:ea typeface="Calibri" pitchFamily="34" charset="-122"/>
                <a:cs typeface="Calibri" pitchFamily="34" charset="-120"/>
              </a:rPr>
              <a:t>3</a:t>
            </a:r>
            <a:endParaRPr lang="en-US" sz="1300" dirty="0"/>
          </a:p>
        </p:txBody>
      </p:sp>
      <p:sp>
        <p:nvSpPr>
          <p:cNvPr id="26" name="Text 24"/>
          <p:cNvSpPr txBox="1"/>
          <p:nvPr/>
        </p:nvSpPr>
        <p:spPr>
          <a:xfrm>
            <a:off x="4480560" y="2971800"/>
            <a:ext cx="1417320" cy="594360"/>
          </a:xfrm>
          <a:prstGeom prst="rect">
            <a:avLst/>
          </a:prstGeom>
          <a:noFill/>
          <a:ln/>
        </p:spPr>
        <p:txBody>
          <a:bodyPr wrap="square" lIns="0" tIns="0" rIns="0" bIns="0" rtlCol="0" anchor="t"/>
          <a:lstStyle/>
          <a:p>
            <a:pPr indent="0" marL="0">
              <a:buNone/>
            </a:pPr>
            <a:r>
              <a:rPr lang="en-US" sz="1400" b="1" dirty="0">
                <a:solidFill>
                  <a:srgbClr val="F2F4F8"/>
                </a:solidFill>
                <a:latin typeface="Calibri" pitchFamily="34" charset="0"/>
                <a:ea typeface="Calibri" pitchFamily="34" charset="-122"/>
                <a:cs typeface="Calibri" pitchFamily="34" charset="-120"/>
              </a:rPr>
              <a:t>Volume outliers</a:t>
            </a:r>
            <a:endParaRPr lang="en-US" sz="1400" dirty="0"/>
          </a:p>
        </p:txBody>
      </p:sp>
      <p:sp>
        <p:nvSpPr>
          <p:cNvPr id="27" name="Shape 25"/>
          <p:cNvSpPr/>
          <p:nvPr/>
        </p:nvSpPr>
        <p:spPr>
          <a:xfrm>
            <a:off x="4480560" y="3611880"/>
            <a:ext cx="889000" cy="274320"/>
          </a:xfrm>
          <a:prstGeom prst="roundRect">
            <a:avLst>
              <a:gd name="adj" fmla="val 50000"/>
            </a:avLst>
          </a:prstGeom>
          <a:solidFill>
            <a:srgbClr val="16302A"/>
          </a:solidFill>
          <a:ln w="9525">
            <a:solidFill>
              <a:srgbClr val="3DBE7A"/>
            </a:solidFill>
            <a:prstDash val="solid"/>
          </a:ln>
        </p:spPr>
        <p:txBody>
          <a:bodyPr/>
          <a:p/>
        </p:txBody>
      </p:sp>
      <p:sp>
        <p:nvSpPr>
          <p:cNvPr id="28" name="Text 26"/>
          <p:cNvSpPr txBox="1"/>
          <p:nvPr/>
        </p:nvSpPr>
        <p:spPr>
          <a:xfrm>
            <a:off x="4480560" y="3611880"/>
            <a:ext cx="889000" cy="274320"/>
          </a:xfrm>
          <a:prstGeom prst="rect">
            <a:avLst/>
          </a:prstGeom>
          <a:noFill/>
          <a:ln/>
        </p:spPr>
        <p:txBody>
          <a:bodyPr wrap="square" lIns="0" tIns="0" rIns="0" bIns="0" rtlCol="0" anchor="ctr"/>
          <a:lstStyle/>
          <a:p>
            <a:pPr algn="ctr" indent="0" marL="0">
              <a:buNone/>
            </a:pPr>
            <a:r>
              <a:rPr lang="en-US" sz="1050" b="1" dirty="0">
                <a:solidFill>
                  <a:srgbClr val="3DBE7A"/>
                </a:solidFill>
                <a:latin typeface="Calibri" pitchFamily="34" charset="0"/>
                <a:ea typeface="Calibri" pitchFamily="34" charset="-122"/>
                <a:cs typeface="Calibri" pitchFamily="34" charset="-120"/>
              </a:rPr>
              <a:t>VOL · ML</a:t>
            </a:r>
            <a:endParaRPr lang="en-US" sz="1050" dirty="0"/>
          </a:p>
        </p:txBody>
      </p:sp>
      <p:sp>
        <p:nvSpPr>
          <p:cNvPr id="29" name="Text 27"/>
          <p:cNvSpPr txBox="1"/>
          <p:nvPr/>
        </p:nvSpPr>
        <p:spPr>
          <a:xfrm>
            <a:off x="4480560" y="4023360"/>
            <a:ext cx="1371600" cy="2011680"/>
          </a:xfrm>
          <a:prstGeom prst="rect">
            <a:avLst/>
          </a:prstGeom>
          <a:noFill/>
          <a:ln/>
        </p:spPr>
        <p:txBody>
          <a:bodyPr wrap="square" lIns="0" tIns="0" rIns="0" bIns="0" rtlCol="0" anchor="t"/>
          <a:lstStyle/>
          <a:p>
            <a:pPr indent="0" marL="0">
              <a:buNone/>
            </a:pPr>
            <a:r>
              <a:rPr lang="en-US" sz="1000" dirty="0">
                <a:solidFill>
                  <a:srgbClr val="9AA3B5"/>
                </a:solidFill>
                <a:latin typeface="Calibri" pitchFamily="34" charset="0"/>
                <a:ea typeface="Calibri" pitchFamily="34" charset="-122"/>
                <a:cs typeface="Calibri" pitchFamily="34" charset="-120"/>
              </a:rPr>
              <a:t>“Which volumes are abnormal — without hand-written thresholds?” VOL tracks the licensed volume of every index; ML outliers with seasonality extend to the feeds.</a:t>
            </a:r>
            <a:endParaRPr lang="en-US" sz="1000" dirty="0"/>
          </a:p>
        </p:txBody>
      </p:sp>
      <p:sp>
        <p:nvSpPr>
          <p:cNvPr id="30" name="Shape 28"/>
          <p:cNvSpPr/>
          <p:nvPr/>
        </p:nvSpPr>
        <p:spPr>
          <a:xfrm>
            <a:off x="6044184" y="2606040"/>
            <a:ext cx="118872" cy="0"/>
          </a:xfrm>
          <a:prstGeom prst="line">
            <a:avLst/>
          </a:prstGeom>
          <a:noFill/>
          <a:ln w="19050">
            <a:solidFill>
              <a:srgbClr val="6B7386"/>
            </a:solidFill>
            <a:prstDash val="solid"/>
            <a:tailEnd type="triangle"/>
          </a:ln>
        </p:spPr>
        <p:txBody>
          <a:bodyPr/>
          <a:p/>
        </p:txBody>
      </p:sp>
      <p:sp>
        <p:nvSpPr>
          <p:cNvPr id="31" name="Shape 29"/>
          <p:cNvSpPr/>
          <p:nvPr/>
        </p:nvSpPr>
        <p:spPr>
          <a:xfrm>
            <a:off x="6172200" y="2194560"/>
            <a:ext cx="1737360" cy="3566160"/>
          </a:xfrm>
          <a:prstGeom prst="roundRect">
            <a:avLst>
              <a:gd name="adj" fmla="val 6316"/>
            </a:avLst>
          </a:prstGeom>
          <a:solidFill>
            <a:srgbClr val="181C25"/>
          </a:solidFill>
          <a:ln w="9525">
            <a:solidFill>
              <a:srgbClr val="2A3140"/>
            </a:solidFill>
            <a:prstDash val="solid"/>
          </a:ln>
        </p:spPr>
        <p:txBody>
          <a:bodyPr/>
          <a:p/>
        </p:txBody>
      </p:sp>
      <p:sp>
        <p:nvSpPr>
          <p:cNvPr id="32" name="Shape 30"/>
          <p:cNvSpPr/>
          <p:nvPr/>
        </p:nvSpPr>
        <p:spPr>
          <a:xfrm>
            <a:off x="6355080" y="2395728"/>
            <a:ext cx="420624" cy="420624"/>
          </a:xfrm>
          <a:prstGeom prst="ellipse">
            <a:avLst/>
          </a:prstGeom>
          <a:solidFill>
            <a:srgbClr val="3A2C16"/>
          </a:solidFill>
          <a:ln w="12700">
            <a:solidFill>
              <a:srgbClr val="E0A040"/>
            </a:solidFill>
            <a:prstDash val="solid"/>
          </a:ln>
        </p:spPr>
        <p:txBody>
          <a:bodyPr/>
          <a:p/>
        </p:txBody>
      </p:sp>
      <p:sp>
        <p:nvSpPr>
          <p:cNvPr id="33" name="Text 31"/>
          <p:cNvSpPr txBox="1"/>
          <p:nvPr/>
        </p:nvSpPr>
        <p:spPr>
          <a:xfrm>
            <a:off x="6355080" y="2395728"/>
            <a:ext cx="420624" cy="420624"/>
          </a:xfrm>
          <a:prstGeom prst="rect">
            <a:avLst/>
          </a:prstGeom>
          <a:noFill/>
          <a:ln/>
        </p:spPr>
        <p:txBody>
          <a:bodyPr wrap="square" lIns="0" tIns="0" rIns="0" bIns="0" rtlCol="0" anchor="ctr"/>
          <a:lstStyle/>
          <a:p>
            <a:pPr algn="ctr" indent="0" marL="0">
              <a:buNone/>
            </a:pPr>
            <a:r>
              <a:rPr lang="en-US" sz="1300" b="1" dirty="0">
                <a:solidFill>
                  <a:srgbClr val="E0A040"/>
                </a:solidFill>
                <a:latin typeface="Calibri" pitchFamily="34" charset="0"/>
                <a:ea typeface="Calibri" pitchFamily="34" charset="-122"/>
                <a:cs typeface="Calibri" pitchFamily="34" charset="-120"/>
              </a:rPr>
              <a:t>4</a:t>
            </a:r>
            <a:endParaRPr lang="en-US" sz="1300" dirty="0"/>
          </a:p>
        </p:txBody>
      </p:sp>
      <p:sp>
        <p:nvSpPr>
          <p:cNvPr id="34" name="Text 32"/>
          <p:cNvSpPr txBox="1"/>
          <p:nvPr/>
        </p:nvSpPr>
        <p:spPr>
          <a:xfrm>
            <a:off x="6355080" y="2971800"/>
            <a:ext cx="1417320" cy="594360"/>
          </a:xfrm>
          <a:prstGeom prst="rect">
            <a:avLst/>
          </a:prstGeom>
          <a:noFill/>
          <a:ln/>
        </p:spPr>
        <p:txBody>
          <a:bodyPr wrap="square" lIns="0" tIns="0" rIns="0" bIns="0" rtlCol="0" anchor="t"/>
          <a:lstStyle/>
          <a:p>
            <a:pPr indent="0" marL="0">
              <a:buNone/>
            </a:pPr>
            <a:r>
              <a:rPr lang="en-US" sz="1400" b="1" dirty="0">
                <a:solidFill>
                  <a:srgbClr val="F2F4F8"/>
                </a:solidFill>
                <a:latin typeface="Calibri" pitchFamily="34" charset="0"/>
                <a:ea typeface="Calibri" pitchFamily="34" charset="-122"/>
                <a:cs typeface="Calibri" pitchFamily="34" charset="-120"/>
              </a:rPr>
              <a:t>Scheduler health</a:t>
            </a:r>
            <a:endParaRPr lang="en-US" sz="1400" dirty="0"/>
          </a:p>
        </p:txBody>
      </p:sp>
      <p:sp>
        <p:nvSpPr>
          <p:cNvPr id="35" name="Shape 33"/>
          <p:cNvSpPr/>
          <p:nvPr/>
        </p:nvSpPr>
        <p:spPr>
          <a:xfrm>
            <a:off x="6355080" y="3611880"/>
            <a:ext cx="534924" cy="274320"/>
          </a:xfrm>
          <a:prstGeom prst="roundRect">
            <a:avLst>
              <a:gd name="adj" fmla="val 50000"/>
            </a:avLst>
          </a:prstGeom>
          <a:solidFill>
            <a:srgbClr val="3A2C16"/>
          </a:solidFill>
          <a:ln w="9525">
            <a:solidFill>
              <a:srgbClr val="E0A040"/>
            </a:solidFill>
            <a:prstDash val="solid"/>
          </a:ln>
        </p:spPr>
        <p:txBody>
          <a:bodyPr/>
          <a:p/>
        </p:txBody>
      </p:sp>
      <p:sp>
        <p:nvSpPr>
          <p:cNvPr id="36" name="Text 34"/>
          <p:cNvSpPr txBox="1"/>
          <p:nvPr/>
        </p:nvSpPr>
        <p:spPr>
          <a:xfrm>
            <a:off x="6355080" y="3611880"/>
            <a:ext cx="534924" cy="274320"/>
          </a:xfrm>
          <a:prstGeom prst="rect">
            <a:avLst/>
          </a:prstGeom>
          <a:noFill/>
          <a:ln/>
        </p:spPr>
        <p:txBody>
          <a:bodyPr wrap="square" lIns="0" tIns="0" rIns="0" bIns="0" rtlCol="0" anchor="ctr"/>
          <a:lstStyle/>
          <a:p>
            <a:pPr algn="ctr" indent="0" marL="0">
              <a:buNone/>
            </a:pPr>
            <a:r>
              <a:rPr lang="en-US" sz="1050" b="1" dirty="0">
                <a:solidFill>
                  <a:srgbClr val="E0A040"/>
                </a:solidFill>
                <a:latin typeface="Calibri" pitchFamily="34" charset="0"/>
                <a:ea typeface="Calibri" pitchFamily="34" charset="-122"/>
                <a:cs typeface="Calibri" pitchFamily="34" charset="-120"/>
              </a:rPr>
              <a:t>WLK</a:t>
            </a:r>
            <a:endParaRPr lang="en-US" sz="1050" dirty="0"/>
          </a:p>
        </p:txBody>
      </p:sp>
      <p:sp>
        <p:nvSpPr>
          <p:cNvPr id="37" name="Text 35"/>
          <p:cNvSpPr txBox="1"/>
          <p:nvPr/>
        </p:nvSpPr>
        <p:spPr>
          <a:xfrm>
            <a:off x="6355080" y="4023360"/>
            <a:ext cx="1371600" cy="2011680"/>
          </a:xfrm>
          <a:prstGeom prst="rect">
            <a:avLst/>
          </a:prstGeom>
          <a:noFill/>
          <a:ln/>
        </p:spPr>
        <p:txBody>
          <a:bodyPr wrap="square" lIns="0" tIns="0" rIns="0" bIns="0" rtlCol="0" anchor="t"/>
          <a:lstStyle/>
          <a:p>
            <a:pPr indent="0" marL="0">
              <a:buNone/>
            </a:pPr>
            <a:r>
              <a:rPr lang="en-US" sz="1000" dirty="0">
                <a:solidFill>
                  <a:srgbClr val="9AA3B5"/>
                </a:solidFill>
                <a:latin typeface="Calibri" pitchFamily="34" charset="0"/>
                <a:ea typeface="Calibri" pitchFamily="34" charset="-122"/>
                <a:cs typeface="Calibri" pitchFamily="34" charset="-120"/>
              </a:rPr>
              <a:t>“Can I extend this to Splunk’s own scheduler?” Surfaces the scheduler debt every large estate accumulates silently.</a:t>
            </a:r>
            <a:endParaRPr lang="en-US" sz="1000" dirty="0"/>
          </a:p>
        </p:txBody>
      </p:sp>
      <p:sp>
        <p:nvSpPr>
          <p:cNvPr id="38" name="Shape 36"/>
          <p:cNvSpPr/>
          <p:nvPr/>
        </p:nvSpPr>
        <p:spPr>
          <a:xfrm>
            <a:off x="7918704" y="2606040"/>
            <a:ext cx="118872" cy="0"/>
          </a:xfrm>
          <a:prstGeom prst="line">
            <a:avLst/>
          </a:prstGeom>
          <a:noFill/>
          <a:ln w="19050">
            <a:solidFill>
              <a:srgbClr val="6B7386"/>
            </a:solidFill>
            <a:prstDash val="solid"/>
            <a:tailEnd type="triangle"/>
          </a:ln>
        </p:spPr>
        <p:txBody>
          <a:bodyPr/>
          <a:p/>
        </p:txBody>
      </p:sp>
      <p:sp>
        <p:nvSpPr>
          <p:cNvPr id="39" name="Shape 37"/>
          <p:cNvSpPr/>
          <p:nvPr/>
        </p:nvSpPr>
        <p:spPr>
          <a:xfrm>
            <a:off x="8046720" y="2194560"/>
            <a:ext cx="1737360" cy="3566160"/>
          </a:xfrm>
          <a:prstGeom prst="roundRect">
            <a:avLst>
              <a:gd name="adj" fmla="val 6316"/>
            </a:avLst>
          </a:prstGeom>
          <a:solidFill>
            <a:srgbClr val="181C25"/>
          </a:solidFill>
          <a:ln w="9525">
            <a:solidFill>
              <a:srgbClr val="2A3140"/>
            </a:solidFill>
            <a:prstDash val="solid"/>
          </a:ln>
        </p:spPr>
        <p:txBody>
          <a:bodyPr/>
          <a:p/>
        </p:txBody>
      </p:sp>
      <p:sp>
        <p:nvSpPr>
          <p:cNvPr id="40" name="Shape 38"/>
          <p:cNvSpPr/>
          <p:nvPr/>
        </p:nvSpPr>
        <p:spPr>
          <a:xfrm>
            <a:off x="8229600" y="2395728"/>
            <a:ext cx="420624" cy="420624"/>
          </a:xfrm>
          <a:prstGeom prst="ellipse">
            <a:avLst/>
          </a:prstGeom>
          <a:solidFill>
            <a:srgbClr val="2B2245"/>
          </a:solidFill>
          <a:ln w="12700">
            <a:solidFill>
              <a:srgbClr val="9A78F5"/>
            </a:solidFill>
            <a:prstDash val="solid"/>
          </a:ln>
        </p:spPr>
        <p:txBody>
          <a:bodyPr/>
          <a:p/>
        </p:txBody>
      </p:sp>
      <p:sp>
        <p:nvSpPr>
          <p:cNvPr id="41" name="Text 39"/>
          <p:cNvSpPr txBox="1"/>
          <p:nvPr/>
        </p:nvSpPr>
        <p:spPr>
          <a:xfrm>
            <a:off x="8229600" y="2395728"/>
            <a:ext cx="420624" cy="420624"/>
          </a:xfrm>
          <a:prstGeom prst="rect">
            <a:avLst/>
          </a:prstGeom>
          <a:noFill/>
          <a:ln/>
        </p:spPr>
        <p:txBody>
          <a:bodyPr wrap="square" lIns="0" tIns="0" rIns="0" bIns="0" rtlCol="0" anchor="ctr"/>
          <a:lstStyle/>
          <a:p>
            <a:pPr algn="ctr" indent="0" marL="0">
              <a:buNone/>
            </a:pPr>
            <a:r>
              <a:rPr lang="en-US" sz="1300" b="1" dirty="0">
                <a:solidFill>
                  <a:srgbClr val="9A78F5"/>
                </a:solidFill>
                <a:latin typeface="Calibri" pitchFamily="34" charset="0"/>
                <a:ea typeface="Calibri" pitchFamily="34" charset="-122"/>
                <a:cs typeface="Calibri" pitchFamily="34" charset="-120"/>
              </a:rPr>
              <a:t>5</a:t>
            </a:r>
            <a:endParaRPr lang="en-US" sz="1300" dirty="0"/>
          </a:p>
        </p:txBody>
      </p:sp>
      <p:sp>
        <p:nvSpPr>
          <p:cNvPr id="42" name="Text 40"/>
          <p:cNvSpPr txBox="1"/>
          <p:nvPr/>
        </p:nvSpPr>
        <p:spPr>
          <a:xfrm>
            <a:off x="8229600" y="2971800"/>
            <a:ext cx="1417320" cy="594360"/>
          </a:xfrm>
          <a:prstGeom prst="rect">
            <a:avLst/>
          </a:prstGeom>
          <a:noFill/>
          <a:ln/>
        </p:spPr>
        <p:txBody>
          <a:bodyPr wrap="square" lIns="0" tIns="0" rIns="0" bIns="0" rtlCol="0" anchor="t"/>
          <a:lstStyle/>
          <a:p>
            <a:pPr indent="0" marL="0">
              <a:buNone/>
            </a:pPr>
            <a:r>
              <a:rPr lang="en-US" sz="1400" b="1" dirty="0">
                <a:solidFill>
                  <a:srgbClr val="F2F4F8"/>
                </a:solidFill>
                <a:latin typeface="Calibri" pitchFamily="34" charset="0"/>
                <a:ea typeface="Calibri" pitchFamily="34" charset="-122"/>
                <a:cs typeface="Calibri" pitchFamily="34" charset="-120"/>
              </a:rPr>
              <a:t>Expansion</a:t>
            </a:r>
            <a:endParaRPr lang="en-US" sz="1400" dirty="0"/>
          </a:p>
        </p:txBody>
      </p:sp>
      <p:sp>
        <p:nvSpPr>
          <p:cNvPr id="43" name="Shape 41"/>
          <p:cNvSpPr/>
          <p:nvPr/>
        </p:nvSpPr>
        <p:spPr>
          <a:xfrm>
            <a:off x="8229600" y="3611880"/>
            <a:ext cx="1371600" cy="457200"/>
          </a:xfrm>
          <a:prstGeom prst="roundRect">
            <a:avLst>
              <a:gd name="adj" fmla="val 50000"/>
            </a:avLst>
          </a:prstGeom>
          <a:solidFill>
            <a:srgbClr val="2B2245"/>
          </a:solidFill>
          <a:ln w="9525">
            <a:solidFill>
              <a:srgbClr val="9A78F5"/>
            </a:solidFill>
            <a:prstDash val="solid"/>
          </a:ln>
        </p:spPr>
        <p:txBody>
          <a:bodyPr/>
          <a:p/>
        </p:txBody>
      </p:sp>
      <p:sp>
        <p:nvSpPr>
          <p:cNvPr id="44" name="Text 42"/>
          <p:cNvSpPr txBox="1"/>
          <p:nvPr/>
        </p:nvSpPr>
        <p:spPr>
          <a:xfrm>
            <a:off x="8229600" y="3611880"/>
            <a:ext cx="1371600" cy="457200"/>
          </a:xfrm>
          <a:prstGeom prst="rect">
            <a:avLst/>
          </a:prstGeom>
          <a:noFill/>
          <a:ln/>
        </p:spPr>
        <p:txBody>
          <a:bodyPr wrap="square" lIns="0" tIns="0" rIns="0" bIns="0" rtlCol="0" anchor="ctr"/>
          <a:lstStyle/>
          <a:p>
            <a:pPr algn="ctr" indent="0" marL="0">
              <a:buNone/>
            </a:pPr>
            <a:r>
              <a:rPr lang="en-US" sz="1050" b="1" dirty="0">
                <a:solidFill>
                  <a:srgbClr val="9A78F5"/>
                </a:solidFill>
                <a:latin typeface="Calibri" pitchFamily="34" charset="0"/>
                <a:ea typeface="Calibri" pitchFamily="34" charset="-122"/>
                <a:cs typeface="Calibri" pitchFamily="34" charset="-120"/>
              </a:rPr>
              <a:t>FLX · FQM · UAM · Topology</a:t>
            </a:r>
            <a:endParaRPr lang="en-US" sz="1050" dirty="0"/>
          </a:p>
        </p:txBody>
      </p:sp>
      <p:sp>
        <p:nvSpPr>
          <p:cNvPr id="45" name="Text 43"/>
          <p:cNvSpPr txBox="1"/>
          <p:nvPr/>
        </p:nvSpPr>
        <p:spPr>
          <a:xfrm>
            <a:off x="8229600" y="4188460"/>
            <a:ext cx="1371600" cy="2011680"/>
          </a:xfrm>
          <a:prstGeom prst="rect">
            <a:avLst/>
          </a:prstGeom>
          <a:noFill/>
          <a:ln/>
        </p:spPr>
        <p:txBody>
          <a:bodyPr wrap="square" lIns="0" tIns="0" rIns="0" bIns="0" rtlCol="0" anchor="t"/>
          <a:lstStyle/>
          <a:p>
            <a:pPr indent="0" marL="0">
              <a:buNone/>
            </a:pPr>
            <a:r>
              <a:rPr lang="en-US" sz="1000" dirty="0">
                <a:solidFill>
                  <a:srgbClr val="9AA3B5"/>
                </a:solidFill>
                <a:latin typeface="Calibri" pitchFamily="34" charset="0"/>
                <a:ea typeface="Calibri" pitchFamily="34" charset="-122"/>
                <a:cs typeface="Calibri" pitchFamily="34" charset="-120"/>
              </a:rPr>
              <a:t>“What else can I monitor?” Splunk infra, field quality, SOAR, Cribl, host OS, who does what on the platform (UAM) — and topology maps of what matters.</a:t>
            </a:r>
            <a:endParaRPr lang="en-US" sz="1000" dirty="0"/>
          </a:p>
        </p:txBody>
      </p:sp>
      <p:sp>
        <p:nvSpPr>
          <p:cNvPr id="46" name="Shape 44"/>
          <p:cNvSpPr/>
          <p:nvPr/>
        </p:nvSpPr>
        <p:spPr>
          <a:xfrm>
            <a:off x="9793224" y="2606040"/>
            <a:ext cx="118872" cy="0"/>
          </a:xfrm>
          <a:prstGeom prst="line">
            <a:avLst/>
          </a:prstGeom>
          <a:noFill/>
          <a:ln w="19050">
            <a:solidFill>
              <a:srgbClr val="6B7386"/>
            </a:solidFill>
            <a:prstDash val="solid"/>
            <a:tailEnd type="triangle"/>
          </a:ln>
        </p:spPr>
        <p:txBody>
          <a:bodyPr/>
          <a:p/>
        </p:txBody>
      </p:sp>
      <p:sp>
        <p:nvSpPr>
          <p:cNvPr id="47" name="Shape 45"/>
          <p:cNvSpPr/>
          <p:nvPr/>
        </p:nvSpPr>
        <p:spPr>
          <a:xfrm>
            <a:off x="9921240" y="2194560"/>
            <a:ext cx="1737360" cy="3566160"/>
          </a:xfrm>
          <a:prstGeom prst="roundRect">
            <a:avLst>
              <a:gd name="adj" fmla="val 6316"/>
            </a:avLst>
          </a:prstGeom>
          <a:solidFill>
            <a:srgbClr val="181C25"/>
          </a:solidFill>
          <a:ln w="9525">
            <a:solidFill>
              <a:srgbClr val="2A3140"/>
            </a:solidFill>
            <a:prstDash val="solid"/>
          </a:ln>
        </p:spPr>
        <p:txBody>
          <a:bodyPr/>
          <a:p/>
        </p:txBody>
      </p:sp>
      <p:sp>
        <p:nvSpPr>
          <p:cNvPr id="48" name="Shape 46"/>
          <p:cNvSpPr/>
          <p:nvPr/>
        </p:nvSpPr>
        <p:spPr>
          <a:xfrm>
            <a:off x="10104120" y="2395728"/>
            <a:ext cx="420624" cy="420624"/>
          </a:xfrm>
          <a:prstGeom prst="ellipse">
            <a:avLst/>
          </a:prstGeom>
          <a:solidFill>
            <a:srgbClr val="3B1C1C"/>
          </a:solidFill>
          <a:ln w="12700">
            <a:solidFill>
              <a:srgbClr val="E05555"/>
            </a:solidFill>
            <a:prstDash val="solid"/>
          </a:ln>
        </p:spPr>
        <p:txBody>
          <a:bodyPr/>
          <a:p/>
        </p:txBody>
      </p:sp>
      <p:sp>
        <p:nvSpPr>
          <p:cNvPr id="49" name="Text 47"/>
          <p:cNvSpPr txBox="1"/>
          <p:nvPr/>
        </p:nvSpPr>
        <p:spPr>
          <a:xfrm>
            <a:off x="10104120" y="2395728"/>
            <a:ext cx="420624" cy="420624"/>
          </a:xfrm>
          <a:prstGeom prst="rect">
            <a:avLst/>
          </a:prstGeom>
          <a:noFill/>
          <a:ln/>
        </p:spPr>
        <p:txBody>
          <a:bodyPr wrap="square" lIns="0" tIns="0" rIns="0" bIns="0" rtlCol="0" anchor="ctr"/>
          <a:lstStyle/>
          <a:p>
            <a:pPr algn="ctr" indent="0" marL="0">
              <a:buNone/>
            </a:pPr>
            <a:r>
              <a:rPr lang="en-US" sz="1300" b="1" dirty="0">
                <a:solidFill>
                  <a:srgbClr val="E05555"/>
                </a:solidFill>
                <a:latin typeface="Calibri" pitchFamily="34" charset="0"/>
                <a:ea typeface="Calibri" pitchFamily="34" charset="-122"/>
                <a:cs typeface="Calibri" pitchFamily="34" charset="-120"/>
              </a:rPr>
              <a:t>6</a:t>
            </a:r>
            <a:endParaRPr lang="en-US" sz="1300" dirty="0"/>
          </a:p>
        </p:txBody>
      </p:sp>
      <p:sp>
        <p:nvSpPr>
          <p:cNvPr id="50" name="Text 48"/>
          <p:cNvSpPr txBox="1"/>
          <p:nvPr/>
        </p:nvSpPr>
        <p:spPr>
          <a:xfrm>
            <a:off x="10104120" y="2971800"/>
            <a:ext cx="1417320" cy="594360"/>
          </a:xfrm>
          <a:prstGeom prst="rect">
            <a:avLst/>
          </a:prstGeom>
          <a:noFill/>
          <a:ln/>
        </p:spPr>
        <p:txBody>
          <a:bodyPr wrap="square" lIns="0" tIns="0" rIns="0" bIns="0" rtlCol="0" anchor="t"/>
          <a:lstStyle/>
          <a:p>
            <a:pPr indent="0" marL="0">
              <a:buNone/>
            </a:pPr>
            <a:r>
              <a:rPr lang="en-US" sz="1400" b="1" dirty="0">
                <a:solidFill>
                  <a:srgbClr val="F2F4F8"/>
                </a:solidFill>
                <a:latin typeface="Calibri" pitchFamily="34" charset="0"/>
                <a:ea typeface="Calibri" pitchFamily="34" charset="-122"/>
                <a:cs typeface="Calibri" pitchFamily="34" charset="-120"/>
              </a:rPr>
              <a:t>Steady state</a:t>
            </a:r>
            <a:endParaRPr lang="en-US" sz="1400" dirty="0"/>
          </a:p>
        </p:txBody>
      </p:sp>
      <p:sp>
        <p:nvSpPr>
          <p:cNvPr id="51" name="Shape 49"/>
          <p:cNvSpPr/>
          <p:nvPr/>
        </p:nvSpPr>
        <p:spPr>
          <a:xfrm>
            <a:off x="10104120" y="3611880"/>
            <a:ext cx="534924" cy="274320"/>
          </a:xfrm>
          <a:prstGeom prst="roundRect">
            <a:avLst>
              <a:gd name="adj" fmla="val 50000"/>
            </a:avLst>
          </a:prstGeom>
          <a:solidFill>
            <a:srgbClr val="3B1C1C"/>
          </a:solidFill>
          <a:ln w="9525">
            <a:solidFill>
              <a:srgbClr val="E05555"/>
            </a:solidFill>
            <a:prstDash val="solid"/>
          </a:ln>
        </p:spPr>
        <p:txBody>
          <a:bodyPr/>
          <a:p/>
        </p:txBody>
      </p:sp>
      <p:sp>
        <p:nvSpPr>
          <p:cNvPr id="52" name="Text 50"/>
          <p:cNvSpPr txBox="1"/>
          <p:nvPr/>
        </p:nvSpPr>
        <p:spPr>
          <a:xfrm>
            <a:off x="10104120" y="3611880"/>
            <a:ext cx="534924" cy="274320"/>
          </a:xfrm>
          <a:prstGeom prst="rect">
            <a:avLst/>
          </a:prstGeom>
          <a:noFill/>
          <a:ln/>
        </p:spPr>
        <p:txBody>
          <a:bodyPr wrap="square" lIns="0" tIns="0" rIns="0" bIns="0" rtlCol="0" anchor="ctr"/>
          <a:lstStyle/>
          <a:p>
            <a:pPr algn="ctr" indent="0" marL="0">
              <a:buNone/>
            </a:pPr>
            <a:r>
              <a:rPr lang="en-US" sz="1050" b="1" dirty="0">
                <a:solidFill>
                  <a:srgbClr val="E05555"/>
                </a:solidFill>
                <a:latin typeface="Calibri" pitchFamily="34" charset="0"/>
                <a:ea typeface="Calibri" pitchFamily="34" charset="-122"/>
                <a:cs typeface="Calibri" pitchFamily="34" charset="-120"/>
              </a:rPr>
              <a:t>All</a:t>
            </a:r>
            <a:endParaRPr lang="en-US" sz="1050" dirty="0"/>
          </a:p>
        </p:txBody>
      </p:sp>
      <p:sp>
        <p:nvSpPr>
          <p:cNvPr id="53" name="Text 51"/>
          <p:cNvSpPr txBox="1"/>
          <p:nvPr/>
        </p:nvSpPr>
        <p:spPr>
          <a:xfrm>
            <a:off x="10104120" y="4023360"/>
            <a:ext cx="1371600" cy="2011680"/>
          </a:xfrm>
          <a:prstGeom prst="rect">
            <a:avLst/>
          </a:prstGeom>
          <a:noFill/>
          <a:ln/>
        </p:spPr>
        <p:txBody>
          <a:bodyPr wrap="square" lIns="0" tIns="0" rIns="0" bIns="0" rtlCol="0" anchor="t"/>
          <a:lstStyle/>
          <a:p>
            <a:pPr indent="0" marL="0">
              <a:buNone/>
            </a:pPr>
            <a:r>
              <a:rPr lang="en-US" sz="1000" dirty="0">
                <a:solidFill>
                  <a:srgbClr val="9AA3B5"/>
                </a:solidFill>
                <a:latin typeface="Calibri" pitchFamily="34" charset="0"/>
                <a:ea typeface="Calibri" pitchFamily="34" charset="-122"/>
                <a:cs typeface="Calibri" pitchFamily="34" charset="-120"/>
              </a:rPr>
              <a:t>“How do we keep this alive, growing and shared?” Champions, periodic gap analysis, upgrade and backup hygiene — a continuous practice.</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82296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RECAP</a:t>
            </a:r>
            <a:endParaRPr lang="en-US" sz="1100" dirty="0"/>
          </a:p>
        </p:txBody>
      </p:sp>
      <p:sp>
        <p:nvSpPr>
          <p:cNvPr id="3" name="Text 1"/>
          <p:cNvSpPr txBox="1"/>
          <p:nvPr/>
        </p:nvSpPr>
        <p:spPr>
          <a:xfrm>
            <a:off x="548640" y="566928"/>
            <a:ext cx="10515600" cy="685800"/>
          </a:xfrm>
          <a:prstGeom prst="rect">
            <a:avLst/>
          </a:prstGeom>
          <a:noFill/>
          <a:ln/>
        </p:spPr>
        <p:txBody>
          <a:bodyPr wrap="square" lIns="0" tIns="0" rIns="0" bIns="0" rtlCol="0" anchor="ctr"/>
          <a:lstStyle/>
          <a:p>
            <a:pPr indent="0" marL="0">
              <a:buNone/>
            </a:pPr>
            <a:r>
              <a:rPr lang="en-US" sz="3200" b="1" dirty="0">
                <a:solidFill>
                  <a:srgbClr val="F2F4F8"/>
                </a:solidFill>
                <a:latin typeface="Calibri" pitchFamily="34" charset="0"/>
                <a:ea typeface="Calibri" pitchFamily="34" charset="-122"/>
                <a:cs typeface="Calibri" pitchFamily="34" charset="-120"/>
              </a:rPr>
              <a:t>Where we are</a:t>
            </a:r>
            <a:endParaRPr lang="en-US" sz="3200" dirty="0"/>
          </a:p>
        </p:txBody>
      </p:sp>
      <p:sp>
        <p:nvSpPr>
          <p:cNvPr id="4" name="Text 2"/>
          <p:cNvSpPr txBox="1"/>
          <p:nvPr/>
        </p:nvSpPr>
        <p:spPr>
          <a:xfrm>
            <a:off x="548640" y="6446520"/>
            <a:ext cx="54864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Product introduction</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6" name="Shape 4"/>
          <p:cNvSpPr/>
          <p:nvPr/>
        </p:nvSpPr>
        <p:spPr>
          <a:xfrm>
            <a:off x="548640" y="1463040"/>
            <a:ext cx="5468112" cy="1051560"/>
          </a:xfrm>
          <a:prstGeom prst="roundRect">
            <a:avLst>
              <a:gd name="adj" fmla="val 10435"/>
            </a:avLst>
          </a:prstGeom>
          <a:solidFill>
            <a:srgbClr val="181C25"/>
          </a:solidFill>
          <a:ln w="9525">
            <a:solidFill>
              <a:srgbClr val="2A3140"/>
            </a:solidFill>
            <a:prstDash val="solid"/>
          </a:ln>
        </p:spPr>
        <p:txBody>
          <a:bodyPr/>
          <a:p/>
        </p:txBody>
      </p:sp>
      <p:sp>
        <p:nvSpPr>
          <p:cNvPr id="7" name="Shape 5"/>
          <p:cNvSpPr/>
          <p:nvPr/>
        </p:nvSpPr>
        <p:spPr>
          <a:xfrm>
            <a:off x="777240" y="1764792"/>
            <a:ext cx="438912" cy="438912"/>
          </a:xfrm>
          <a:prstGeom prst="ellipse">
            <a:avLst/>
          </a:prstGeom>
          <a:solidFill>
            <a:srgbClr val="1F242F"/>
          </a:solidFill>
          <a:ln w="12700">
            <a:solidFill>
              <a:srgbClr val="9A78F5"/>
            </a:solidFill>
            <a:prstDash val="solid"/>
          </a:ln>
        </p:spPr>
        <p:txBody>
          <a:bodyPr/>
          <a:p/>
        </p:txBody>
      </p:sp>
      <p:sp>
        <p:nvSpPr>
          <p:cNvPr id="8" name="Text 6"/>
          <p:cNvSpPr txBox="1"/>
          <p:nvPr/>
        </p:nvSpPr>
        <p:spPr>
          <a:xfrm>
            <a:off x="777240" y="1764792"/>
            <a:ext cx="438912" cy="438912"/>
          </a:xfrm>
          <a:prstGeom prst="rect">
            <a:avLst/>
          </a:prstGeom>
          <a:noFill/>
          <a:ln/>
        </p:spPr>
        <p:txBody>
          <a:bodyPr wrap="square" lIns="0" tIns="0" rIns="0" bIns="0" rtlCol="0" anchor="ctr"/>
          <a:lstStyle/>
          <a:p>
            <a:pPr algn="ctr" indent="0" marL="0">
              <a:buNone/>
            </a:pPr>
            <a:r>
              <a:rPr lang="en-US" sz="1300" b="1" dirty="0">
                <a:solidFill>
                  <a:srgbClr val="9A78F5"/>
                </a:solidFill>
                <a:latin typeface="Calibri" pitchFamily="34" charset="0"/>
                <a:ea typeface="Calibri" pitchFamily="34" charset="-122"/>
                <a:cs typeface="Calibri" pitchFamily="34" charset="-120"/>
              </a:rPr>
              <a:t>1</a:t>
            </a:r>
            <a:endParaRPr lang="en-US" sz="1300" dirty="0"/>
          </a:p>
        </p:txBody>
      </p:sp>
      <p:sp>
        <p:nvSpPr>
          <p:cNvPr id="9" name="Text 7"/>
          <p:cNvSpPr txBox="1"/>
          <p:nvPr/>
        </p:nvSpPr>
        <p:spPr>
          <a:xfrm>
            <a:off x="1417320" y="1645920"/>
            <a:ext cx="4370832" cy="365760"/>
          </a:xfrm>
          <a:prstGeom prst="rect">
            <a:avLst/>
          </a:prstGeom>
          <a:noFill/>
          <a:ln/>
        </p:spPr>
        <p:txBody>
          <a:bodyPr wrap="square" lIns="0" tIns="0" rIns="0" bIns="0" rtlCol="0" anchor="t"/>
          <a:lstStyle/>
          <a:p>
            <a:pPr indent="0" marL="0">
              <a:buNone/>
            </a:pPr>
            <a:r>
              <a:rPr lang="en-US" sz="1500" b="1" dirty="0">
                <a:solidFill>
                  <a:srgbClr val="9A78F5"/>
                </a:solidFill>
                <a:latin typeface="Calibri" pitchFamily="34" charset="0"/>
                <a:ea typeface="Calibri" pitchFamily="34" charset="-122"/>
                <a:cs typeface="Calibri" pitchFamily="34" charset="-120"/>
              </a:rPr>
              <a:t>What TrackMe is</a:t>
            </a:r>
            <a:endParaRPr lang="en-US" sz="1500" dirty="0"/>
          </a:p>
        </p:txBody>
      </p:sp>
      <p:sp>
        <p:nvSpPr>
          <p:cNvPr id="10" name="Text 8"/>
          <p:cNvSpPr txBox="1"/>
          <p:nvPr/>
        </p:nvSpPr>
        <p:spPr>
          <a:xfrm>
            <a:off x="1417320" y="1993392"/>
            <a:ext cx="4370832" cy="502920"/>
          </a:xfrm>
          <a:prstGeom prst="rect">
            <a:avLst/>
          </a:prstGeom>
          <a:noFill/>
          <a:ln/>
        </p:spPr>
        <p:txBody>
          <a:bodyPr wrap="square" lIns="0" tIns="0" rIns="0" bIns="0" rtlCol="0" anchor="t"/>
          <a:lstStyle/>
          <a:p>
            <a:pPr indent="0" marL="0">
              <a:buNone/>
            </a:pPr>
            <a:r>
              <a:rPr lang="en-US" sz="1100" dirty="0">
                <a:solidFill>
                  <a:srgbClr val="9AA3B5"/>
                </a:solidFill>
                <a:latin typeface="Calibri" pitchFamily="34" charset="0"/>
                <a:ea typeface="Calibri" pitchFamily="34" charset="-122"/>
                <a:cs typeface="Calibri" pitchFamily="34" charset="-120"/>
              </a:rPr>
              <a:t>a Splunk app that discovers, maintains and monitors the availability and quality of your data</a:t>
            </a:r>
            <a:endParaRPr lang="en-US" sz="1100" dirty="0"/>
          </a:p>
        </p:txBody>
      </p:sp>
      <p:sp>
        <p:nvSpPr>
          <p:cNvPr id="11" name="Shape 9"/>
          <p:cNvSpPr/>
          <p:nvPr/>
        </p:nvSpPr>
        <p:spPr>
          <a:xfrm>
            <a:off x="6172200" y="1463040"/>
            <a:ext cx="5468112" cy="1051560"/>
          </a:xfrm>
          <a:prstGeom prst="roundRect">
            <a:avLst>
              <a:gd name="adj" fmla="val 10435"/>
            </a:avLst>
          </a:prstGeom>
          <a:solidFill>
            <a:srgbClr val="181C25"/>
          </a:solidFill>
          <a:ln w="9525">
            <a:solidFill>
              <a:srgbClr val="2A3140"/>
            </a:solidFill>
            <a:prstDash val="solid"/>
          </a:ln>
        </p:spPr>
        <p:txBody>
          <a:bodyPr/>
          <a:p/>
        </p:txBody>
      </p:sp>
      <p:sp>
        <p:nvSpPr>
          <p:cNvPr id="12" name="Shape 10"/>
          <p:cNvSpPr/>
          <p:nvPr/>
        </p:nvSpPr>
        <p:spPr>
          <a:xfrm>
            <a:off x="6400800" y="1764792"/>
            <a:ext cx="438912" cy="438912"/>
          </a:xfrm>
          <a:prstGeom prst="ellipse">
            <a:avLst/>
          </a:prstGeom>
          <a:solidFill>
            <a:srgbClr val="1F242F"/>
          </a:solidFill>
          <a:ln w="12700">
            <a:solidFill>
              <a:srgbClr val="5B8DEF"/>
            </a:solidFill>
            <a:prstDash val="solid"/>
          </a:ln>
        </p:spPr>
        <p:txBody>
          <a:bodyPr/>
          <a:p/>
        </p:txBody>
      </p:sp>
      <p:sp>
        <p:nvSpPr>
          <p:cNvPr id="13" name="Text 11"/>
          <p:cNvSpPr txBox="1"/>
          <p:nvPr/>
        </p:nvSpPr>
        <p:spPr>
          <a:xfrm>
            <a:off x="6400800" y="1764792"/>
            <a:ext cx="438912" cy="438912"/>
          </a:xfrm>
          <a:prstGeom prst="rect">
            <a:avLst/>
          </a:prstGeom>
          <a:noFill/>
          <a:ln/>
        </p:spPr>
        <p:txBody>
          <a:bodyPr wrap="square" lIns="0" tIns="0" rIns="0" bIns="0" rtlCol="0" anchor="ctr"/>
          <a:lstStyle/>
          <a:p>
            <a:pPr algn="ctr" indent="0" marL="0">
              <a:buNone/>
            </a:pPr>
            <a:r>
              <a:rPr lang="en-US" sz="1300" b="1" dirty="0">
                <a:solidFill>
                  <a:srgbClr val="5B8DEF"/>
                </a:solidFill>
                <a:latin typeface="Calibri" pitchFamily="34" charset="0"/>
                <a:ea typeface="Calibri" pitchFamily="34" charset="-122"/>
                <a:cs typeface="Calibri" pitchFamily="34" charset="-120"/>
              </a:rPr>
              <a:t>2</a:t>
            </a:r>
            <a:endParaRPr lang="en-US" sz="1300" dirty="0"/>
          </a:p>
        </p:txBody>
      </p:sp>
      <p:sp>
        <p:nvSpPr>
          <p:cNvPr id="14" name="Text 12"/>
          <p:cNvSpPr txBox="1"/>
          <p:nvPr/>
        </p:nvSpPr>
        <p:spPr>
          <a:xfrm>
            <a:off x="7040880" y="1645920"/>
            <a:ext cx="4370832" cy="365760"/>
          </a:xfrm>
          <a:prstGeom prst="rect">
            <a:avLst/>
          </a:prstGeom>
          <a:noFill/>
          <a:ln/>
        </p:spPr>
        <p:txBody>
          <a:bodyPr wrap="square" lIns="0" tIns="0" rIns="0" bIns="0" rtlCol="0" anchor="t"/>
          <a:lstStyle/>
          <a:p>
            <a:pPr indent="0" marL="0">
              <a:buNone/>
            </a:pPr>
            <a:r>
              <a:rPr lang="en-US" sz="1500" b="1" dirty="0">
                <a:solidFill>
                  <a:srgbClr val="5B8DEF"/>
                </a:solidFill>
                <a:latin typeface="Calibri" pitchFamily="34" charset="0"/>
                <a:ea typeface="Calibri" pitchFamily="34" charset="-122"/>
                <a:cs typeface="Calibri" pitchFamily="34" charset="-120"/>
              </a:rPr>
              <a:t>Seven components + UAM</a:t>
            </a:r>
            <a:endParaRPr lang="en-US" sz="1500" dirty="0"/>
          </a:p>
        </p:txBody>
      </p:sp>
      <p:sp>
        <p:nvSpPr>
          <p:cNvPr id="15" name="Text 13"/>
          <p:cNvSpPr txBox="1"/>
          <p:nvPr/>
        </p:nvSpPr>
        <p:spPr>
          <a:xfrm>
            <a:off x="7040880" y="1993392"/>
            <a:ext cx="4370832" cy="502920"/>
          </a:xfrm>
          <a:prstGeom prst="rect">
            <a:avLst/>
          </a:prstGeom>
          <a:noFill/>
          <a:ln/>
        </p:spPr>
        <p:txBody>
          <a:bodyPr wrap="square" lIns="0" tIns="0" rIns="0" bIns="0" rtlCol="0" anchor="t"/>
          <a:lstStyle/>
          <a:p>
            <a:pPr indent="0" marL="0">
              <a:buNone/>
            </a:pPr>
            <a:r>
              <a:rPr lang="en-US" sz="1100" dirty="0">
                <a:solidFill>
                  <a:srgbClr val="9AA3B5"/>
                </a:solidFill>
                <a:latin typeface="Calibri" pitchFamily="34" charset="0"/>
                <a:ea typeface="Calibri" pitchFamily="34" charset="-122"/>
                <a:cs typeface="Calibri" pitchFamily="34" charset="-120"/>
              </a:rPr>
              <a:t>DSM, DHM, MHM, VOL, FLX, FQM, WLK share one entity model; UAM (Beta) is its own tenant type</a:t>
            </a:r>
            <a:endParaRPr lang="en-US" sz="1100" dirty="0"/>
          </a:p>
        </p:txBody>
      </p:sp>
      <p:sp>
        <p:nvSpPr>
          <p:cNvPr id="16" name="Shape 14"/>
          <p:cNvSpPr/>
          <p:nvPr/>
        </p:nvSpPr>
        <p:spPr>
          <a:xfrm>
            <a:off x="548640" y="2697480"/>
            <a:ext cx="5468112" cy="1051560"/>
          </a:xfrm>
          <a:prstGeom prst="roundRect">
            <a:avLst>
              <a:gd name="adj" fmla="val 10435"/>
            </a:avLst>
          </a:prstGeom>
          <a:solidFill>
            <a:srgbClr val="181C25"/>
          </a:solidFill>
          <a:ln w="9525">
            <a:solidFill>
              <a:srgbClr val="2A3140"/>
            </a:solidFill>
            <a:prstDash val="solid"/>
          </a:ln>
        </p:spPr>
        <p:txBody>
          <a:bodyPr/>
          <a:p/>
        </p:txBody>
      </p:sp>
      <p:sp>
        <p:nvSpPr>
          <p:cNvPr id="17" name="Shape 15"/>
          <p:cNvSpPr/>
          <p:nvPr/>
        </p:nvSpPr>
        <p:spPr>
          <a:xfrm>
            <a:off x="777240" y="2999232"/>
            <a:ext cx="438912" cy="438912"/>
          </a:xfrm>
          <a:prstGeom prst="ellipse">
            <a:avLst/>
          </a:prstGeom>
          <a:solidFill>
            <a:srgbClr val="1F242F"/>
          </a:solidFill>
          <a:ln w="12700">
            <a:solidFill>
              <a:srgbClr val="3DBE7A"/>
            </a:solidFill>
            <a:prstDash val="solid"/>
          </a:ln>
        </p:spPr>
        <p:txBody>
          <a:bodyPr/>
          <a:p/>
        </p:txBody>
      </p:sp>
      <p:sp>
        <p:nvSpPr>
          <p:cNvPr id="18" name="Text 16"/>
          <p:cNvSpPr txBox="1"/>
          <p:nvPr/>
        </p:nvSpPr>
        <p:spPr>
          <a:xfrm>
            <a:off x="777240" y="2999232"/>
            <a:ext cx="438912" cy="438912"/>
          </a:xfrm>
          <a:prstGeom prst="rect">
            <a:avLst/>
          </a:prstGeom>
          <a:noFill/>
          <a:ln/>
        </p:spPr>
        <p:txBody>
          <a:bodyPr wrap="square" lIns="0" tIns="0" rIns="0" bIns="0" rtlCol="0" anchor="ctr"/>
          <a:lstStyle/>
          <a:p>
            <a:pPr algn="ctr" indent="0" marL="0">
              <a:buNone/>
            </a:pPr>
            <a:r>
              <a:rPr lang="en-US" sz="1300" b="1" dirty="0">
                <a:solidFill>
                  <a:srgbClr val="3DBE7A"/>
                </a:solidFill>
                <a:latin typeface="Calibri" pitchFamily="34" charset="0"/>
                <a:ea typeface="Calibri" pitchFamily="34" charset="-122"/>
                <a:cs typeface="Calibri" pitchFamily="34" charset="-120"/>
              </a:rPr>
              <a:t>3</a:t>
            </a:r>
            <a:endParaRPr lang="en-US" sz="1300" dirty="0"/>
          </a:p>
        </p:txBody>
      </p:sp>
      <p:sp>
        <p:nvSpPr>
          <p:cNvPr id="19" name="Text 17"/>
          <p:cNvSpPr txBox="1"/>
          <p:nvPr/>
        </p:nvSpPr>
        <p:spPr>
          <a:xfrm>
            <a:off x="1417320" y="2880360"/>
            <a:ext cx="4370832" cy="365760"/>
          </a:xfrm>
          <a:prstGeom prst="rect">
            <a:avLst/>
          </a:prstGeom>
          <a:noFill/>
          <a:ln/>
        </p:spPr>
        <p:txBody>
          <a:bodyPr wrap="square" lIns="0" tIns="0" rIns="0" bIns="0" rtlCol="0" anchor="t"/>
          <a:lstStyle/>
          <a:p>
            <a:pPr indent="0" marL="0">
              <a:buNone/>
            </a:pPr>
            <a:r>
              <a:rPr lang="en-US" sz="1500" b="1" dirty="0">
                <a:solidFill>
                  <a:srgbClr val="3DBE7A"/>
                </a:solidFill>
                <a:latin typeface="Calibri" pitchFamily="34" charset="0"/>
                <a:ea typeface="Calibri" pitchFamily="34" charset="-122"/>
                <a:cs typeface="Calibri" pitchFamily="34" charset="-120"/>
              </a:rPr>
              <a:t>Virtual Tenants</a:t>
            </a:r>
            <a:endParaRPr lang="en-US" sz="1500" dirty="0"/>
          </a:p>
        </p:txBody>
      </p:sp>
      <p:sp>
        <p:nvSpPr>
          <p:cNvPr id="20" name="Text 18"/>
          <p:cNvSpPr txBox="1"/>
          <p:nvPr/>
        </p:nvSpPr>
        <p:spPr>
          <a:xfrm>
            <a:off x="1417320" y="3227832"/>
            <a:ext cx="4370832" cy="502920"/>
          </a:xfrm>
          <a:prstGeom prst="rect">
            <a:avLst/>
          </a:prstGeom>
          <a:noFill/>
          <a:ln/>
        </p:spPr>
        <p:txBody>
          <a:bodyPr wrap="square" lIns="0" tIns="0" rIns="0" bIns="0" rtlCol="0" anchor="t"/>
          <a:lstStyle/>
          <a:p>
            <a:pPr indent="0" marL="0">
              <a:buNone/>
            </a:pPr>
            <a:r>
              <a:rPr lang="en-US" sz="1100" dirty="0">
                <a:solidFill>
                  <a:srgbClr val="9AA3B5"/>
                </a:solidFill>
                <a:latin typeface="Calibri" pitchFamily="34" charset="0"/>
                <a:ea typeface="Calibri" pitchFamily="34" charset="-122"/>
                <a:cs typeface="Calibri" pitchFamily="34" charset="-120"/>
              </a:rPr>
              <a:t>the unit of isolation and scale: own entities, configuration and roles, local or remote Splunk</a:t>
            </a:r>
            <a:endParaRPr lang="en-US" sz="1100" dirty="0"/>
          </a:p>
        </p:txBody>
      </p:sp>
      <p:sp>
        <p:nvSpPr>
          <p:cNvPr id="21" name="Shape 19"/>
          <p:cNvSpPr/>
          <p:nvPr/>
        </p:nvSpPr>
        <p:spPr>
          <a:xfrm>
            <a:off x="6172200" y="2697480"/>
            <a:ext cx="5468112" cy="1051560"/>
          </a:xfrm>
          <a:prstGeom prst="roundRect">
            <a:avLst>
              <a:gd name="adj" fmla="val 10435"/>
            </a:avLst>
          </a:prstGeom>
          <a:solidFill>
            <a:srgbClr val="181C25"/>
          </a:solidFill>
          <a:ln w="9525">
            <a:solidFill>
              <a:srgbClr val="2A3140"/>
            </a:solidFill>
            <a:prstDash val="solid"/>
          </a:ln>
        </p:spPr>
        <p:txBody>
          <a:bodyPr/>
          <a:p/>
        </p:txBody>
      </p:sp>
      <p:sp>
        <p:nvSpPr>
          <p:cNvPr id="22" name="Shape 20"/>
          <p:cNvSpPr/>
          <p:nvPr/>
        </p:nvSpPr>
        <p:spPr>
          <a:xfrm>
            <a:off x="6400800" y="2999232"/>
            <a:ext cx="438912" cy="438912"/>
          </a:xfrm>
          <a:prstGeom prst="ellipse">
            <a:avLst/>
          </a:prstGeom>
          <a:solidFill>
            <a:srgbClr val="1F242F"/>
          </a:solidFill>
          <a:ln w="12700">
            <a:solidFill>
              <a:srgbClr val="E05555"/>
            </a:solidFill>
            <a:prstDash val="solid"/>
          </a:ln>
        </p:spPr>
        <p:txBody>
          <a:bodyPr/>
          <a:p/>
        </p:txBody>
      </p:sp>
      <p:sp>
        <p:nvSpPr>
          <p:cNvPr id="23" name="Text 21"/>
          <p:cNvSpPr txBox="1"/>
          <p:nvPr/>
        </p:nvSpPr>
        <p:spPr>
          <a:xfrm>
            <a:off x="6400800" y="2999232"/>
            <a:ext cx="438912" cy="438912"/>
          </a:xfrm>
          <a:prstGeom prst="rect">
            <a:avLst/>
          </a:prstGeom>
          <a:noFill/>
          <a:ln/>
        </p:spPr>
        <p:txBody>
          <a:bodyPr wrap="square" lIns="0" tIns="0" rIns="0" bIns="0" rtlCol="0" anchor="ctr"/>
          <a:lstStyle/>
          <a:p>
            <a:pPr algn="ctr" indent="0" marL="0">
              <a:buNone/>
            </a:pPr>
            <a:r>
              <a:rPr lang="en-US" sz="1300" b="1" dirty="0">
                <a:solidFill>
                  <a:srgbClr val="E05555"/>
                </a:solidFill>
                <a:latin typeface="Calibri" pitchFamily="34" charset="0"/>
                <a:ea typeface="Calibri" pitchFamily="34" charset="-122"/>
                <a:cs typeface="Calibri" pitchFamily="34" charset="-120"/>
              </a:rPr>
              <a:t>4</a:t>
            </a:r>
            <a:endParaRPr lang="en-US" sz="1300" dirty="0"/>
          </a:p>
        </p:txBody>
      </p:sp>
      <p:sp>
        <p:nvSpPr>
          <p:cNvPr id="24" name="Text 22"/>
          <p:cNvSpPr txBox="1"/>
          <p:nvPr/>
        </p:nvSpPr>
        <p:spPr>
          <a:xfrm>
            <a:off x="7040880" y="2880360"/>
            <a:ext cx="4370832" cy="365760"/>
          </a:xfrm>
          <a:prstGeom prst="rect">
            <a:avLst/>
          </a:prstGeom>
          <a:noFill/>
          <a:ln/>
        </p:spPr>
        <p:txBody>
          <a:bodyPr wrap="square" lIns="0" tIns="0" rIns="0" bIns="0" rtlCol="0" anchor="t"/>
          <a:lstStyle/>
          <a:p>
            <a:pPr indent="0" marL="0">
              <a:buNone/>
            </a:pPr>
            <a:r>
              <a:rPr lang="en-US" sz="1500" b="1" dirty="0">
                <a:solidFill>
                  <a:srgbClr val="E05555"/>
                </a:solidFill>
                <a:latin typeface="Calibri" pitchFamily="34" charset="0"/>
                <a:ea typeface="Calibri" pitchFamily="34" charset="-122"/>
                <a:cs typeface="Calibri" pitchFamily="34" charset="-120"/>
              </a:rPr>
              <a:t>The cycle</a:t>
            </a:r>
            <a:endParaRPr lang="en-US" sz="1500" dirty="0"/>
          </a:p>
        </p:txBody>
      </p:sp>
      <p:sp>
        <p:nvSpPr>
          <p:cNvPr id="25" name="Text 23"/>
          <p:cNvSpPr txBox="1"/>
          <p:nvPr/>
        </p:nvSpPr>
        <p:spPr>
          <a:xfrm>
            <a:off x="7040880" y="3227832"/>
            <a:ext cx="4370832" cy="502920"/>
          </a:xfrm>
          <a:prstGeom prst="rect">
            <a:avLst/>
          </a:prstGeom>
          <a:noFill/>
          <a:ln/>
        </p:spPr>
        <p:txBody>
          <a:bodyPr wrap="square" lIns="0" tIns="0" rIns="0" bIns="0" rtlCol="0" anchor="t"/>
          <a:lstStyle/>
          <a:p>
            <a:pPr indent="0" marL="0">
              <a:buNone/>
            </a:pPr>
            <a:r>
              <a:rPr lang="en-US" sz="1100" dirty="0">
                <a:solidFill>
                  <a:srgbClr val="9AA3B5"/>
                </a:solidFill>
                <a:latin typeface="Calibri" pitchFamily="34" charset="0"/>
                <a:ea typeface="Calibri" pitchFamily="34" charset="-122"/>
                <a:cs typeface="Calibri" pitchFamily="34" charset="-120"/>
              </a:rPr>
              <a:t>discover → measure → decide → classify → protect → alert, on every tracker run</a:t>
            </a:r>
            <a:endParaRPr lang="en-US" sz="1100" dirty="0"/>
          </a:p>
        </p:txBody>
      </p:sp>
      <p:sp>
        <p:nvSpPr>
          <p:cNvPr id="26" name="Shape 24"/>
          <p:cNvSpPr/>
          <p:nvPr/>
        </p:nvSpPr>
        <p:spPr>
          <a:xfrm>
            <a:off x="548640" y="3931920"/>
            <a:ext cx="5468112" cy="1051560"/>
          </a:xfrm>
          <a:prstGeom prst="roundRect">
            <a:avLst>
              <a:gd name="adj" fmla="val 10435"/>
            </a:avLst>
          </a:prstGeom>
          <a:solidFill>
            <a:srgbClr val="181C25"/>
          </a:solidFill>
          <a:ln w="9525">
            <a:solidFill>
              <a:srgbClr val="2A3140"/>
            </a:solidFill>
            <a:prstDash val="solid"/>
          </a:ln>
        </p:spPr>
        <p:txBody>
          <a:bodyPr/>
          <a:p/>
        </p:txBody>
      </p:sp>
      <p:sp>
        <p:nvSpPr>
          <p:cNvPr id="27" name="Shape 25"/>
          <p:cNvSpPr/>
          <p:nvPr/>
        </p:nvSpPr>
        <p:spPr>
          <a:xfrm>
            <a:off x="777240" y="4233672"/>
            <a:ext cx="438912" cy="438912"/>
          </a:xfrm>
          <a:prstGeom prst="ellipse">
            <a:avLst/>
          </a:prstGeom>
          <a:solidFill>
            <a:srgbClr val="1F242F"/>
          </a:solidFill>
          <a:ln w="12700">
            <a:solidFill>
              <a:srgbClr val="E0A040"/>
            </a:solidFill>
            <a:prstDash val="solid"/>
          </a:ln>
        </p:spPr>
        <p:txBody>
          <a:bodyPr/>
          <a:p/>
        </p:txBody>
      </p:sp>
      <p:sp>
        <p:nvSpPr>
          <p:cNvPr id="28" name="Text 26"/>
          <p:cNvSpPr txBox="1"/>
          <p:nvPr/>
        </p:nvSpPr>
        <p:spPr>
          <a:xfrm>
            <a:off x="777240" y="4233672"/>
            <a:ext cx="438912" cy="438912"/>
          </a:xfrm>
          <a:prstGeom prst="rect">
            <a:avLst/>
          </a:prstGeom>
          <a:noFill/>
          <a:ln/>
        </p:spPr>
        <p:txBody>
          <a:bodyPr wrap="square" lIns="0" tIns="0" rIns="0" bIns="0" rtlCol="0" anchor="ctr"/>
          <a:lstStyle/>
          <a:p>
            <a:pPr algn="ctr" indent="0" marL="0">
              <a:buNone/>
            </a:pPr>
            <a:r>
              <a:rPr lang="en-US" sz="1300" b="1" dirty="0">
                <a:solidFill>
                  <a:srgbClr val="E0A040"/>
                </a:solidFill>
                <a:latin typeface="Calibri" pitchFamily="34" charset="0"/>
                <a:ea typeface="Calibri" pitchFamily="34" charset="-122"/>
                <a:cs typeface="Calibri" pitchFamily="34" charset="-120"/>
              </a:rPr>
              <a:t>5</a:t>
            </a:r>
            <a:endParaRPr lang="en-US" sz="1300" dirty="0"/>
          </a:p>
        </p:txBody>
      </p:sp>
      <p:sp>
        <p:nvSpPr>
          <p:cNvPr id="29" name="Text 27"/>
          <p:cNvSpPr txBox="1"/>
          <p:nvPr/>
        </p:nvSpPr>
        <p:spPr>
          <a:xfrm>
            <a:off x="1417320" y="4114800"/>
            <a:ext cx="4370832" cy="365760"/>
          </a:xfrm>
          <a:prstGeom prst="rect">
            <a:avLst/>
          </a:prstGeom>
          <a:noFill/>
          <a:ln/>
        </p:spPr>
        <p:txBody>
          <a:bodyPr wrap="square" lIns="0" tIns="0" rIns="0" bIns="0" rtlCol="0" anchor="t"/>
          <a:lstStyle/>
          <a:p>
            <a:pPr indent="0" marL="0">
              <a:buNone/>
            </a:pPr>
            <a:r>
              <a:rPr lang="en-US" sz="1500" b="1" dirty="0">
                <a:solidFill>
                  <a:srgbClr val="E0A040"/>
                </a:solidFill>
                <a:latin typeface="Calibri" pitchFamily="34" charset="0"/>
                <a:ea typeface="Calibri" pitchFamily="34" charset="-122"/>
                <a:cs typeface="Calibri" pitchFamily="34" charset="-120"/>
              </a:rPr>
              <a:t>State and impact score</a:t>
            </a:r>
            <a:endParaRPr lang="en-US" sz="1500" dirty="0"/>
          </a:p>
        </p:txBody>
      </p:sp>
      <p:sp>
        <p:nvSpPr>
          <p:cNvPr id="30" name="Text 28"/>
          <p:cNvSpPr txBox="1"/>
          <p:nvPr/>
        </p:nvSpPr>
        <p:spPr>
          <a:xfrm>
            <a:off x="1417320" y="4462272"/>
            <a:ext cx="4370832" cy="502920"/>
          </a:xfrm>
          <a:prstGeom prst="rect">
            <a:avLst/>
          </a:prstGeom>
          <a:noFill/>
          <a:ln/>
        </p:spPr>
        <p:txBody>
          <a:bodyPr wrap="square" lIns="0" tIns="0" rIns="0" bIns="0" rtlCol="0" anchor="t"/>
          <a:lstStyle/>
          <a:p>
            <a:pPr indent="0" marL="0">
              <a:buNone/>
            </a:pPr>
            <a:r>
              <a:rPr lang="en-US" sz="1100" dirty="0">
                <a:solidFill>
                  <a:srgbClr val="9AA3B5"/>
                </a:solidFill>
                <a:latin typeface="Calibri" pitchFamily="34" charset="0"/>
                <a:ea typeface="Calibri" pitchFamily="34" charset="-122"/>
                <a:cs typeface="Calibri" pitchFamily="34" charset="-120"/>
              </a:rPr>
              <a:t>green, orange, red, blue — derived from one configurable impact score per entity</a:t>
            </a:r>
            <a:endParaRPr lang="en-US" sz="1100" dirty="0"/>
          </a:p>
        </p:txBody>
      </p:sp>
      <p:sp>
        <p:nvSpPr>
          <p:cNvPr id="31" name="Shape 29"/>
          <p:cNvSpPr/>
          <p:nvPr/>
        </p:nvSpPr>
        <p:spPr>
          <a:xfrm>
            <a:off x="6172200" y="3931920"/>
            <a:ext cx="5468112" cy="1051560"/>
          </a:xfrm>
          <a:prstGeom prst="roundRect">
            <a:avLst>
              <a:gd name="adj" fmla="val 10435"/>
            </a:avLst>
          </a:prstGeom>
          <a:solidFill>
            <a:srgbClr val="181C25"/>
          </a:solidFill>
          <a:ln w="9525">
            <a:solidFill>
              <a:srgbClr val="2A3140"/>
            </a:solidFill>
            <a:prstDash val="solid"/>
          </a:ln>
        </p:spPr>
        <p:txBody>
          <a:bodyPr/>
          <a:p/>
        </p:txBody>
      </p:sp>
      <p:sp>
        <p:nvSpPr>
          <p:cNvPr id="32" name="Shape 30"/>
          <p:cNvSpPr/>
          <p:nvPr/>
        </p:nvSpPr>
        <p:spPr>
          <a:xfrm>
            <a:off x="6400800" y="4233672"/>
            <a:ext cx="438912" cy="438912"/>
          </a:xfrm>
          <a:prstGeom prst="ellipse">
            <a:avLst/>
          </a:prstGeom>
          <a:solidFill>
            <a:srgbClr val="1F242F"/>
          </a:solidFill>
          <a:ln w="12700">
            <a:solidFill>
              <a:srgbClr val="8B6CF6"/>
            </a:solidFill>
            <a:prstDash val="solid"/>
          </a:ln>
        </p:spPr>
        <p:txBody>
          <a:bodyPr/>
          <a:p/>
        </p:txBody>
      </p:sp>
      <p:sp>
        <p:nvSpPr>
          <p:cNvPr id="33" name="Text 31"/>
          <p:cNvSpPr txBox="1"/>
          <p:nvPr/>
        </p:nvSpPr>
        <p:spPr>
          <a:xfrm>
            <a:off x="6400800" y="4233672"/>
            <a:ext cx="438912" cy="438912"/>
          </a:xfrm>
          <a:prstGeom prst="rect">
            <a:avLst/>
          </a:prstGeom>
          <a:noFill/>
          <a:ln/>
        </p:spPr>
        <p:txBody>
          <a:bodyPr wrap="square" lIns="0" tIns="0" rIns="0" bIns="0" rtlCol="0" anchor="ctr"/>
          <a:lstStyle/>
          <a:p>
            <a:pPr algn="ctr" indent="0" marL="0">
              <a:buNone/>
            </a:pPr>
            <a:r>
              <a:rPr lang="en-US" sz="1300" b="1" dirty="0">
                <a:solidFill>
                  <a:srgbClr val="8B6CF6"/>
                </a:solidFill>
                <a:latin typeface="Calibri" pitchFamily="34" charset="0"/>
                <a:ea typeface="Calibri" pitchFamily="34" charset="-122"/>
                <a:cs typeface="Calibri" pitchFamily="34" charset="-120"/>
              </a:rPr>
              <a:t>6</a:t>
            </a:r>
            <a:endParaRPr lang="en-US" sz="1300" dirty="0"/>
          </a:p>
        </p:txBody>
      </p:sp>
      <p:sp>
        <p:nvSpPr>
          <p:cNvPr id="34" name="Text 32"/>
          <p:cNvSpPr txBox="1"/>
          <p:nvPr/>
        </p:nvSpPr>
        <p:spPr>
          <a:xfrm>
            <a:off x="7040880" y="4114800"/>
            <a:ext cx="4370832" cy="365760"/>
          </a:xfrm>
          <a:prstGeom prst="rect">
            <a:avLst/>
          </a:prstGeom>
          <a:noFill/>
          <a:ln/>
        </p:spPr>
        <p:txBody>
          <a:bodyPr wrap="square" lIns="0" tIns="0" rIns="0" bIns="0" rtlCol="0" anchor="t"/>
          <a:lstStyle/>
          <a:p>
            <a:pPr indent="0" marL="0">
              <a:buNone/>
            </a:pPr>
            <a:r>
              <a:rPr lang="en-US" sz="1500" b="1" dirty="0">
                <a:solidFill>
                  <a:srgbClr val="8B6CF6"/>
                </a:solidFill>
                <a:latin typeface="Calibri" pitchFamily="34" charset="0"/>
                <a:ea typeface="Calibri" pitchFamily="34" charset="-122"/>
                <a:cs typeface="Calibri" pitchFamily="34" charset="-120"/>
              </a:rPr>
              <a:t>Classify, protect, alert</a:t>
            </a:r>
            <a:endParaRPr lang="en-US" sz="1500" dirty="0"/>
          </a:p>
        </p:txBody>
      </p:sp>
      <p:sp>
        <p:nvSpPr>
          <p:cNvPr id="35" name="Text 33"/>
          <p:cNvSpPr txBox="1"/>
          <p:nvPr/>
        </p:nvSpPr>
        <p:spPr>
          <a:xfrm>
            <a:off x="7040880" y="4462272"/>
            <a:ext cx="4370832" cy="502920"/>
          </a:xfrm>
          <a:prstGeom prst="rect">
            <a:avLst/>
          </a:prstGeom>
          <a:noFill/>
          <a:ln/>
        </p:spPr>
        <p:txBody>
          <a:bodyPr wrap="square" lIns="0" tIns="0" rIns="0" bIns="0" rtlCol="0" anchor="t"/>
          <a:lstStyle/>
          <a:p>
            <a:pPr indent="0" marL="0">
              <a:buNone/>
            </a:pPr>
            <a:r>
              <a:rPr lang="en-US" sz="1100" dirty="0">
                <a:solidFill>
                  <a:srgbClr val="9AA3B5"/>
                </a:solidFill>
                <a:latin typeface="Calibri" pitchFamily="34" charset="0"/>
                <a:ea typeface="Calibri" pitchFamily="34" charset="-122"/>
                <a:cs typeface="Calibri" pitchFamily="34" charset="-120"/>
              </a:rPr>
              <a:t>policies, protection and stateful incidents — with Topology Studio and the AI layer alongside</a:t>
            </a:r>
            <a:endParaRPr lang="en-US" sz="1100" dirty="0"/>
          </a:p>
        </p:txBody>
      </p:sp>
      <p:sp>
        <p:nvSpPr>
          <p:cNvPr id="36" name="Shape 34"/>
          <p:cNvSpPr/>
          <p:nvPr/>
        </p:nvSpPr>
        <p:spPr>
          <a:xfrm>
            <a:off x="548640" y="5257800"/>
            <a:ext cx="11091672" cy="960120"/>
          </a:xfrm>
          <a:prstGeom prst="roundRect">
            <a:avLst>
              <a:gd name="adj" fmla="val 11429"/>
            </a:avLst>
          </a:prstGeom>
          <a:solidFill>
            <a:srgbClr val="1F242F"/>
          </a:solidFill>
          <a:ln w="9525">
            <a:solidFill>
              <a:srgbClr val="8B6CF6"/>
            </a:solidFill>
            <a:prstDash val="solid"/>
          </a:ln>
        </p:spPr>
        <p:txBody>
          <a:bodyPr/>
          <a:p/>
        </p:txBody>
      </p:sp>
      <p:sp>
        <p:nvSpPr>
          <p:cNvPr id="37" name="Text 35"/>
          <p:cNvSpPr txBox="1"/>
          <p:nvPr/>
        </p:nvSpPr>
        <p:spPr>
          <a:xfrm>
            <a:off x="822960" y="5349240"/>
            <a:ext cx="2743200" cy="274320"/>
          </a:xfrm>
          <a:prstGeom prst="rect">
            <a:avLst/>
          </a:prstGeom>
          <a:noFill/>
          <a:ln/>
        </p:spPr>
        <p:txBody>
          <a:bodyPr wrap="square" lIns="0" tIns="0" rIns="0" bIns="0" rtlCol="0" anchor="t"/>
          <a:lstStyle/>
          <a:p>
            <a:pPr indent="0" marL="0">
              <a:buNone/>
            </a:pPr>
            <a:r>
              <a:rPr lang="en-US" sz="1100" b="1" spc="100" kern="0" dirty="0">
                <a:solidFill>
                  <a:srgbClr val="8B6CF6"/>
                </a:solidFill>
                <a:latin typeface="Calibri" pitchFamily="34" charset="0"/>
                <a:ea typeface="Calibri" pitchFamily="34" charset="-122"/>
                <a:cs typeface="Calibri" pitchFamily="34" charset="-120"/>
              </a:rPr>
              <a:t>Remember the sentence:</a:t>
            </a:r>
            <a:endParaRPr lang="en-US" sz="1100" dirty="0"/>
          </a:p>
        </p:txBody>
      </p:sp>
      <p:sp>
        <p:nvSpPr>
          <p:cNvPr id="38" name="Text 36"/>
          <p:cNvSpPr txBox="1"/>
          <p:nvPr/>
        </p:nvSpPr>
        <p:spPr>
          <a:xfrm>
            <a:off x="822960" y="5596128"/>
            <a:ext cx="10607040" cy="594360"/>
          </a:xfrm>
          <a:prstGeom prst="rect">
            <a:avLst/>
          </a:prstGeom>
          <a:noFill/>
          <a:ln/>
        </p:spPr>
        <p:txBody>
          <a:bodyPr wrap="square" lIns="0" tIns="0" rIns="0" bIns="0" rtlCol="0" anchor="t"/>
          <a:lstStyle/>
          <a:p>
            <a:pPr indent="0" marL="0">
              <a:buNone/>
            </a:pPr>
            <a:r>
              <a:rPr lang="en-US" sz="1250" i="1" dirty="0">
                <a:solidFill>
                  <a:srgbClr val="F2F4F8"/>
                </a:solidFill>
                <a:latin typeface="Calibri" pitchFamily="34" charset="0"/>
                <a:ea typeface="Calibri" pitchFamily="34" charset="-122"/>
                <a:cs typeface="Calibri" pitchFamily="34" charset="-120"/>
              </a:rPr>
              <a:t>TrackMe tracks entities (grouped into components, isolated inside virtual tenants); on every cycle a decision maker gives each entity a state and a score, policies classify it, and alerting turns critical states into notifications.</a:t>
            </a:r>
            <a:endParaRPr lang="en-US" sz="12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TrackMe for Splunk — Product introduction</dc:title>
  <dc:subject>PptxGenJS Presentation</dc:subject>
  <dc:creator>TrackMe Limited</dc:creator>
  <cp:lastModifiedBy>TrackMe Limited</cp:lastModifiedBy>
  <cp:revision>1</cp:revision>
  <dcterms:created xsi:type="dcterms:W3CDTF">2026-09-08T10:54:34Z</dcterms:created>
  <dcterms:modified xsi:type="dcterms:W3CDTF">2026-09-08T10:54:34Z</dcterms:modified>
</cp:coreProperties>
</file>