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0-1.jpg" ContentType="image/jpg"/>
  <Override PartName="/ppt/media/image-11-1.jpg" ContentType="image/jpg"/>
  <Override PartName="/ppt/media/image-12-1.jpg" ContentType="image/jpg"/>
  <Override PartName="/ppt/media/image-13-1.jpg" ContentType="image/jpg"/>
  <Override PartName="/ppt/media/image-14-1.jpg" ContentType="image/jpg"/>
  <Override PartName="/ppt/media/image-15-1.jpg" ContentType="image/jpg"/>
  <Override PartName="/ppt/media/image-15-2.jpg" ContentType="image/jpg"/>
  <Override PartName="/ppt/media/image-16-1.jpg" ContentType="image/jpg"/>
  <Override PartName="/ppt/media/image-17-1.jpg" ContentType="image/jpg"/>
  <Override PartName="/ppt/media/image-18-1.jpg" ContentType="image/jpg"/>
  <Override PartName="/ppt/media/image-19-1.jpg" ContentType="image/jpg"/>
  <Override PartName="/ppt/media/image-19-2.jpg" ContentType="image/jpg"/>
  <Override PartName="/ppt/media/image-20-1.jpg" ContentType="image/jpg"/>
  <Override PartName="/ppt/media/image-21-1.jpg" ContentType="image/jpg"/>
  <Override PartName="/ppt/media/image-22-1.jpg" ContentType="image/jpg"/>
  <Override PartName="/ppt/media/image-22-2.jpg" ContentType="image/jpg"/>
  <Override PartName="/ppt/media/image-23-1.jpg" ContentType="image/jpg"/>
  <Override PartName="/ppt/media/image-25-1.jpg" ContentType="image/jpg"/>
  <Override PartName="/ppt/media/image-25-2.jpg" ContentType="image/jpg"/>
  <Override PartName="/ppt/media/image-26-1.jpg" ContentType="image/jpg"/>
  <Override PartName="/ppt/media/image-26-2.jpg" ContentType="image/jpg"/>
  <Override PartName="/ppt/media/image-27-1.jpg" ContentType="image/jpg"/>
  <Override PartName="/ppt/media/image-27-2.jpg" ContentType="image/jpg"/>
  <Override PartName="/ppt/media/image-28-1.jpg" ContentType="image/jpg"/>
  <Override PartName="/ppt/media/image-28-2.jpg" ContentType="image/jpg"/>
  <Override PartName="/ppt/media/image-29-1.jpg" ContentType="image/jpg"/>
  <Override PartName="/ppt/media/image-3-1.jpg" ContentType="image/jpg"/>
  <Override PartName="/ppt/media/image-30-1.jpg" ContentType="image/jpg"/>
  <Override PartName="/ppt/media/image-31-1.jpg" ContentType="image/jpg"/>
  <Override PartName="/ppt/media/image-31-2.jpg" ContentType="image/jpg"/>
  <Override PartName="/ppt/media/image-32-1.jpg" ContentType="image/jpg"/>
  <Override PartName="/ppt/media/image-32-2.jpg" ContentType="image/jpg"/>
  <Override PartName="/ppt/media/image-33-1.jpg" ContentType="image/jpg"/>
  <Override PartName="/ppt/media/image-33-2.jpg" ContentType="image/jpg"/>
  <Override PartName="/ppt/media/image-34-1.jpg" ContentType="image/jpg"/>
  <Override PartName="/ppt/media/image-34-2.jpg" ContentType="image/jpg"/>
  <Override PartName="/ppt/media/image-5-1.jpg" ContentType="image/jpg"/>
  <Override PartName="/ppt/media/image-5-2.jpg" ContentType="image/jpg"/>
  <Override PartName="/ppt/media/image-6-1.jpg" ContentType="image/jpg"/>
  <Override PartName="/ppt/media/image-8-1.jpg" ContentType="image/jpg"/>
  <Override PartName="/ppt/media/image-8-2.jpg" ContentType="image/jpg"/>
  <Override PartName="/ppt/media/image-9-1.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notesMasterIdLst>
    <p:notesMasterId r:id="rId3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Hands-on walkthrough of Field Quality Monitoring (FQM). Everything in this deck was captured live on TrackMe 2.4.18, starting from a brand new tenant. Two examples: a CIM data source (Cisco ASA firewall logs checked against the Network_Traffic data model) and a non-CIM JSON business feed (e-commerce orders), where the AI Advisors generate and refine the data dictionary. We finish with what a mature FQM tenant looks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Availability monitoring tells you the feed is alive. It does not tell you the fields your detections, dashboards and reports depend on are still correct. A parser change, a new log format, an application release: the event count stays green while the fields rot. FQM measures the fields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model. The dictionary is the contract; the collect job measures the events against it; the monitor job turns measurements into entities TrackMe knows how to alert on. Both jobs are created and scheduled by the wizard. The dictionary is a first-class object: reuse it across trackers that share a format.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1 shows the CIM path: TrackMe generates the dictionary from the CIM data model, we measure, understand and tune it. Example 2 shows a custom JSON feed: no CIM, so the AI Advisors draft the dictionary from the sampled fields, a per-field advisor tightens one rule, and the FQM Advisor reviews the verdict. Both examples use sampling with Auto define.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Virtual Tenants → Actions → Create a tracking tenant. The component chooser lists every TrackMe component; FQM is its own card. The wizard asks three questions: basics (id, alias, description), indexes and RBAC, review. TrackMe creates the KV collections, lookups and the health tracker for the tenant in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Tenant Home is where FQM lives. The kebab menu at the top right carries every FQM action. We start with Create a new quality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example: a CIM source. The dictionary comes from the CIM data model, so the interesting part is interpreting the first results: which failures are real CIM compliance problems, and which are simply fields that only exist on some message types.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tracker types. CIM collect job: the dictionary is generated from the selected data model (or reused). CIM/non-CIM: any search, create or reuse a dictionary — this is Example 2. Monitor only: advanced, reuses events already collected. The name becomes the prefix of every entity; TrackMe appends a short unique suffix. Deployment can be local or any configured remote Splunk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search can be anything returning the events you want to qualify. The break-by is the identity of the entities: here, one set of field entities per index. That is what lets FQM spot a problem on one region without the others hiding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simulation runs the real collect logic on a sample and shows the verdict per field, without creating anything. It is the loop you iterate on: simulate, read, tune, simulate again. 10,000 events is the default; a larger simulation (100k) also works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panic at 9% or 25%. The CIM model lists every possible field; a Cisco ASA feed mixes connection builds, teardowns and translations that carry different fields. The simulation gives you the evidence to decide field by 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Field Details for action (simulation → inspect): present on 100% of events, but only about 60% pass. The description donut splits valid values from values that exist but do not match the pattern. The top values tell the story: blocked and allowed are CIM values, teardown and added are not. This is a genuine CIM compliance issue in the field extraction — exactly what FQM is for. We keep this rule strict.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Contrast with bytes_in: every value that exists is valid (a clean integer), but the field is empty on 90% of the events, because only connection teardown messages carry byte counts. This is not a defect of the feed — it is the nature of the log. The right fix is in the dictionary: allow missing for this 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rule is editable in the wizard: add or remove fields, allow unknown, allow missing or empty, an optional type (integer, numerical, alpha, alphanumeric, boolean), and the regex. Save writes the whole dictionary at once and checks nobody changed it in between.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data, new dictionary. Recommended-field compliance goes from 25% to 66.7%. The fields we allowed to be missing now pass, their values still validated. What remains red is meaningful: action (CIM values), and dest, dest_ip, protocol, missing on about 30% of events — worth a look with the TA owner.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Default values are sensible. Lower the impact score if you want quality issues to show orange rather than red. The @global entity summarises the context: 100% means any failing field turns it 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step that makes FQM representative. Auto define measures the full window and computes the sampling ratio that fills the hard limit without truncation, so the sample covers the whole day. Then the benchmark runs the real search with that ratio so you can see the distribution before you commit.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Head mode is the simplest baseline: the first N events the search returns, which on Splunk means the most recent. The chart shows all 10,000 events inside the last few hours. Sampling with the Auto define ratio spreads 8,060 events across all 24 hours. For quality measurement, representative beats recent: a parsing problem at 3 AM is invisible to head mode.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8 confirms the strategy (sampling), the summary index, the time range and the cron. The recommendation is a daily run over the last 24 hours, at night. The job creation summary is the exact payload sent to TrackMe. Step 9 shows the final configuration and creates both scheduled jobs, the collect and the monitor.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production the jobs run on their cron. For a first validation, run them on demand from the Tenant Home menu: the modal streams the executor events, including runtime and result 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FQM entities are regular TrackMe entities: priority, tags, SLA, labels, logical groups, acknowledgments, maintenance, stateful alerting. The table groups them by the break-by: data model, index, sourcetype.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aggregates every field of one context — here Network_Traffic / All_Traffic / siem-firewall-amer / cisco:asa. The inspect view shows fields passed against the threshold, total checks, a passed/failed donut, and the list of fields, failed first, each one drilling into its own Field Details with a Back to @global link.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the entity gives the same evidence as the wizard, now over time: top values, the category breakdown and the status. The status reason is written in plain language. The AI Quality Advisor tab hosts the FQM Advisor for this entity.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example: a business feed with no CIM model behind it. This is where the AI Advisors do the heavy lifting: they turn the sampled fields into a starter dictionary, then help tighten and review it. The analyst stays in control of every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Tracker type: CIM/non-CIM. Step 3 takes a pseudo data model name — business_orders — used to group entities, and any search. Step 4 names the new dictionary and loads the fields summary: the fields found in 10,000 events with counts, distinct values and statistics. That summary is what the AI dictionary advisor analyses.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 dictionary advisor analyses the dictionary-eligible fields of the sample — Splunk metadata and internal fields are excluded — and proposes a complete starter dictionary: field names, allow flags, a recommended regex and a value type. Pick the AI provider configured in TrackMe and optionally steer it with instructions. Here we listed the business fields we care about. The run is an AI Advisor agent: its live progress is streamed in the panel.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proposal starts with a summary of the data: clean enumerations for channel, payment_method, region, shipping and status; numeric amount and items; and data quality issues on currency and transaction_id. Each entry explains its rule. The advisor proposed an entry for every sampled field, including four ingestion pipeline fields; after applying, we removed those in the editor to keep the 12 business 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dictionary advisor made currency permissive to avoid false positives. For a quality monitor that is the wrong call: the dirty values are precisely what we want to catch. The per-field AI advisor reviews one rule with the sample statistics and our instruction. Its proposal: a strict ISO 4217 regex, empty and unknown no longer allowed, and a confidence note that states the consequence — a significant share of the sample will fail, which is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tightened rule, the simulation isolates exactly one problem. Everything the AI qualified as clean is clean. The failure on currency is a genuine data quality issue in the source application.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Field Details for currency. 71% valid; 23% present but not matching the ISO pattern; 6% empty. The top values are the evidence you forward to the application team: truncated codes (G, US, EU), spelled-out words (DOLLAR, EURO), symbols ($$), placeholders (NULL, -, XYZ).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7 again: Auto define measures 77,730 order events in 49 buckets and suggests 1:9, about 8,600 sampled events; the benchmark retrieves 8,534 in 3.2 s. After creation and a first run, the tenant has 13 new entities: 12 fields and the @global. currency and @global are red, everything else green.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currency entity we asked the AI Assistant which values fail, how many orders are affected and what the application team should fix. It answers from the entity data: the failing values grouped by kind, 28% of orders, three concrete fixes. Then it proposes the right specialist: an FQM Advisor inspect run, as an action card the user launches in one click.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FQM Advisor runs as an agent with read tools: entity context, quality history, sampled failures, the dictionary and the data model context — the live feed shows each call. Its verdict: Collect Job Issue. The rule is correct; the failures come from upstream parsing or the data source; loosening the regex would hide real data breakage. Act mode can then apply recommended changes, with the same consent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model on an established tenant: several business and CIM trackers, 214 field entities, months of history. The topology graph summarises health by data model — here business at 61%, Web at 62%, Network_Traffic at 0% healthy. Every entity keeps its history, flips, incidents and SLA like any TrackMe entity, and stateful alerts notify the owners.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two feeds, two dictionary strategies, one model. CIM gives you the rules; the AI Advisors draft them for everything else. Sampling sized by Auto define keeps the measurement representative. The Field Details and @global views explain every verdict, and the FQM Advisor tells rule problems apart from data problems.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jp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image" Target="../media/image-8-2.jp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image" Target="../media/image-15-2.jp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image" Target="../media/image-19-2.jp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image" Target="../media/image-22-2.jp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image" Target="../media/image-25-2.jp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image" Target="../media/image-26-2.jp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image" Target="../media/image-27-2.jpg"/><Relationship Id="rId3" Type="http://schemas.openxmlformats.org/officeDocument/2006/relationships/slideLayout" Target="../slideLayouts/slideLayout1.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image" Target="../media/image-28-2.jpg"/><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image" Target="../media/image-31-2.jpg"/><Relationship Id="rId3" Type="http://schemas.openxmlformats.org/officeDocument/2006/relationships/slideLayout" Target="../slideLayouts/slideLayout1.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image" Target="../media/image-32-2.jpg"/><Relationship Id="rId3" Type="http://schemas.openxmlformats.org/officeDocument/2006/relationships/slideLayout" Target="../slideLayouts/slideLayout1.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image" Target="../media/image-33-2.jp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image" Target="../media/image-34-2.jpg"/><Relationship Id="rId3" Type="http://schemas.openxmlformats.org/officeDocument/2006/relationships/slideLayout" Target="../slideLayouts/slideLayout1.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218"/>
        </a:solidFill>
      </p:bgPr>
    </p:bg>
    <p:spTree>
      <p:nvGrpSpPr>
        <p:cNvPr id="1" name=""/>
        <p:cNvGrpSpPr/>
        <p:nvPr/>
      </p:nvGrpSpPr>
      <p:grpSpPr>
        <a:xfrm>
          <a:off x="0" y="0"/>
          <a:ext cx="0" cy="0"/>
          <a:chOff x="0" y="0"/>
          <a:chExt cx="0" cy="0"/>
        </a:xfrm>
      </p:grpSpPr>
      <p:pic>
        <p:nvPicPr>
          <p:cNvPr id="2" name="Image 0" descr="/private/tmp/claude-501/-Users-guilhem-DocsOffsync-trackme-limited-trackme-app--claude-worktrees-topology-version-history-export-8b829b/b2c4840b-82fc-41d0-974d-0c791d354b61/scratchpad/deck/img/logo.png">    </p:cNvPr>
          <p:cNvPicPr>
            <a:picLocks noChangeAspect="1"/>
          </p:cNvPicPr>
          <p:nvPr/>
        </p:nvPicPr>
        <p:blipFill>
          <a:blip r:embed="rId1"/>
          <a:stretch>
            <a:fillRect/>
          </a:stretch>
        </p:blipFill>
        <p:spPr>
          <a:xfrm>
            <a:off x="685800" y="502920"/>
            <a:ext cx="2331720" cy="1404518"/>
          </a:xfrm>
          <a:prstGeom prst="rect">
            <a:avLst/>
          </a:prstGeom>
        </p:spPr>
      </p:pic>
      <p:sp>
        <p:nvSpPr>
          <p:cNvPr id="3" name="Text 0"/>
          <p:cNvSpPr txBox="1"/>
          <p:nvPr/>
        </p:nvSpPr>
        <p:spPr>
          <a:xfrm>
            <a:off x="822960" y="3246120"/>
            <a:ext cx="7315200" cy="274320"/>
          </a:xfrm>
          <a:prstGeom prst="rect">
            <a:avLst/>
          </a:prstGeom>
          <a:noFill/>
          <a:ln/>
        </p:spPr>
        <p:txBody>
          <a:bodyPr wrap="square" lIns="0" tIns="0" rIns="0" bIns="0" rtlCol="0" anchor="ctr"/>
          <a:lstStyle/>
          <a:p>
            <a:pPr indent="0" marL="0">
              <a:buNone/>
            </a:pPr>
            <a:r>
              <a:rPr lang="en-US" sz="1200" b="1" spc="300" kern="0" dirty="0">
                <a:solidFill>
                  <a:srgbClr val="8B6CF6"/>
                </a:solidFill>
                <a:latin typeface="Calibri" pitchFamily="34" charset="0"/>
                <a:ea typeface="Calibri" pitchFamily="34" charset="-122"/>
                <a:cs typeface="Calibri" pitchFamily="34" charset="-120"/>
              </a:rPr>
              <a:t>HANDS-ON WALKTHROUGH  ·  FIELD QUALITY</a:t>
            </a:r>
            <a:endParaRPr lang="en-US" sz="1200" dirty="0"/>
          </a:p>
        </p:txBody>
      </p:sp>
      <p:sp>
        <p:nvSpPr>
          <p:cNvPr id="4" name="Text 1"/>
          <p:cNvSpPr txBox="1"/>
          <p:nvPr/>
        </p:nvSpPr>
        <p:spPr>
          <a:xfrm>
            <a:off x="822960" y="3566160"/>
            <a:ext cx="10058400" cy="822960"/>
          </a:xfrm>
          <a:prstGeom prst="rect">
            <a:avLst/>
          </a:prstGeom>
          <a:noFill/>
          <a:ln/>
        </p:spPr>
        <p:txBody>
          <a:bodyPr wrap="square" lIns="0" tIns="0" rIns="0" bIns="0" rtlCol="0" anchor="ctr"/>
          <a:lstStyle/>
          <a:p>
            <a:pPr indent="0" marL="0">
              <a:buNone/>
            </a:pPr>
            <a:r>
              <a:rPr lang="en-US" sz="4400" b="1" dirty="0">
                <a:solidFill>
                  <a:srgbClr val="F2F4F8"/>
                </a:solidFill>
                <a:latin typeface="Calibri" pitchFamily="34" charset="0"/>
                <a:ea typeface="Calibri" pitchFamily="34" charset="-122"/>
                <a:cs typeface="Calibri" pitchFamily="34" charset="-120"/>
              </a:rPr>
              <a:t>Field quality monitoring</a:t>
            </a:r>
            <a:endParaRPr lang="en-US" sz="4400" dirty="0"/>
          </a:p>
        </p:txBody>
      </p:sp>
      <p:sp>
        <p:nvSpPr>
          <p:cNvPr id="5" name="Text 2"/>
          <p:cNvSpPr txBox="1"/>
          <p:nvPr/>
        </p:nvSpPr>
        <p:spPr>
          <a:xfrm>
            <a:off x="822960" y="4434840"/>
            <a:ext cx="9326880" cy="914400"/>
          </a:xfrm>
          <a:prstGeom prst="rect">
            <a:avLst/>
          </a:prstGeom>
          <a:noFill/>
          <a:ln/>
        </p:spPr>
        <p:txBody>
          <a:bodyPr wrap="square" lIns="0" tIns="0" rIns="0" bIns="0" rtlCol="0" anchor="t"/>
          <a:lstStyle/>
          <a:p>
            <a:pPr indent="0" marL="0">
              <a:buNone/>
            </a:pPr>
            <a:r>
              <a:rPr lang="en-US" sz="1700" dirty="0">
                <a:solidFill>
                  <a:srgbClr val="9AA3B5"/>
                </a:solidFill>
                <a:latin typeface="Calibri" pitchFamily="34" charset="0"/>
                <a:ea typeface="Calibri" pitchFamily="34" charset="-122"/>
                <a:cs typeface="Calibri" pitchFamily="34" charset="-120"/>
              </a:rPr>
              <a:t>Two feeds, two paths. A CIM firewall feed checked against Network_Traffic, and a raw JSON business feed whose data dictionary the AI Advisors draft, tighten and review. From an empty tenant to 89 monitored fields.</a:t>
            </a:r>
            <a:endParaRPr lang="en-US" sz="1700" dirty="0"/>
          </a:p>
        </p:txBody>
      </p:sp>
      <p:sp>
        <p:nvSpPr>
          <p:cNvPr id="6" name="Text 3"/>
          <p:cNvSpPr txBox="1"/>
          <p:nvPr/>
        </p:nvSpPr>
        <p:spPr>
          <a:xfrm>
            <a:off x="822960" y="5943600"/>
            <a:ext cx="7315200" cy="274320"/>
          </a:xfrm>
          <a:prstGeom prst="rect">
            <a:avLst/>
          </a:prstGeom>
          <a:noFill/>
          <a:ln/>
        </p:spPr>
        <p:txBody>
          <a:bodyPr wrap="square" lIns="0" tIns="0" rIns="0" bIns="0" rtlCol="0" anchor="ctr"/>
          <a:lstStyle/>
          <a:p>
            <a:pPr indent="0" marL="0">
              <a:buNone/>
            </a:pPr>
            <a:r>
              <a:rPr lang="en-US" sz="1100" dirty="0">
                <a:solidFill>
                  <a:srgbClr val="6B7386"/>
                </a:solidFill>
                <a:latin typeface="Calibri" pitchFamily="34" charset="0"/>
                <a:ea typeface="Calibri" pitchFamily="34" charset="-122"/>
                <a:cs typeface="Calibri" pitchFamily="34" charset="-120"/>
              </a:rPr>
              <a:t>Captured live on TrackMe 2.4.18  ·  tenant field-quality</a:t>
            </a:r>
            <a:endParaRPr lang="en-US" sz="1100" dirty="0"/>
          </a:p>
        </p:txBody>
      </p:sp>
      <p:sp>
        <p:nvSpPr>
          <p:cNvPr id="7" name="Shape 4"/>
          <p:cNvSpPr/>
          <p:nvPr/>
        </p:nvSpPr>
        <p:spPr>
          <a:xfrm>
            <a:off x="10058400" y="5989320"/>
            <a:ext cx="201168" cy="201168"/>
          </a:xfrm>
          <a:prstGeom prst="ellipse">
            <a:avLst/>
          </a:prstGeom>
          <a:solidFill>
            <a:srgbClr val="3DBE7A"/>
          </a:solidFill>
          <a:ln w="12700">
            <a:solidFill>
              <a:srgbClr val="3DBE7A"/>
            </a:solidFill>
            <a:prstDash val="solid"/>
          </a:ln>
        </p:spPr>
      </p:sp>
      <p:sp>
        <p:nvSpPr>
          <p:cNvPr id="8" name="Shape 5"/>
          <p:cNvSpPr/>
          <p:nvPr/>
        </p:nvSpPr>
        <p:spPr>
          <a:xfrm>
            <a:off x="10442448" y="5989320"/>
            <a:ext cx="201168" cy="201168"/>
          </a:xfrm>
          <a:prstGeom prst="ellipse">
            <a:avLst/>
          </a:prstGeom>
          <a:solidFill>
            <a:srgbClr val="E0A040"/>
          </a:solidFill>
          <a:ln w="12700">
            <a:solidFill>
              <a:srgbClr val="E0A040"/>
            </a:solidFill>
            <a:prstDash val="solid"/>
          </a:ln>
        </p:spPr>
      </p:sp>
      <p:sp>
        <p:nvSpPr>
          <p:cNvPr id="9" name="Shape 6"/>
          <p:cNvSpPr/>
          <p:nvPr/>
        </p:nvSpPr>
        <p:spPr>
          <a:xfrm>
            <a:off x="10826496" y="5989320"/>
            <a:ext cx="201168" cy="201168"/>
          </a:xfrm>
          <a:prstGeom prst="ellipse">
            <a:avLst/>
          </a:prstGeom>
          <a:solidFill>
            <a:srgbClr val="E05555"/>
          </a:solidFill>
          <a:ln w="12700">
            <a:solidFill>
              <a:srgbClr val="E05555"/>
            </a:solidFill>
            <a:prstDash val="solid"/>
          </a:ln>
        </p:spPr>
      </p:sp>
      <p:sp>
        <p:nvSpPr>
          <p:cNvPr id="10" name="Shape 7"/>
          <p:cNvSpPr/>
          <p:nvPr/>
        </p:nvSpPr>
        <p:spPr>
          <a:xfrm>
            <a:off x="11210544" y="5989320"/>
            <a:ext cx="201168" cy="201168"/>
          </a:xfrm>
          <a:prstGeom prst="ellipse">
            <a:avLst/>
          </a:prstGeom>
          <a:solidFill>
            <a:srgbClr val="5B8DEF"/>
          </a:solidFill>
          <a:ln w="12700">
            <a:solidFill>
              <a:srgbClr val="5B8DE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PROBLEM</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events keep arriving — the fields inside them quietly break</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Text 4"/>
          <p:cNvSpPr txBox="1"/>
          <p:nvPr/>
        </p:nvSpPr>
        <p:spPr>
          <a:xfrm>
            <a:off x="548640" y="1371600"/>
            <a:ext cx="11064240" cy="54864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Data source monitoring sees volume and latency. Detections, dashboards and business reports depend on something else: the values inside each event.</a:t>
            </a:r>
            <a:endParaRPr lang="en-US" sz="1350" dirty="0"/>
          </a:p>
        </p:txBody>
      </p:sp>
      <p:sp>
        <p:nvSpPr>
          <p:cNvPr id="8" name="Shape 5"/>
          <p:cNvSpPr/>
          <p:nvPr/>
        </p:nvSpPr>
        <p:spPr>
          <a:xfrm>
            <a:off x="548640" y="2148840"/>
            <a:ext cx="3593592" cy="1828800"/>
          </a:xfrm>
          <a:prstGeom prst="roundRect">
            <a:avLst>
              <a:gd name="adj" fmla="val 4000"/>
            </a:avLst>
          </a:prstGeom>
          <a:solidFill>
            <a:srgbClr val="3B1C1C"/>
          </a:solidFill>
          <a:ln w="12700">
            <a:solidFill>
              <a:srgbClr val="E05555"/>
            </a:solidFill>
            <a:prstDash val="solid"/>
          </a:ln>
        </p:spPr>
      </p:sp>
      <p:sp>
        <p:nvSpPr>
          <p:cNvPr id="9" name="Text 6"/>
          <p:cNvSpPr txBox="1"/>
          <p:nvPr/>
        </p:nvSpPr>
        <p:spPr>
          <a:xfrm>
            <a:off x="777240" y="2286000"/>
            <a:ext cx="3136392" cy="411480"/>
          </a:xfrm>
          <a:prstGeom prst="rect">
            <a:avLst/>
          </a:prstGeom>
          <a:noFill/>
          <a:ln/>
        </p:spPr>
        <p:txBody>
          <a:bodyPr wrap="square" lIns="0" tIns="0" rIns="0" bIns="0" rtlCol="0" anchor="ctr"/>
          <a:lstStyle/>
          <a:p>
            <a:pPr indent="0" marL="0">
              <a:buNone/>
            </a:pPr>
            <a:r>
              <a:rPr lang="en-US" sz="1600" b="1" dirty="0">
                <a:solidFill>
                  <a:srgbClr val="E05555"/>
                </a:solidFill>
                <a:latin typeface="Calibri" pitchFamily="34" charset="0"/>
                <a:ea typeface="Calibri" pitchFamily="34" charset="-122"/>
                <a:cs typeface="Calibri" pitchFamily="34" charset="-120"/>
              </a:rPr>
              <a:t>A field stops parsing</a:t>
            </a:r>
            <a:endParaRPr lang="en-US" sz="1600" dirty="0"/>
          </a:p>
        </p:txBody>
      </p:sp>
      <p:sp>
        <p:nvSpPr>
          <p:cNvPr id="10" name="Text 7"/>
          <p:cNvSpPr txBox="1"/>
          <p:nvPr/>
        </p:nvSpPr>
        <p:spPr>
          <a:xfrm>
            <a:off x="777240" y="2743200"/>
            <a:ext cx="3136392" cy="11430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TA or parser change leaves the field empty. Searches keep running — and silently match less.</a:t>
            </a:r>
            <a:endParaRPr lang="en-US" sz="1150" dirty="0"/>
          </a:p>
        </p:txBody>
      </p:sp>
      <p:sp>
        <p:nvSpPr>
          <p:cNvPr id="11" name="Shape 8"/>
          <p:cNvSpPr/>
          <p:nvPr/>
        </p:nvSpPr>
        <p:spPr>
          <a:xfrm>
            <a:off x="4297680" y="2148840"/>
            <a:ext cx="3593592" cy="1828800"/>
          </a:xfrm>
          <a:prstGeom prst="roundRect">
            <a:avLst>
              <a:gd name="adj" fmla="val 4000"/>
            </a:avLst>
          </a:prstGeom>
          <a:solidFill>
            <a:srgbClr val="3A2C16"/>
          </a:solidFill>
          <a:ln w="12700">
            <a:solidFill>
              <a:srgbClr val="E0A040"/>
            </a:solidFill>
            <a:prstDash val="solid"/>
          </a:ln>
        </p:spPr>
      </p:sp>
      <p:sp>
        <p:nvSpPr>
          <p:cNvPr id="12" name="Text 9"/>
          <p:cNvSpPr txBox="1"/>
          <p:nvPr/>
        </p:nvSpPr>
        <p:spPr>
          <a:xfrm>
            <a:off x="4526280" y="2286000"/>
            <a:ext cx="3136392" cy="411480"/>
          </a:xfrm>
          <a:prstGeom prst="rect">
            <a:avLst/>
          </a:prstGeom>
          <a:noFill/>
          <a:ln/>
        </p:spPr>
        <p:txBody>
          <a:bodyPr wrap="square" lIns="0" tIns="0" rIns="0" bIns="0" rtlCol="0" anchor="ctr"/>
          <a:lstStyle/>
          <a:p>
            <a:pPr indent="0" marL="0">
              <a:buNone/>
            </a:pPr>
            <a:r>
              <a:rPr lang="en-US" sz="1600" b="1" dirty="0">
                <a:solidFill>
                  <a:srgbClr val="E0A040"/>
                </a:solidFill>
                <a:latin typeface="Calibri" pitchFamily="34" charset="0"/>
                <a:ea typeface="Calibri" pitchFamily="34" charset="-122"/>
                <a:cs typeface="Calibri" pitchFamily="34" charset="-120"/>
              </a:rPr>
              <a:t>A value drifts from the standard</a:t>
            </a:r>
            <a:endParaRPr lang="en-US" sz="1600" dirty="0"/>
          </a:p>
        </p:txBody>
      </p:sp>
      <p:sp>
        <p:nvSpPr>
          <p:cNvPr id="13" name="Text 10"/>
          <p:cNvSpPr txBox="1"/>
          <p:nvPr/>
        </p:nvSpPr>
        <p:spPr>
          <a:xfrm>
            <a:off x="4526280" y="2743200"/>
            <a:ext cx="3136392" cy="11430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teardown instead of allowed, EURO instead of EUR. The field exists, the value is wrong, CIM-based content misses it.</a:t>
            </a:r>
            <a:endParaRPr lang="en-US" sz="1150" dirty="0"/>
          </a:p>
        </p:txBody>
      </p:sp>
      <p:sp>
        <p:nvSpPr>
          <p:cNvPr id="14" name="Shape 11"/>
          <p:cNvSpPr/>
          <p:nvPr/>
        </p:nvSpPr>
        <p:spPr>
          <a:xfrm>
            <a:off x="8046720" y="2148840"/>
            <a:ext cx="3593592" cy="1828800"/>
          </a:xfrm>
          <a:prstGeom prst="roundRect">
            <a:avLst>
              <a:gd name="adj" fmla="val 4000"/>
            </a:avLst>
          </a:prstGeom>
          <a:solidFill>
            <a:srgbClr val="2B2245"/>
          </a:solidFill>
          <a:ln w="12700">
            <a:solidFill>
              <a:srgbClr val="9A78F5"/>
            </a:solidFill>
            <a:prstDash val="solid"/>
          </a:ln>
        </p:spPr>
      </p:sp>
      <p:sp>
        <p:nvSpPr>
          <p:cNvPr id="15" name="Text 12"/>
          <p:cNvSpPr txBox="1"/>
          <p:nvPr/>
        </p:nvSpPr>
        <p:spPr>
          <a:xfrm>
            <a:off x="8275320" y="2286000"/>
            <a:ext cx="3136392" cy="411480"/>
          </a:xfrm>
          <a:prstGeom prst="rect">
            <a:avLst/>
          </a:prstGeom>
          <a:noFill/>
          <a:ln/>
        </p:spPr>
        <p:txBody>
          <a:bodyPr wrap="square" lIns="0" tIns="0" rIns="0" bIns="0" rtlCol="0" anchor="ctr"/>
          <a:lstStyle/>
          <a:p>
            <a:pPr indent="0" marL="0">
              <a:buNone/>
            </a:pPr>
            <a:r>
              <a:rPr lang="en-US" sz="1600" b="1" dirty="0">
                <a:solidFill>
                  <a:srgbClr val="9A78F5"/>
                </a:solidFill>
                <a:latin typeface="Calibri" pitchFamily="34" charset="0"/>
                <a:ea typeface="Calibri" pitchFamily="34" charset="-122"/>
                <a:cs typeface="Calibri" pitchFamily="34" charset="-120"/>
              </a:rPr>
              <a:t>A field goes missing on a subset</a:t>
            </a:r>
            <a:endParaRPr lang="en-US" sz="1600" dirty="0"/>
          </a:p>
        </p:txBody>
      </p:sp>
      <p:sp>
        <p:nvSpPr>
          <p:cNvPr id="16" name="Text 13"/>
          <p:cNvSpPr txBox="1"/>
          <p:nvPr/>
        </p:nvSpPr>
        <p:spPr>
          <a:xfrm>
            <a:off x="8275320" y="2743200"/>
            <a:ext cx="3136392" cy="114300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One region, one host, one message type stops carrying the field. Averages hide it; per-field quality shows it.</a:t>
            </a:r>
            <a:endParaRPr lang="en-US" sz="1150" dirty="0"/>
          </a:p>
        </p:txBody>
      </p:sp>
      <p:sp>
        <p:nvSpPr>
          <p:cNvPr id="17" name="Shape 14"/>
          <p:cNvSpPr/>
          <p:nvPr/>
        </p:nvSpPr>
        <p:spPr>
          <a:xfrm>
            <a:off x="548640" y="4251960"/>
            <a:ext cx="11091672" cy="1188720"/>
          </a:xfrm>
          <a:prstGeom prst="roundRect">
            <a:avLst>
              <a:gd name="adj" fmla="val 6154"/>
            </a:avLst>
          </a:prstGeom>
          <a:solidFill>
            <a:srgbClr val="1F242F"/>
          </a:solidFill>
          <a:ln w="9525">
            <a:solidFill>
              <a:srgbClr val="8B6CF6"/>
            </a:solidFill>
            <a:prstDash val="solid"/>
          </a:ln>
        </p:spPr>
      </p:sp>
      <p:sp>
        <p:nvSpPr>
          <p:cNvPr id="18" name="Text 15"/>
          <p:cNvSpPr txBox="1"/>
          <p:nvPr/>
        </p:nvSpPr>
        <p:spPr>
          <a:xfrm>
            <a:off x="731520" y="438912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What Field Quality Monitoring does</a:t>
            </a:r>
            <a:endParaRPr lang="en-US" sz="1150" dirty="0"/>
          </a:p>
        </p:txBody>
      </p:sp>
      <p:sp>
        <p:nvSpPr>
          <p:cNvPr id="19" name="Text 16"/>
          <p:cNvSpPr txBox="1"/>
          <p:nvPr/>
        </p:nvSpPr>
        <p:spPr>
          <a:xfrm>
            <a:off x="731520" y="4709160"/>
            <a:ext cx="10725912" cy="62179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FQM samples the events of a feed, checks every field against a data dictionary (presence, regular expression, optional type), and turns the result into TrackMe entities: one per field plus one @global per context. Each entity has a threshold, a state, a score, history and alerting — exactly like a data source in DSM.</a:t>
            </a:r>
            <a:endParaRPr lang="en-US" sz="1050" dirty="0"/>
          </a:p>
        </p:txBody>
      </p:sp>
      <p:sp>
        <p:nvSpPr>
          <p:cNvPr id="20" name="Text 17"/>
          <p:cNvSpPr txBox="1"/>
          <p:nvPr/>
        </p:nvSpPr>
        <p:spPr>
          <a:xfrm>
            <a:off x="548640" y="5669280"/>
            <a:ext cx="11064240" cy="36576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Works for CIM data models and for any raw or custom format — only the data context and its dictionary change.</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MODEL</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One collect job, one monitor job, one data dictionary</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78179"/>
          </a:xfrm>
          <a:prstGeom prst="roundRect">
            <a:avLst>
              <a:gd name="adj" fmla="val 1179"/>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01_workflow_diagram.jpg">    </p:cNvPr>
          <p:cNvPicPr>
            <a:picLocks noChangeAspect="1"/>
          </p:cNvPicPr>
          <p:nvPr/>
        </p:nvPicPr>
        <p:blipFill>
          <a:blip r:embed="rId1"/>
          <a:stretch>
            <a:fillRect/>
          </a:stretch>
        </p:blipFill>
        <p:spPr>
          <a:xfrm>
            <a:off x="612648" y="1435608"/>
            <a:ext cx="7095744" cy="3750163"/>
          </a:xfrm>
          <a:prstGeom prst="rect">
            <a:avLst/>
          </a:prstGeom>
        </p:spPr>
      </p:pic>
      <p:sp>
        <p:nvSpPr>
          <p:cNvPr id="9" name="Shape 5"/>
          <p:cNvSpPr/>
          <p:nvPr/>
        </p:nvSpPr>
        <p:spPr>
          <a:xfrm>
            <a:off x="1185062" y="2536002"/>
            <a:ext cx="274320" cy="274320"/>
          </a:xfrm>
          <a:prstGeom prst="ellipse">
            <a:avLst/>
          </a:prstGeom>
          <a:solidFill>
            <a:srgbClr val="5B8DEF"/>
          </a:solidFill>
          <a:ln w="12700">
            <a:solidFill>
              <a:srgbClr val="FFFFFF"/>
            </a:solidFill>
            <a:prstDash val="solid"/>
          </a:ln>
        </p:spPr>
      </p:sp>
      <p:sp>
        <p:nvSpPr>
          <p:cNvPr id="10" name="Text 6"/>
          <p:cNvSpPr txBox="1"/>
          <p:nvPr/>
        </p:nvSpPr>
        <p:spPr>
          <a:xfrm>
            <a:off x="1185062" y="253600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185062" y="3173529"/>
            <a:ext cx="274320" cy="274320"/>
          </a:xfrm>
          <a:prstGeom prst="ellipse">
            <a:avLst/>
          </a:prstGeom>
          <a:solidFill>
            <a:srgbClr val="E0A040"/>
          </a:solidFill>
          <a:ln w="12700">
            <a:solidFill>
              <a:srgbClr val="FFFFFF"/>
            </a:solidFill>
            <a:prstDash val="solid"/>
          </a:ln>
        </p:spPr>
      </p:sp>
      <p:sp>
        <p:nvSpPr>
          <p:cNvPr id="12" name="Text 8"/>
          <p:cNvSpPr txBox="1"/>
          <p:nvPr/>
        </p:nvSpPr>
        <p:spPr>
          <a:xfrm>
            <a:off x="1185062" y="317352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185062" y="3661051"/>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185062" y="366105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4236232" y="3173529"/>
            <a:ext cx="274320" cy="274320"/>
          </a:xfrm>
          <a:prstGeom prst="ellipse">
            <a:avLst/>
          </a:prstGeom>
          <a:solidFill>
            <a:srgbClr val="9A78F5"/>
          </a:solidFill>
          <a:ln w="12700">
            <a:solidFill>
              <a:srgbClr val="FFFFFF"/>
            </a:solidFill>
            <a:prstDash val="solid"/>
          </a:ln>
        </p:spPr>
      </p:sp>
      <p:sp>
        <p:nvSpPr>
          <p:cNvPr id="16" name="Text 12"/>
          <p:cNvSpPr txBox="1"/>
          <p:nvPr/>
        </p:nvSpPr>
        <p:spPr>
          <a:xfrm>
            <a:off x="4236232" y="317352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4236232" y="3661051"/>
            <a:ext cx="274320" cy="274320"/>
          </a:xfrm>
          <a:prstGeom prst="ellipse">
            <a:avLst/>
          </a:prstGeom>
          <a:solidFill>
            <a:srgbClr val="E05555"/>
          </a:solidFill>
          <a:ln w="12700">
            <a:solidFill>
              <a:srgbClr val="FFFFFF"/>
            </a:solidFill>
            <a:prstDash val="solid"/>
          </a:ln>
        </p:spPr>
      </p:sp>
      <p:sp>
        <p:nvSpPr>
          <p:cNvPr id="18" name="Text 14"/>
          <p:cNvSpPr txBox="1"/>
          <p:nvPr/>
        </p:nvSpPr>
        <p:spPr>
          <a:xfrm>
            <a:off x="4236232" y="366105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Data dictionary</a:t>
            </a:r>
            <a:endParaRPr lang="en-US" sz="1250" dirty="0"/>
          </a:p>
        </p:txBody>
      </p:sp>
      <p:sp>
        <p:nvSpPr>
          <p:cNvPr id="22" name="Text 18"/>
          <p:cNvSpPr txBox="1"/>
          <p:nvPr/>
        </p:nvSpPr>
        <p:spPr>
          <a:xfrm>
            <a:off x="8476488" y="1709928"/>
            <a:ext cx="3163824"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Per field: regular expression, optional type, allow unknown, allow missing / empty. Generated from CIM or drafted by AI, shared between jobs.</a:t>
            </a:r>
            <a:endParaRPr lang="en-US" sz="1050" dirty="0"/>
          </a:p>
        </p:txBody>
      </p:sp>
      <p:sp>
        <p:nvSpPr>
          <p:cNvPr id="23" name="Shape 19"/>
          <p:cNvSpPr/>
          <p:nvPr/>
        </p:nvSpPr>
        <p:spPr>
          <a:xfrm>
            <a:off x="8092440" y="266090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660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6517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Collect job — score every field</a:t>
            </a:r>
            <a:endParaRPr lang="en-US" sz="1250" dirty="0"/>
          </a:p>
        </p:txBody>
      </p:sp>
      <p:sp>
        <p:nvSpPr>
          <p:cNvPr id="26" name="Text 22"/>
          <p:cNvSpPr txBox="1"/>
          <p:nvPr/>
        </p:nvSpPr>
        <p:spPr>
          <a:xfrm>
            <a:off x="8476488" y="294436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scheduled search samples the events and runs trackmefieldsquality: missing, empty, pattern and type checks, per event.</a:t>
            </a:r>
            <a:endParaRPr lang="en-US" sz="1050" dirty="0"/>
          </a:p>
        </p:txBody>
      </p:sp>
      <p:sp>
        <p:nvSpPr>
          <p:cNvPr id="27" name="Shape 23"/>
          <p:cNvSpPr/>
          <p:nvPr/>
        </p:nvSpPr>
        <p:spPr>
          <a:xfrm>
            <a:off x="8092440" y="371246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3712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3703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Samples indexed</a:t>
            </a:r>
            <a:endParaRPr lang="en-US" sz="1250" dirty="0"/>
          </a:p>
        </p:txBody>
      </p:sp>
      <p:sp>
        <p:nvSpPr>
          <p:cNvPr id="30" name="Text 26"/>
          <p:cNvSpPr txBox="1"/>
          <p:nvPr/>
        </p:nvSpPr>
        <p:spPr>
          <a:xfrm>
            <a:off x="8476488" y="3995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Results land in the summary index as trackme:fields_quality JSON samples.</a:t>
            </a:r>
            <a:endParaRPr lang="en-US" sz="1050" dirty="0"/>
          </a:p>
        </p:txBody>
      </p:sp>
      <p:sp>
        <p:nvSpPr>
          <p:cNvPr id="31" name="Shape 27"/>
          <p:cNvSpPr/>
          <p:nvPr/>
        </p:nvSpPr>
        <p:spPr>
          <a:xfrm>
            <a:off x="8092440" y="458114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4572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Monitor job — build the entities</a:t>
            </a:r>
            <a:endParaRPr lang="en-US" sz="1250" dirty="0"/>
          </a:p>
        </p:txBody>
      </p:sp>
      <p:sp>
        <p:nvSpPr>
          <p:cNvPr id="34" name="Text 30"/>
          <p:cNvSpPr txBox="1"/>
          <p:nvPr/>
        </p:nvSpPr>
        <p:spPr>
          <a:xfrm>
            <a:off x="8476488" y="48646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Runs ~10 minutes after the collect job: one entity per field, plus @global per context.</a:t>
            </a:r>
            <a:endParaRPr lang="en-US" sz="1050" dirty="0"/>
          </a:p>
        </p:txBody>
      </p:sp>
      <p:sp>
        <p:nvSpPr>
          <p:cNvPr id="35" name="Shape 31"/>
          <p:cNvSpPr/>
          <p:nvPr/>
        </p:nvSpPr>
        <p:spPr>
          <a:xfrm>
            <a:off x="8092440" y="544982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54406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Thresholds and alerting</a:t>
            </a:r>
            <a:endParaRPr lang="en-US" sz="1250" dirty="0"/>
          </a:p>
        </p:txBody>
      </p:sp>
      <p:sp>
        <p:nvSpPr>
          <p:cNvPr id="38" name="Text 34"/>
          <p:cNvSpPr txBox="1"/>
          <p:nvPr/>
        </p:nvSpPr>
        <p:spPr>
          <a:xfrm>
            <a:off x="8476488" y="57332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Success % against the threshold drives the state; stateful alerts and emails come for free.</a:t>
            </a:r>
            <a:endParaRPr lang="en-US" sz="1050" dirty="0"/>
          </a:p>
        </p:txBody>
      </p:sp>
      <p:sp>
        <p:nvSpPr>
          <p:cNvPr id="39" name="Text 35"/>
          <p:cNvSpPr txBox="1"/>
          <p:nvPr/>
        </p:nvSpPr>
        <p:spPr>
          <a:xfrm>
            <a:off x="548640" y="6272784"/>
            <a:ext cx="7223760" cy="365760"/>
          </a:xfrm>
          <a:prstGeom prst="rect">
            <a:avLst/>
          </a:prstGeom>
          <a:noFill/>
          <a:ln/>
        </p:spPr>
        <p:txBody>
          <a:bodyPr wrap="square" lIns="0" tIns="0" rIns="0" bIns="0" rtlCol="0" anchor="t"/>
          <a:lstStyle/>
          <a:p>
            <a:pPr indent="0" marL="0">
              <a:buNone/>
            </a:pPr>
            <a:r>
              <a:rPr lang="en-US" sz="1000" i="1" dirty="0">
                <a:solidFill>
                  <a:srgbClr val="9AA3B5"/>
                </a:solidFill>
                <a:latin typeface="Calibri" pitchFamily="34" charset="0"/>
                <a:ea typeface="Calibri" pitchFamily="34" charset="-122"/>
                <a:cs typeface="Calibri" pitchFamily="34" charset="-120"/>
              </a:rPr>
              <a:t>The workflow diagram is built into the wizard — expand "Fields Quality Monitoring Workflow Diagram" at the top of every job wizard.</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PLAN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What we are going to do — two feeds, two dictionary strategies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5468112" cy="4160520"/>
          </a:xfrm>
          <a:prstGeom prst="roundRect">
            <a:avLst>
              <a:gd name="adj" fmla="val 1758"/>
            </a:avLst>
          </a:prstGeom>
          <a:solidFill>
            <a:srgbClr val="1C2A48"/>
          </a:solidFill>
          <a:ln w="12700">
            <a:solidFill>
              <a:srgbClr val="5B8DEF"/>
            </a:solidFill>
            <a:prstDash val="solid"/>
          </a:ln>
        </p:spPr>
      </p:sp>
      <p:sp>
        <p:nvSpPr>
          <p:cNvPr id="8" name="Text 5"/>
          <p:cNvSpPr txBox="1"/>
          <p:nvPr/>
        </p:nvSpPr>
        <p:spPr>
          <a:xfrm>
            <a:off x="822960" y="1572768"/>
            <a:ext cx="4937760" cy="274320"/>
          </a:xfrm>
          <a:prstGeom prst="rect">
            <a:avLst/>
          </a:prstGeom>
          <a:noFill/>
          <a:ln/>
        </p:spPr>
        <p:txBody>
          <a:bodyPr wrap="square" lIns="0" tIns="0" rIns="0" bIns="0" rtlCol="0" anchor="t"/>
          <a:lstStyle/>
          <a:p>
            <a:pPr indent="0" marL="0">
              <a:buNone/>
            </a:pPr>
            <a:r>
              <a:rPr lang="en-US" sz="1100" b="1" spc="200" kern="0" dirty="0">
                <a:solidFill>
                  <a:srgbClr val="5B8DEF"/>
                </a:solidFill>
                <a:latin typeface="Calibri" pitchFamily="34" charset="0"/>
                <a:ea typeface="Calibri" pitchFamily="34" charset="-122"/>
                <a:cs typeface="Calibri" pitchFamily="34" charset="-120"/>
              </a:rPr>
              <a:t>EXAMPLE 1  ·  CIM</a:t>
            </a:r>
            <a:endParaRPr lang="en-US" sz="1100" dirty="0"/>
          </a:p>
        </p:txBody>
      </p:sp>
      <p:sp>
        <p:nvSpPr>
          <p:cNvPr id="9" name="Text 6"/>
          <p:cNvSpPr txBox="1"/>
          <p:nvPr/>
        </p:nvSpPr>
        <p:spPr>
          <a:xfrm>
            <a:off x="822960" y="1874520"/>
            <a:ext cx="4937760" cy="411480"/>
          </a:xfrm>
          <a:prstGeom prst="rect">
            <a:avLst/>
          </a:prstGeom>
          <a:noFill/>
          <a:ln/>
        </p:spPr>
        <p:txBody>
          <a:bodyPr wrap="square" lIns="0" tIns="0" rIns="0" bIns="0" rtlCol="0" anchor="t"/>
          <a:lstStyle/>
          <a:p>
            <a:pPr indent="0" marL="0">
              <a:buNone/>
            </a:pPr>
            <a:r>
              <a:rPr lang="en-US" sz="2000" b="1" dirty="0">
                <a:solidFill>
                  <a:srgbClr val="F2F4F8"/>
                </a:solidFill>
                <a:latin typeface="Calibri" pitchFamily="34" charset="0"/>
                <a:ea typeface="Calibri" pitchFamily="34" charset="-122"/>
                <a:cs typeface="Calibri" pitchFamily="34" charset="-120"/>
              </a:rPr>
              <a:t>Cisco ASA firewall logs</a:t>
            </a:r>
            <a:endParaRPr lang="en-US" sz="2000" dirty="0"/>
          </a:p>
        </p:txBody>
      </p:sp>
      <p:sp>
        <p:nvSpPr>
          <p:cNvPr id="10" name="Shape 7"/>
          <p:cNvSpPr/>
          <p:nvPr/>
        </p:nvSpPr>
        <p:spPr>
          <a:xfrm>
            <a:off x="822960" y="2395728"/>
            <a:ext cx="4919472" cy="457200"/>
          </a:xfrm>
          <a:prstGeom prst="roundRect">
            <a:avLst>
              <a:gd name="adj" fmla="val 10000"/>
            </a:avLst>
          </a:prstGeom>
          <a:solidFill>
            <a:srgbClr val="0F1218"/>
          </a:solidFill>
          <a:ln w="9525">
            <a:solidFill>
              <a:srgbClr val="2A3140"/>
            </a:solidFill>
            <a:prstDash val="solid"/>
          </a:ln>
        </p:spPr>
      </p:sp>
      <p:sp>
        <p:nvSpPr>
          <p:cNvPr id="11" name="Text 8"/>
          <p:cNvSpPr txBox="1"/>
          <p:nvPr/>
        </p:nvSpPr>
        <p:spPr>
          <a:xfrm>
            <a:off x="960120" y="2395728"/>
            <a:ext cx="4663440" cy="457200"/>
          </a:xfrm>
          <a:prstGeom prst="rect">
            <a:avLst/>
          </a:prstGeom>
          <a:noFill/>
          <a:ln/>
        </p:spPr>
        <p:txBody>
          <a:bodyPr wrap="square" lIns="0" tIns="0" rIns="0" bIns="0" rtlCol="0" anchor="ctr"/>
          <a:lstStyle/>
          <a:p>
            <a:pPr indent="0" marL="0">
              <a:buNone/>
            </a:pPr>
            <a:r>
              <a:rPr lang="en-US" sz="1100" dirty="0">
                <a:solidFill>
                  <a:srgbClr val="F2F4F8"/>
                </a:solidFill>
                <a:latin typeface="Courier New" pitchFamily="34" charset="0"/>
                <a:ea typeface="Courier New" pitchFamily="34" charset="-122"/>
                <a:cs typeface="Courier New" pitchFamily="34" charset="-120"/>
              </a:rPr>
              <a:t>index=siem* sourcetype="cisco:asa"</a:t>
            </a:r>
            <a:endParaRPr lang="en-US" sz="1100" dirty="0"/>
          </a:p>
        </p:txBody>
      </p:sp>
      <p:sp>
        <p:nvSpPr>
          <p:cNvPr id="12" name="Shape 9"/>
          <p:cNvSpPr/>
          <p:nvPr/>
        </p:nvSpPr>
        <p:spPr>
          <a:xfrm>
            <a:off x="841248" y="3136392"/>
            <a:ext cx="118872" cy="118872"/>
          </a:xfrm>
          <a:prstGeom prst="ellipse">
            <a:avLst/>
          </a:prstGeom>
          <a:solidFill>
            <a:srgbClr val="5B8DEF"/>
          </a:solidFill>
          <a:ln w="12700">
            <a:solidFill>
              <a:srgbClr val="5B8DEF"/>
            </a:solidFill>
            <a:prstDash val="solid"/>
          </a:ln>
        </p:spPr>
      </p:sp>
      <p:sp>
        <p:nvSpPr>
          <p:cNvPr id="13" name="Text 10"/>
          <p:cNvSpPr txBox="1"/>
          <p:nvPr/>
        </p:nvSpPr>
        <p:spPr>
          <a:xfrm>
            <a:off x="1097280" y="3044952"/>
            <a:ext cx="4663440" cy="320040"/>
          </a:xfrm>
          <a:prstGeom prst="rect">
            <a:avLst/>
          </a:prstGeom>
          <a:noFill/>
          <a:ln/>
        </p:spPr>
        <p:txBody>
          <a:bodyPr wrap="square" lIns="0" tIns="0" rIns="0" bIns="0" rtlCol="0" anchor="ctr"/>
          <a:lstStyle/>
          <a:p>
            <a:pPr indent="0" marL="0">
              <a:buNone/>
            </a:pPr>
            <a:r>
              <a:rPr lang="en-US" sz="1250" dirty="0">
                <a:solidFill>
                  <a:srgbClr val="F2F4F8"/>
                </a:solidFill>
                <a:latin typeface="Calibri" pitchFamily="34" charset="0"/>
                <a:ea typeface="Calibri" pitchFamily="34" charset="-122"/>
                <a:cs typeface="Calibri" pitchFamily="34" charset="-120"/>
              </a:rPr>
              <a:t>Checked against Network_Traffic / All_Traffic</a:t>
            </a:r>
            <a:endParaRPr lang="en-US" sz="1250" dirty="0"/>
          </a:p>
        </p:txBody>
      </p:sp>
      <p:sp>
        <p:nvSpPr>
          <p:cNvPr id="14" name="Shape 11"/>
          <p:cNvSpPr/>
          <p:nvPr/>
        </p:nvSpPr>
        <p:spPr>
          <a:xfrm>
            <a:off x="841248" y="3593592"/>
            <a:ext cx="118872" cy="118872"/>
          </a:xfrm>
          <a:prstGeom prst="ellipse">
            <a:avLst/>
          </a:prstGeom>
          <a:solidFill>
            <a:srgbClr val="5B8DEF"/>
          </a:solidFill>
          <a:ln w="12700">
            <a:solidFill>
              <a:srgbClr val="5B8DEF"/>
            </a:solidFill>
            <a:prstDash val="solid"/>
          </a:ln>
        </p:spPr>
      </p:sp>
      <p:sp>
        <p:nvSpPr>
          <p:cNvPr id="15" name="Text 12"/>
          <p:cNvSpPr txBox="1"/>
          <p:nvPr/>
        </p:nvSpPr>
        <p:spPr>
          <a:xfrm>
            <a:off x="1097280" y="3502152"/>
            <a:ext cx="4663440" cy="320040"/>
          </a:xfrm>
          <a:prstGeom prst="rect">
            <a:avLst/>
          </a:prstGeom>
          <a:noFill/>
          <a:ln/>
        </p:spPr>
        <p:txBody>
          <a:bodyPr wrap="square" lIns="0" tIns="0" rIns="0" bIns="0" rtlCol="0" anchor="ctr"/>
          <a:lstStyle/>
          <a:p>
            <a:pPr indent="0" marL="0">
              <a:buNone/>
            </a:pPr>
            <a:r>
              <a:rPr lang="en-US" sz="1250" dirty="0">
                <a:solidFill>
                  <a:srgbClr val="F2F4F8"/>
                </a:solidFill>
                <a:latin typeface="Calibri" pitchFamily="34" charset="0"/>
                <a:ea typeface="Calibri" pitchFamily="34" charset="-122"/>
                <a:cs typeface="Calibri" pitchFamily="34" charset="-120"/>
              </a:rPr>
              <a:t>Dictionary generated from the CIM data model</a:t>
            </a:r>
            <a:endParaRPr lang="en-US" sz="1250" dirty="0"/>
          </a:p>
        </p:txBody>
      </p:sp>
      <p:sp>
        <p:nvSpPr>
          <p:cNvPr id="16" name="Shape 13"/>
          <p:cNvSpPr/>
          <p:nvPr/>
        </p:nvSpPr>
        <p:spPr>
          <a:xfrm>
            <a:off x="841248" y="4050792"/>
            <a:ext cx="118872" cy="118872"/>
          </a:xfrm>
          <a:prstGeom prst="ellipse">
            <a:avLst/>
          </a:prstGeom>
          <a:solidFill>
            <a:srgbClr val="5B8DEF"/>
          </a:solidFill>
          <a:ln w="12700">
            <a:solidFill>
              <a:srgbClr val="5B8DEF"/>
            </a:solidFill>
            <a:prstDash val="solid"/>
          </a:ln>
        </p:spPr>
      </p:sp>
      <p:sp>
        <p:nvSpPr>
          <p:cNvPr id="17" name="Text 14"/>
          <p:cNvSpPr txBox="1"/>
          <p:nvPr/>
        </p:nvSpPr>
        <p:spPr>
          <a:xfrm>
            <a:off x="1097280" y="3959352"/>
            <a:ext cx="4663440" cy="320040"/>
          </a:xfrm>
          <a:prstGeom prst="rect">
            <a:avLst/>
          </a:prstGeom>
          <a:noFill/>
          <a:ln/>
        </p:spPr>
        <p:txBody>
          <a:bodyPr wrap="square" lIns="0" tIns="0" rIns="0" bIns="0" rtlCol="0" anchor="ctr"/>
          <a:lstStyle/>
          <a:p>
            <a:pPr indent="0" marL="0">
              <a:buNone/>
            </a:pPr>
            <a:r>
              <a:rPr lang="en-US" sz="1250" dirty="0">
                <a:solidFill>
                  <a:srgbClr val="F2F4F8"/>
                </a:solidFill>
                <a:latin typeface="Calibri" pitchFamily="34" charset="0"/>
                <a:ea typeface="Calibri" pitchFamily="34" charset="-122"/>
                <a:cs typeface="Calibri" pitchFamily="34" charset="-120"/>
              </a:rPr>
              <a:t>Simulate, inspect a regex failure, tune, re-simulate</a:t>
            </a:r>
            <a:endParaRPr lang="en-US" sz="1250" dirty="0"/>
          </a:p>
        </p:txBody>
      </p:sp>
      <p:sp>
        <p:nvSpPr>
          <p:cNvPr id="18" name="Shape 15"/>
          <p:cNvSpPr/>
          <p:nvPr/>
        </p:nvSpPr>
        <p:spPr>
          <a:xfrm>
            <a:off x="841248" y="4507992"/>
            <a:ext cx="118872" cy="118872"/>
          </a:xfrm>
          <a:prstGeom prst="ellipse">
            <a:avLst/>
          </a:prstGeom>
          <a:solidFill>
            <a:srgbClr val="5B8DEF"/>
          </a:solidFill>
          <a:ln w="12700">
            <a:solidFill>
              <a:srgbClr val="5B8DEF"/>
            </a:solidFill>
            <a:prstDash val="solid"/>
          </a:ln>
        </p:spPr>
      </p:sp>
      <p:sp>
        <p:nvSpPr>
          <p:cNvPr id="19" name="Text 16"/>
          <p:cNvSpPr txBox="1"/>
          <p:nvPr/>
        </p:nvSpPr>
        <p:spPr>
          <a:xfrm>
            <a:off x="1097280" y="4416552"/>
            <a:ext cx="4663440" cy="320040"/>
          </a:xfrm>
          <a:prstGeom prst="rect">
            <a:avLst/>
          </a:prstGeom>
          <a:noFill/>
          <a:ln/>
        </p:spPr>
        <p:txBody>
          <a:bodyPr wrap="square" lIns="0" tIns="0" rIns="0" bIns="0" rtlCol="0" anchor="ctr"/>
          <a:lstStyle/>
          <a:p>
            <a:pPr indent="0" marL="0">
              <a:buNone/>
            </a:pPr>
            <a:r>
              <a:rPr lang="en-US" sz="1250" dirty="0">
                <a:solidFill>
                  <a:srgbClr val="F2F4F8"/>
                </a:solidFill>
                <a:latin typeface="Calibri" pitchFamily="34" charset="0"/>
                <a:ea typeface="Calibri" pitchFamily="34" charset="-122"/>
                <a:cs typeface="Calibri" pitchFamily="34" charset="-120"/>
              </a:rPr>
              <a:t>Sampling with Auto define, create, run</a:t>
            </a:r>
            <a:endParaRPr lang="en-US" sz="1250" dirty="0"/>
          </a:p>
        </p:txBody>
      </p:sp>
      <p:sp>
        <p:nvSpPr>
          <p:cNvPr id="20" name="Shape 17"/>
          <p:cNvSpPr/>
          <p:nvPr/>
        </p:nvSpPr>
        <p:spPr>
          <a:xfrm>
            <a:off x="841248" y="4965192"/>
            <a:ext cx="118872" cy="118872"/>
          </a:xfrm>
          <a:prstGeom prst="ellipse">
            <a:avLst/>
          </a:prstGeom>
          <a:solidFill>
            <a:srgbClr val="5B8DEF"/>
          </a:solidFill>
          <a:ln w="12700">
            <a:solidFill>
              <a:srgbClr val="5B8DEF"/>
            </a:solidFill>
            <a:prstDash val="solid"/>
          </a:ln>
        </p:spPr>
      </p:sp>
      <p:sp>
        <p:nvSpPr>
          <p:cNvPr id="21" name="Text 18"/>
          <p:cNvSpPr txBox="1"/>
          <p:nvPr/>
        </p:nvSpPr>
        <p:spPr>
          <a:xfrm>
            <a:off x="1097280" y="4873752"/>
            <a:ext cx="4663440" cy="320040"/>
          </a:xfrm>
          <a:prstGeom prst="rect">
            <a:avLst/>
          </a:prstGeom>
          <a:noFill/>
          <a:ln/>
        </p:spPr>
        <p:txBody>
          <a:bodyPr wrap="square" lIns="0" tIns="0" rIns="0" bIns="0" rtlCol="0" anchor="ctr"/>
          <a:lstStyle/>
          <a:p>
            <a:pPr indent="0" marL="0">
              <a:buNone/>
            </a:pPr>
            <a:r>
              <a:rPr lang="en-US" sz="1250" dirty="0">
                <a:solidFill>
                  <a:srgbClr val="F2F4F8"/>
                </a:solidFill>
                <a:latin typeface="Calibri" pitchFamily="34" charset="0"/>
                <a:ea typeface="Calibri" pitchFamily="34" charset="-122"/>
                <a:cs typeface="Calibri" pitchFamily="34" charset="-120"/>
              </a:rPr>
              <a:t>76 entities over 4 regional indexes</a:t>
            </a:r>
            <a:endParaRPr lang="en-US" sz="1250" dirty="0"/>
          </a:p>
        </p:txBody>
      </p:sp>
      <p:sp>
        <p:nvSpPr>
          <p:cNvPr id="22" name="Shape 19"/>
          <p:cNvSpPr/>
          <p:nvPr/>
        </p:nvSpPr>
        <p:spPr>
          <a:xfrm>
            <a:off x="6172200" y="1417320"/>
            <a:ext cx="5468112" cy="4160520"/>
          </a:xfrm>
          <a:prstGeom prst="roundRect">
            <a:avLst>
              <a:gd name="adj" fmla="val 1758"/>
            </a:avLst>
          </a:prstGeom>
          <a:solidFill>
            <a:srgbClr val="2B2245"/>
          </a:solidFill>
          <a:ln w="12700">
            <a:solidFill>
              <a:srgbClr val="9A78F5"/>
            </a:solidFill>
            <a:prstDash val="solid"/>
          </a:ln>
        </p:spPr>
      </p:sp>
      <p:sp>
        <p:nvSpPr>
          <p:cNvPr id="23" name="Text 20"/>
          <p:cNvSpPr txBox="1"/>
          <p:nvPr/>
        </p:nvSpPr>
        <p:spPr>
          <a:xfrm>
            <a:off x="6446520" y="1572768"/>
            <a:ext cx="4937760" cy="274320"/>
          </a:xfrm>
          <a:prstGeom prst="rect">
            <a:avLst/>
          </a:prstGeom>
          <a:noFill/>
          <a:ln/>
        </p:spPr>
        <p:txBody>
          <a:bodyPr wrap="square" lIns="0" tIns="0" rIns="0" bIns="0" rtlCol="0" anchor="t"/>
          <a:lstStyle/>
          <a:p>
            <a:pPr indent="0" marL="0">
              <a:buNone/>
            </a:pPr>
            <a:r>
              <a:rPr lang="en-US" sz="1100" b="1" spc="200" kern="0" dirty="0">
                <a:solidFill>
                  <a:srgbClr val="9A78F5"/>
                </a:solidFill>
                <a:latin typeface="Calibri" pitchFamily="34" charset="0"/>
                <a:ea typeface="Calibri" pitchFamily="34" charset="-122"/>
                <a:cs typeface="Calibri" pitchFamily="34" charset="-120"/>
              </a:rPr>
              <a:t>EXAMPLE 2  ·  NON-CIM (JSON)</a:t>
            </a:r>
            <a:endParaRPr lang="en-US" sz="1100" dirty="0"/>
          </a:p>
        </p:txBody>
      </p:sp>
      <p:sp>
        <p:nvSpPr>
          <p:cNvPr id="24" name="Text 21"/>
          <p:cNvSpPr txBox="1"/>
          <p:nvPr/>
        </p:nvSpPr>
        <p:spPr>
          <a:xfrm>
            <a:off x="6446520" y="1874520"/>
            <a:ext cx="4937760" cy="411480"/>
          </a:xfrm>
          <a:prstGeom prst="rect">
            <a:avLst/>
          </a:prstGeom>
          <a:noFill/>
          <a:ln/>
        </p:spPr>
        <p:txBody>
          <a:bodyPr wrap="square" lIns="0" tIns="0" rIns="0" bIns="0" rtlCol="0" anchor="t"/>
          <a:lstStyle/>
          <a:p>
            <a:pPr indent="0" marL="0">
              <a:buNone/>
            </a:pPr>
            <a:r>
              <a:rPr lang="en-US" sz="2000" b="1" dirty="0">
                <a:solidFill>
                  <a:srgbClr val="F2F4F8"/>
                </a:solidFill>
                <a:latin typeface="Calibri" pitchFamily="34" charset="0"/>
                <a:ea typeface="Calibri" pitchFamily="34" charset="-122"/>
                <a:cs typeface="Calibri" pitchFamily="34" charset="-120"/>
              </a:rPr>
              <a:t>E-commerce order transactions</a:t>
            </a:r>
            <a:endParaRPr lang="en-US" sz="2000" dirty="0"/>
          </a:p>
        </p:txBody>
      </p:sp>
      <p:sp>
        <p:nvSpPr>
          <p:cNvPr id="25" name="Shape 22"/>
          <p:cNvSpPr/>
          <p:nvPr/>
        </p:nvSpPr>
        <p:spPr>
          <a:xfrm>
            <a:off x="6446520" y="2395728"/>
            <a:ext cx="4919472" cy="457200"/>
          </a:xfrm>
          <a:prstGeom prst="roundRect">
            <a:avLst>
              <a:gd name="adj" fmla="val 10000"/>
            </a:avLst>
          </a:prstGeom>
          <a:solidFill>
            <a:srgbClr val="0F1218"/>
          </a:solidFill>
          <a:ln w="9525">
            <a:solidFill>
              <a:srgbClr val="2A3140"/>
            </a:solidFill>
            <a:prstDash val="solid"/>
          </a:ln>
        </p:spPr>
      </p:sp>
      <p:sp>
        <p:nvSpPr>
          <p:cNvPr id="26" name="Text 23"/>
          <p:cNvSpPr txBox="1"/>
          <p:nvPr/>
        </p:nvSpPr>
        <p:spPr>
          <a:xfrm>
            <a:off x="6583680" y="2395728"/>
            <a:ext cx="4663440" cy="457200"/>
          </a:xfrm>
          <a:prstGeom prst="rect">
            <a:avLst/>
          </a:prstGeom>
          <a:noFill/>
          <a:ln/>
        </p:spPr>
        <p:txBody>
          <a:bodyPr wrap="square" lIns="0" tIns="0" rIns="0" bIns="0" rtlCol="0" anchor="ctr"/>
          <a:lstStyle/>
          <a:p>
            <a:pPr indent="0" marL="0">
              <a:buNone/>
            </a:pPr>
            <a:r>
              <a:rPr lang="en-US" sz="1100" dirty="0">
                <a:solidFill>
                  <a:srgbClr val="F2F4F8"/>
                </a:solidFill>
                <a:latin typeface="Courier New" pitchFamily="34" charset="0"/>
                <a:ea typeface="Courier New" pitchFamily="34" charset="-122"/>
                <a:cs typeface="Courier New" pitchFamily="34" charset="-120"/>
              </a:rPr>
              <a:t>index="business_data" sourcetype="business:orders:transactions"</a:t>
            </a:r>
            <a:endParaRPr lang="en-US" sz="1100" dirty="0"/>
          </a:p>
        </p:txBody>
      </p:sp>
      <p:sp>
        <p:nvSpPr>
          <p:cNvPr id="27" name="Shape 24"/>
          <p:cNvSpPr/>
          <p:nvPr/>
        </p:nvSpPr>
        <p:spPr>
          <a:xfrm>
            <a:off x="6464808" y="3136392"/>
            <a:ext cx="118872" cy="118872"/>
          </a:xfrm>
          <a:prstGeom prst="ellipse">
            <a:avLst/>
          </a:prstGeom>
          <a:solidFill>
            <a:srgbClr val="9A78F5"/>
          </a:solidFill>
          <a:ln w="12700">
            <a:solidFill>
              <a:srgbClr val="9A78F5"/>
            </a:solidFill>
            <a:prstDash val="solid"/>
          </a:ln>
        </p:spPr>
      </p:sp>
      <p:sp>
        <p:nvSpPr>
          <p:cNvPr id="28" name="Text 25"/>
          <p:cNvSpPr txBox="1"/>
          <p:nvPr/>
        </p:nvSpPr>
        <p:spPr>
          <a:xfrm>
            <a:off x="6720840" y="3044952"/>
            <a:ext cx="4663440" cy="320040"/>
          </a:xfrm>
          <a:prstGeom prst="rect">
            <a:avLst/>
          </a:prstGeom>
          <a:noFill/>
          <a:ln/>
        </p:spPr>
        <p:txBody>
          <a:bodyPr wrap="square" lIns="0" tIns="0" rIns="0" bIns="0" rtlCol="0" anchor="ctr"/>
          <a:lstStyle/>
          <a:p>
            <a:pPr indent="0" marL="0">
              <a:buNone/>
            </a:pPr>
            <a:r>
              <a:rPr lang="en-US" sz="1250" dirty="0">
                <a:solidFill>
                  <a:srgbClr val="F2F4F8"/>
                </a:solidFill>
                <a:latin typeface="Calibri" pitchFamily="34" charset="0"/>
                <a:ea typeface="Calibri" pitchFamily="34" charset="-122"/>
                <a:cs typeface="Calibri" pitchFamily="34" charset="-120"/>
              </a:rPr>
              <a:t>Custom pseudo data model, raw JSON payload</a:t>
            </a:r>
            <a:endParaRPr lang="en-US" sz="1250" dirty="0"/>
          </a:p>
        </p:txBody>
      </p:sp>
      <p:sp>
        <p:nvSpPr>
          <p:cNvPr id="29" name="Shape 26"/>
          <p:cNvSpPr/>
          <p:nvPr/>
        </p:nvSpPr>
        <p:spPr>
          <a:xfrm>
            <a:off x="6464808" y="3593592"/>
            <a:ext cx="118872" cy="118872"/>
          </a:xfrm>
          <a:prstGeom prst="ellipse">
            <a:avLst/>
          </a:prstGeom>
          <a:solidFill>
            <a:srgbClr val="9A78F5"/>
          </a:solidFill>
          <a:ln w="12700">
            <a:solidFill>
              <a:srgbClr val="9A78F5"/>
            </a:solidFill>
            <a:prstDash val="solid"/>
          </a:ln>
        </p:spPr>
      </p:sp>
      <p:sp>
        <p:nvSpPr>
          <p:cNvPr id="30" name="Text 27"/>
          <p:cNvSpPr txBox="1"/>
          <p:nvPr/>
        </p:nvSpPr>
        <p:spPr>
          <a:xfrm>
            <a:off x="6720840" y="3502152"/>
            <a:ext cx="4663440" cy="320040"/>
          </a:xfrm>
          <a:prstGeom prst="rect">
            <a:avLst/>
          </a:prstGeom>
          <a:noFill/>
          <a:ln/>
        </p:spPr>
        <p:txBody>
          <a:bodyPr wrap="square" lIns="0" tIns="0" rIns="0" bIns="0" rtlCol="0" anchor="ctr"/>
          <a:lstStyle/>
          <a:p>
            <a:pPr indent="0" marL="0">
              <a:buNone/>
            </a:pPr>
            <a:r>
              <a:rPr lang="en-US" sz="1250" dirty="0">
                <a:solidFill>
                  <a:srgbClr val="F2F4F8"/>
                </a:solidFill>
                <a:latin typeface="Calibri" pitchFamily="34" charset="0"/>
                <a:ea typeface="Calibri" pitchFamily="34" charset="-122"/>
                <a:cs typeface="Calibri" pitchFamily="34" charset="-120"/>
              </a:rPr>
              <a:t>Dictionary drafted by the AI dictionary advisor</a:t>
            </a:r>
            <a:endParaRPr lang="en-US" sz="1250" dirty="0"/>
          </a:p>
        </p:txBody>
      </p:sp>
      <p:sp>
        <p:nvSpPr>
          <p:cNvPr id="31" name="Shape 28"/>
          <p:cNvSpPr/>
          <p:nvPr/>
        </p:nvSpPr>
        <p:spPr>
          <a:xfrm>
            <a:off x="6464808" y="4050792"/>
            <a:ext cx="118872" cy="118872"/>
          </a:xfrm>
          <a:prstGeom prst="ellipse">
            <a:avLst/>
          </a:prstGeom>
          <a:solidFill>
            <a:srgbClr val="9A78F5"/>
          </a:solidFill>
          <a:ln w="12700">
            <a:solidFill>
              <a:srgbClr val="9A78F5"/>
            </a:solidFill>
            <a:prstDash val="solid"/>
          </a:ln>
        </p:spPr>
      </p:sp>
      <p:sp>
        <p:nvSpPr>
          <p:cNvPr id="32" name="Text 29"/>
          <p:cNvSpPr txBox="1"/>
          <p:nvPr/>
        </p:nvSpPr>
        <p:spPr>
          <a:xfrm>
            <a:off x="6720840" y="3959352"/>
            <a:ext cx="4663440" cy="320040"/>
          </a:xfrm>
          <a:prstGeom prst="rect">
            <a:avLst/>
          </a:prstGeom>
          <a:noFill/>
          <a:ln/>
        </p:spPr>
        <p:txBody>
          <a:bodyPr wrap="square" lIns="0" tIns="0" rIns="0" bIns="0" rtlCol="0" anchor="ctr"/>
          <a:lstStyle/>
          <a:p>
            <a:pPr indent="0" marL="0">
              <a:buNone/>
            </a:pPr>
            <a:r>
              <a:rPr lang="en-US" sz="1250" dirty="0">
                <a:solidFill>
                  <a:srgbClr val="F2F4F8"/>
                </a:solidFill>
                <a:latin typeface="Calibri" pitchFamily="34" charset="0"/>
                <a:ea typeface="Calibri" pitchFamily="34" charset="-122"/>
                <a:cs typeface="Calibri" pitchFamily="34" charset="-120"/>
              </a:rPr>
              <a:t>Per-field AI advisor tightens currency</a:t>
            </a:r>
            <a:endParaRPr lang="en-US" sz="1250" dirty="0"/>
          </a:p>
        </p:txBody>
      </p:sp>
      <p:sp>
        <p:nvSpPr>
          <p:cNvPr id="33" name="Shape 30"/>
          <p:cNvSpPr/>
          <p:nvPr/>
        </p:nvSpPr>
        <p:spPr>
          <a:xfrm>
            <a:off x="6464808" y="4507992"/>
            <a:ext cx="118872" cy="118872"/>
          </a:xfrm>
          <a:prstGeom prst="ellipse">
            <a:avLst/>
          </a:prstGeom>
          <a:solidFill>
            <a:srgbClr val="9A78F5"/>
          </a:solidFill>
          <a:ln w="12700">
            <a:solidFill>
              <a:srgbClr val="9A78F5"/>
            </a:solidFill>
            <a:prstDash val="solid"/>
          </a:ln>
        </p:spPr>
      </p:sp>
      <p:sp>
        <p:nvSpPr>
          <p:cNvPr id="34" name="Text 31"/>
          <p:cNvSpPr txBox="1"/>
          <p:nvPr/>
        </p:nvSpPr>
        <p:spPr>
          <a:xfrm>
            <a:off x="6720840" y="4416552"/>
            <a:ext cx="4663440" cy="320040"/>
          </a:xfrm>
          <a:prstGeom prst="rect">
            <a:avLst/>
          </a:prstGeom>
          <a:noFill/>
          <a:ln/>
        </p:spPr>
        <p:txBody>
          <a:bodyPr wrap="square" lIns="0" tIns="0" rIns="0" bIns="0" rtlCol="0" anchor="ctr"/>
          <a:lstStyle/>
          <a:p>
            <a:pPr indent="0" marL="0">
              <a:buNone/>
            </a:pPr>
            <a:r>
              <a:rPr lang="en-US" sz="1250" dirty="0">
                <a:solidFill>
                  <a:srgbClr val="F2F4F8"/>
                </a:solidFill>
                <a:latin typeface="Calibri" pitchFamily="34" charset="0"/>
                <a:ea typeface="Calibri" pitchFamily="34" charset="-122"/>
                <a:cs typeface="Calibri" pitchFamily="34" charset="-120"/>
              </a:rPr>
              <a:t>FQM Advisor reviews the failing field</a:t>
            </a:r>
            <a:endParaRPr lang="en-US" sz="1250" dirty="0"/>
          </a:p>
        </p:txBody>
      </p:sp>
      <p:sp>
        <p:nvSpPr>
          <p:cNvPr id="35" name="Shape 32"/>
          <p:cNvSpPr/>
          <p:nvPr/>
        </p:nvSpPr>
        <p:spPr>
          <a:xfrm>
            <a:off x="6464808" y="4965192"/>
            <a:ext cx="118872" cy="118872"/>
          </a:xfrm>
          <a:prstGeom prst="ellipse">
            <a:avLst/>
          </a:prstGeom>
          <a:solidFill>
            <a:srgbClr val="9A78F5"/>
          </a:solidFill>
          <a:ln w="12700">
            <a:solidFill>
              <a:srgbClr val="9A78F5"/>
            </a:solidFill>
            <a:prstDash val="solid"/>
          </a:ln>
        </p:spPr>
      </p:sp>
      <p:sp>
        <p:nvSpPr>
          <p:cNvPr id="36" name="Text 33"/>
          <p:cNvSpPr txBox="1"/>
          <p:nvPr/>
        </p:nvSpPr>
        <p:spPr>
          <a:xfrm>
            <a:off x="6720840" y="4873752"/>
            <a:ext cx="4663440" cy="320040"/>
          </a:xfrm>
          <a:prstGeom prst="rect">
            <a:avLst/>
          </a:prstGeom>
          <a:noFill/>
          <a:ln/>
        </p:spPr>
        <p:txBody>
          <a:bodyPr wrap="square" lIns="0" tIns="0" rIns="0" bIns="0" rtlCol="0" anchor="ctr"/>
          <a:lstStyle/>
          <a:p>
            <a:pPr indent="0" marL="0">
              <a:buNone/>
            </a:pPr>
            <a:r>
              <a:rPr lang="en-US" sz="1250" dirty="0">
                <a:solidFill>
                  <a:srgbClr val="F2F4F8"/>
                </a:solidFill>
                <a:latin typeface="Calibri" pitchFamily="34" charset="0"/>
                <a:ea typeface="Calibri" pitchFamily="34" charset="-122"/>
                <a:cs typeface="Calibri" pitchFamily="34" charset="-120"/>
              </a:rPr>
              <a:t>13 entities, 28% of orders with a bad currency</a:t>
            </a:r>
            <a:endParaRPr lang="en-US" sz="1250" dirty="0"/>
          </a:p>
        </p:txBody>
      </p:sp>
      <p:sp>
        <p:nvSpPr>
          <p:cNvPr id="37" name="Text 34"/>
          <p:cNvSpPr txBox="1"/>
          <p:nvPr/>
        </p:nvSpPr>
        <p:spPr>
          <a:xfrm>
            <a:off x="548640" y="5760720"/>
            <a:ext cx="11064240" cy="36576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Both run in one Virtual Tenant created for the occasion. The last slides show a mature tenant with several months of history.</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dedicated tenant — pick Splunk Fields Quality Monitoring</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86400" cy="3011801"/>
          </a:xfrm>
          <a:prstGeom prst="roundRect">
            <a:avLst>
              <a:gd name="adj" fmla="val 1518"/>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a01_choose_component.jpg">    </p:cNvPr>
          <p:cNvPicPr>
            <a:picLocks noChangeAspect="1"/>
          </p:cNvPicPr>
          <p:nvPr/>
        </p:nvPicPr>
        <p:blipFill>
          <a:blip r:embed="rId1"/>
          <a:stretch>
            <a:fillRect/>
          </a:stretch>
        </p:blipFill>
        <p:spPr>
          <a:xfrm>
            <a:off x="612648" y="1435608"/>
            <a:ext cx="5358384" cy="2883785"/>
          </a:xfrm>
          <a:prstGeom prst="rect">
            <a:avLst/>
          </a:prstGeom>
        </p:spPr>
      </p:pic>
      <p:sp>
        <p:nvSpPr>
          <p:cNvPr id="9" name="Shape 5"/>
          <p:cNvSpPr/>
          <p:nvPr/>
        </p:nvSpPr>
        <p:spPr>
          <a:xfrm>
            <a:off x="4762195" y="2653827"/>
            <a:ext cx="274320" cy="274320"/>
          </a:xfrm>
          <a:prstGeom prst="ellipse">
            <a:avLst/>
          </a:prstGeom>
          <a:solidFill>
            <a:srgbClr val="5B8DEF"/>
          </a:solidFill>
          <a:ln w="12700">
            <a:solidFill>
              <a:srgbClr val="FFFFFF"/>
            </a:solidFill>
            <a:prstDash val="solid"/>
          </a:ln>
        </p:spPr>
      </p:sp>
      <p:sp>
        <p:nvSpPr>
          <p:cNvPr id="10" name="Text 6"/>
          <p:cNvSpPr txBox="1"/>
          <p:nvPr/>
        </p:nvSpPr>
        <p:spPr>
          <a:xfrm>
            <a:off x="4762195" y="265382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6172200" y="1371600"/>
            <a:ext cx="5468112" cy="2897584"/>
          </a:xfrm>
          <a:prstGeom prst="roundRect">
            <a:avLst>
              <a:gd name="adj" fmla="val 1578"/>
            </a:avLst>
          </a:prstGeom>
          <a:solidFill>
            <a:srgbClr val="1F242F"/>
          </a:solidFill>
          <a:ln w="9525">
            <a:solidFill>
              <a:srgbClr val="2A3140"/>
            </a:solidFill>
            <a:prstDash val="solid"/>
          </a:ln>
        </p:spPr>
      </p:sp>
      <p:pic>
        <p:nvPicPr>
          <p:cNvPr id="12" name="Image 1" descr="/private/tmp/claude-501/-Users-guilhem-DocsOffsync-trackme-limited-trackme-app--claude-worktrees-topology-version-history-export-8b829b/b2c4840b-82fc-41d0-974d-0c791d354b61/scratchpad/deck/img/a02_tenant_basics.jpg">    </p:cNvPr>
          <p:cNvPicPr>
            <a:picLocks noChangeAspect="1"/>
          </p:cNvPicPr>
          <p:nvPr/>
        </p:nvPicPr>
        <p:blipFill>
          <a:blip r:embed="rId2"/>
          <a:stretch>
            <a:fillRect/>
          </a:stretch>
        </p:blipFill>
        <p:spPr>
          <a:xfrm>
            <a:off x="6236208" y="1435608"/>
            <a:ext cx="5340096" cy="2769568"/>
          </a:xfrm>
          <a:prstGeom prst="rect">
            <a:avLst/>
          </a:prstGeom>
        </p:spPr>
      </p:pic>
      <p:sp>
        <p:nvSpPr>
          <p:cNvPr id="13" name="Shape 8"/>
          <p:cNvSpPr/>
          <p:nvPr/>
        </p:nvSpPr>
        <p:spPr>
          <a:xfrm>
            <a:off x="8341888" y="2378580"/>
            <a:ext cx="274320" cy="274320"/>
          </a:xfrm>
          <a:prstGeom prst="ellipse">
            <a:avLst/>
          </a:prstGeom>
          <a:solidFill>
            <a:srgbClr val="E0A040"/>
          </a:solidFill>
          <a:ln w="12700">
            <a:solidFill>
              <a:srgbClr val="FFFFFF"/>
            </a:solidFill>
            <a:prstDash val="solid"/>
          </a:ln>
        </p:spPr>
      </p:sp>
      <p:sp>
        <p:nvSpPr>
          <p:cNvPr id="14" name="Text 9"/>
          <p:cNvSpPr txBox="1"/>
          <p:nvPr/>
        </p:nvSpPr>
        <p:spPr>
          <a:xfrm>
            <a:off x="8341888" y="23785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Shape 10"/>
          <p:cNvSpPr/>
          <p:nvPr/>
        </p:nvSpPr>
        <p:spPr>
          <a:xfrm>
            <a:off x="8341888" y="3015580"/>
            <a:ext cx="274320" cy="274320"/>
          </a:xfrm>
          <a:prstGeom prst="ellipse">
            <a:avLst/>
          </a:prstGeom>
          <a:solidFill>
            <a:srgbClr val="3DBE7A"/>
          </a:solidFill>
          <a:ln w="12700">
            <a:solidFill>
              <a:srgbClr val="FFFFFF"/>
            </a:solidFill>
            <a:prstDash val="solid"/>
          </a:ln>
        </p:spPr>
      </p:sp>
      <p:sp>
        <p:nvSpPr>
          <p:cNvPr id="16" name="Text 11"/>
          <p:cNvSpPr txBox="1"/>
          <p:nvPr/>
        </p:nvSpPr>
        <p:spPr>
          <a:xfrm>
            <a:off x="8341888" y="30155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9303106" y="3874146"/>
            <a:ext cx="274320" cy="274320"/>
          </a:xfrm>
          <a:prstGeom prst="ellipse">
            <a:avLst/>
          </a:prstGeom>
          <a:solidFill>
            <a:srgbClr val="9A78F5"/>
          </a:solidFill>
          <a:ln w="12700">
            <a:solidFill>
              <a:srgbClr val="FFFFFF"/>
            </a:solidFill>
            <a:prstDash val="solid"/>
          </a:ln>
        </p:spPr>
      </p:sp>
      <p:sp>
        <p:nvSpPr>
          <p:cNvPr id="18" name="Text 13"/>
          <p:cNvSpPr txBox="1"/>
          <p:nvPr/>
        </p:nvSpPr>
        <p:spPr>
          <a:xfrm>
            <a:off x="9303106" y="387414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548640" y="4718304"/>
            <a:ext cx="274320" cy="274320"/>
          </a:xfrm>
          <a:prstGeom prst="ellipse">
            <a:avLst/>
          </a:prstGeom>
          <a:solidFill>
            <a:srgbClr val="5B8DEF"/>
          </a:solidFill>
          <a:ln w="12700">
            <a:solidFill>
              <a:srgbClr val="FFFFFF"/>
            </a:solidFill>
            <a:prstDash val="solid"/>
          </a:ln>
        </p:spPr>
      </p:sp>
      <p:sp>
        <p:nvSpPr>
          <p:cNvPr id="20" name="Text 15"/>
          <p:cNvSpPr txBox="1"/>
          <p:nvPr/>
        </p:nvSpPr>
        <p:spPr>
          <a:xfrm>
            <a:off x="548640" y="4718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6"/>
          <p:cNvSpPr txBox="1"/>
          <p:nvPr/>
        </p:nvSpPr>
        <p:spPr>
          <a:xfrm>
            <a:off x="932688" y="4709160"/>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Splunk Fields Quality Monitoring</a:t>
            </a:r>
            <a:endParaRPr lang="en-US" sz="1250" dirty="0"/>
          </a:p>
        </p:txBody>
      </p:sp>
      <p:sp>
        <p:nvSpPr>
          <p:cNvPr id="22" name="Text 17"/>
          <p:cNvSpPr txBox="1"/>
          <p:nvPr/>
        </p:nvSpPr>
        <p:spPr>
          <a:xfrm>
            <a:off x="932688" y="5001768"/>
            <a:ext cx="510235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Sampling jobs for CIM and non-CIM data, quality dictionaries, alerts on quality issues.</a:t>
            </a:r>
            <a:endParaRPr lang="en-US" sz="1050" dirty="0"/>
          </a:p>
        </p:txBody>
      </p:sp>
      <p:sp>
        <p:nvSpPr>
          <p:cNvPr id="23" name="Shape 18"/>
          <p:cNvSpPr/>
          <p:nvPr/>
        </p:nvSpPr>
        <p:spPr>
          <a:xfrm>
            <a:off x="6172200" y="4718304"/>
            <a:ext cx="274320" cy="274320"/>
          </a:xfrm>
          <a:prstGeom prst="ellipse">
            <a:avLst/>
          </a:prstGeom>
          <a:solidFill>
            <a:srgbClr val="E0A040"/>
          </a:solidFill>
          <a:ln w="12700">
            <a:solidFill>
              <a:srgbClr val="FFFFFF"/>
            </a:solidFill>
            <a:prstDash val="solid"/>
          </a:ln>
        </p:spPr>
      </p:sp>
      <p:sp>
        <p:nvSpPr>
          <p:cNvPr id="24" name="Text 19"/>
          <p:cNvSpPr txBox="1"/>
          <p:nvPr/>
        </p:nvSpPr>
        <p:spPr>
          <a:xfrm>
            <a:off x="6172200" y="4718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0"/>
          <p:cNvSpPr txBox="1"/>
          <p:nvPr/>
        </p:nvSpPr>
        <p:spPr>
          <a:xfrm>
            <a:off x="6556248" y="4709160"/>
            <a:ext cx="23591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Tenant id — field-quality</a:t>
            </a:r>
            <a:endParaRPr lang="en-US" sz="1250" dirty="0"/>
          </a:p>
        </p:txBody>
      </p:sp>
      <p:sp>
        <p:nvSpPr>
          <p:cNvPr id="26" name="Text 21"/>
          <p:cNvSpPr txBox="1"/>
          <p:nvPr/>
        </p:nvSpPr>
        <p:spPr>
          <a:xfrm>
            <a:off x="6556248" y="5001768"/>
            <a:ext cx="235915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Immutable identifier, checked for availability as you type.</a:t>
            </a:r>
            <a:endParaRPr lang="en-US" sz="1050" dirty="0"/>
          </a:p>
        </p:txBody>
      </p:sp>
      <p:sp>
        <p:nvSpPr>
          <p:cNvPr id="27" name="Shape 22"/>
          <p:cNvSpPr/>
          <p:nvPr/>
        </p:nvSpPr>
        <p:spPr>
          <a:xfrm>
            <a:off x="6172200" y="5513832"/>
            <a:ext cx="274320" cy="274320"/>
          </a:xfrm>
          <a:prstGeom prst="ellipse">
            <a:avLst/>
          </a:prstGeom>
          <a:solidFill>
            <a:srgbClr val="3DBE7A"/>
          </a:solidFill>
          <a:ln w="12700">
            <a:solidFill>
              <a:srgbClr val="FFFFFF"/>
            </a:solidFill>
            <a:prstDash val="solid"/>
          </a:ln>
        </p:spPr>
      </p:sp>
      <p:sp>
        <p:nvSpPr>
          <p:cNvPr id="28" name="Text 23"/>
          <p:cNvSpPr txBox="1"/>
          <p:nvPr/>
        </p:nvSpPr>
        <p:spPr>
          <a:xfrm>
            <a:off x="6172200" y="551383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4"/>
          <p:cNvSpPr txBox="1"/>
          <p:nvPr/>
        </p:nvSpPr>
        <p:spPr>
          <a:xfrm>
            <a:off x="6556248" y="5504688"/>
            <a:ext cx="23591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Alias and description</a:t>
            </a:r>
            <a:endParaRPr lang="en-US" sz="1250" dirty="0"/>
          </a:p>
        </p:txBody>
      </p:sp>
      <p:sp>
        <p:nvSpPr>
          <p:cNvPr id="30" name="Text 25"/>
          <p:cNvSpPr txBox="1"/>
          <p:nvPr/>
        </p:nvSpPr>
        <p:spPr>
          <a:xfrm>
            <a:off x="6556248" y="5797296"/>
            <a:ext cx="235915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people see on the Virtual Tenants card.</a:t>
            </a:r>
            <a:endParaRPr lang="en-US" sz="1050" dirty="0"/>
          </a:p>
        </p:txBody>
      </p:sp>
      <p:sp>
        <p:nvSpPr>
          <p:cNvPr id="31" name="Shape 26"/>
          <p:cNvSpPr/>
          <p:nvPr/>
        </p:nvSpPr>
        <p:spPr>
          <a:xfrm>
            <a:off x="9006840" y="4718304"/>
            <a:ext cx="274320" cy="274320"/>
          </a:xfrm>
          <a:prstGeom prst="ellipse">
            <a:avLst/>
          </a:prstGeom>
          <a:solidFill>
            <a:srgbClr val="9A78F5"/>
          </a:solidFill>
          <a:ln w="12700">
            <a:solidFill>
              <a:srgbClr val="FFFFFF"/>
            </a:solidFill>
            <a:prstDash val="solid"/>
          </a:ln>
        </p:spPr>
      </p:sp>
      <p:sp>
        <p:nvSpPr>
          <p:cNvPr id="32" name="Text 27"/>
          <p:cNvSpPr txBox="1"/>
          <p:nvPr/>
        </p:nvSpPr>
        <p:spPr>
          <a:xfrm>
            <a:off x="9006840" y="4718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8"/>
          <p:cNvSpPr txBox="1"/>
          <p:nvPr/>
        </p:nvSpPr>
        <p:spPr>
          <a:xfrm>
            <a:off x="9390888" y="4709160"/>
            <a:ext cx="226771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Next: indexes &amp; RBAC</a:t>
            </a:r>
            <a:endParaRPr lang="en-US" sz="1250" dirty="0"/>
          </a:p>
        </p:txBody>
      </p:sp>
      <p:sp>
        <p:nvSpPr>
          <p:cNvPr id="34" name="Text 29"/>
          <p:cNvSpPr txBox="1"/>
          <p:nvPr/>
        </p:nvSpPr>
        <p:spPr>
          <a:xfrm>
            <a:off x="9390888" y="5001768"/>
            <a:ext cx="2267712"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Summary, audit, metric and notable indexes, owner and roles — defaults are fine.</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tenant is ready — every FQM action starts from here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498080" cy="3843198"/>
          </a:xfrm>
          <a:prstGeom prst="roundRect">
            <a:avLst>
              <a:gd name="adj" fmla="val 1190"/>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a06_menu_create_job.jpg">    </p:cNvPr>
          <p:cNvPicPr>
            <a:picLocks noChangeAspect="1"/>
          </p:cNvPicPr>
          <p:nvPr/>
        </p:nvPicPr>
        <p:blipFill>
          <a:blip r:embed="rId1"/>
          <a:stretch>
            <a:fillRect/>
          </a:stretch>
        </p:blipFill>
        <p:spPr>
          <a:xfrm>
            <a:off x="612648" y="1435608"/>
            <a:ext cx="7370064" cy="3715182"/>
          </a:xfrm>
          <a:prstGeom prst="rect">
            <a:avLst/>
          </a:prstGeom>
        </p:spPr>
      </p:pic>
      <p:sp>
        <p:nvSpPr>
          <p:cNvPr id="9" name="Shape 5"/>
          <p:cNvSpPr/>
          <p:nvPr/>
        </p:nvSpPr>
        <p:spPr>
          <a:xfrm>
            <a:off x="6703192" y="2821673"/>
            <a:ext cx="274320" cy="274320"/>
          </a:xfrm>
          <a:prstGeom prst="ellipse">
            <a:avLst/>
          </a:prstGeom>
          <a:solidFill>
            <a:srgbClr val="5B8DEF"/>
          </a:solidFill>
          <a:ln w="12700">
            <a:solidFill>
              <a:srgbClr val="FFFFFF"/>
            </a:solidFill>
            <a:prstDash val="solid"/>
          </a:ln>
        </p:spPr>
      </p:sp>
      <p:sp>
        <p:nvSpPr>
          <p:cNvPr id="10" name="Text 6"/>
          <p:cNvSpPr txBox="1"/>
          <p:nvPr/>
        </p:nvSpPr>
        <p:spPr>
          <a:xfrm>
            <a:off x="6703192" y="282167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6703192" y="2951704"/>
            <a:ext cx="274320" cy="274320"/>
          </a:xfrm>
          <a:prstGeom prst="ellipse">
            <a:avLst/>
          </a:prstGeom>
          <a:solidFill>
            <a:srgbClr val="E0A040"/>
          </a:solidFill>
          <a:ln w="12700">
            <a:solidFill>
              <a:srgbClr val="FFFFFF"/>
            </a:solidFill>
            <a:prstDash val="solid"/>
          </a:ln>
        </p:spPr>
      </p:sp>
      <p:sp>
        <p:nvSpPr>
          <p:cNvPr id="12" name="Text 8"/>
          <p:cNvSpPr txBox="1"/>
          <p:nvPr/>
        </p:nvSpPr>
        <p:spPr>
          <a:xfrm>
            <a:off x="6703192" y="2951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6371539" y="3081735"/>
            <a:ext cx="274320" cy="274320"/>
          </a:xfrm>
          <a:prstGeom prst="ellipse">
            <a:avLst/>
          </a:prstGeom>
          <a:solidFill>
            <a:srgbClr val="3DBE7A"/>
          </a:solidFill>
          <a:ln w="12700">
            <a:solidFill>
              <a:srgbClr val="FFFFFF"/>
            </a:solidFill>
            <a:prstDash val="solid"/>
          </a:ln>
        </p:spPr>
      </p:sp>
      <p:sp>
        <p:nvSpPr>
          <p:cNvPr id="14" name="Text 10"/>
          <p:cNvSpPr txBox="1"/>
          <p:nvPr/>
        </p:nvSpPr>
        <p:spPr>
          <a:xfrm>
            <a:off x="6371539" y="308173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703192" y="3211767"/>
            <a:ext cx="274320" cy="274320"/>
          </a:xfrm>
          <a:prstGeom prst="ellipse">
            <a:avLst/>
          </a:prstGeom>
          <a:solidFill>
            <a:srgbClr val="9A78F5"/>
          </a:solidFill>
          <a:ln w="12700">
            <a:solidFill>
              <a:srgbClr val="FFFFFF"/>
            </a:solidFill>
            <a:prstDash val="solid"/>
          </a:ln>
        </p:spPr>
      </p:sp>
      <p:sp>
        <p:nvSpPr>
          <p:cNvPr id="16" name="Text 12"/>
          <p:cNvSpPr txBox="1"/>
          <p:nvPr/>
        </p:nvSpPr>
        <p:spPr>
          <a:xfrm>
            <a:off x="6703192" y="321176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733440" y="3601861"/>
            <a:ext cx="274320" cy="274320"/>
          </a:xfrm>
          <a:prstGeom prst="ellipse">
            <a:avLst/>
          </a:prstGeom>
          <a:solidFill>
            <a:srgbClr val="E05555"/>
          </a:solidFill>
          <a:ln w="12700">
            <a:solidFill>
              <a:srgbClr val="FFFFFF"/>
            </a:solidFill>
            <a:prstDash val="solid"/>
          </a:ln>
        </p:spPr>
      </p:sp>
      <p:sp>
        <p:nvSpPr>
          <p:cNvPr id="18" name="Text 14"/>
          <p:cNvSpPr txBox="1"/>
          <p:nvPr/>
        </p:nvSpPr>
        <p:spPr>
          <a:xfrm>
            <a:off x="733440" y="360186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36676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36676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750808" y="1417320"/>
            <a:ext cx="28895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Execute: hybrid tracker</a:t>
            </a:r>
            <a:endParaRPr lang="en-US" sz="1250" dirty="0"/>
          </a:p>
        </p:txBody>
      </p:sp>
      <p:sp>
        <p:nvSpPr>
          <p:cNvPr id="22" name="Text 18"/>
          <p:cNvSpPr txBox="1"/>
          <p:nvPr/>
        </p:nvSpPr>
        <p:spPr>
          <a:xfrm>
            <a:off x="8750808" y="1709928"/>
            <a:ext cx="28895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Run any collect or monitor job on demand, with its execution events.</a:t>
            </a:r>
            <a:endParaRPr lang="en-US" sz="1050" dirty="0"/>
          </a:p>
        </p:txBody>
      </p:sp>
      <p:sp>
        <p:nvSpPr>
          <p:cNvPr id="23" name="Shape 19"/>
          <p:cNvSpPr/>
          <p:nvPr/>
        </p:nvSpPr>
        <p:spPr>
          <a:xfrm>
            <a:off x="8366760" y="229514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36676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750808" y="2286000"/>
            <a:ext cx="28895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Create a new quality job</a:t>
            </a:r>
            <a:endParaRPr lang="en-US" sz="1250" dirty="0"/>
          </a:p>
        </p:txBody>
      </p:sp>
      <p:sp>
        <p:nvSpPr>
          <p:cNvPr id="26" name="Text 22"/>
          <p:cNvSpPr txBox="1"/>
          <p:nvPr/>
        </p:nvSpPr>
        <p:spPr>
          <a:xfrm>
            <a:off x="8750808" y="2578608"/>
            <a:ext cx="28895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Opens the collect &amp; monitor wizard — CIM, CIM/non-CIM, or monitor-only.</a:t>
            </a:r>
            <a:endParaRPr lang="en-US" sz="1050" dirty="0"/>
          </a:p>
        </p:txBody>
      </p:sp>
      <p:sp>
        <p:nvSpPr>
          <p:cNvPr id="27" name="Shape 23"/>
          <p:cNvSpPr/>
          <p:nvPr/>
        </p:nvSpPr>
        <p:spPr>
          <a:xfrm>
            <a:off x="8366760" y="316382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36676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750808" y="3154680"/>
            <a:ext cx="28895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Manage: quality trackers</a:t>
            </a:r>
            <a:endParaRPr lang="en-US" sz="1250" dirty="0"/>
          </a:p>
        </p:txBody>
      </p:sp>
      <p:sp>
        <p:nvSpPr>
          <p:cNvPr id="30" name="Text 26"/>
          <p:cNvSpPr txBox="1"/>
          <p:nvPr/>
        </p:nvSpPr>
        <p:spPr>
          <a:xfrm>
            <a:off x="8750808" y="3447288"/>
            <a:ext cx="28895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List trackers and their knowledge objects, delete in bulk.</a:t>
            </a:r>
            <a:endParaRPr lang="en-US" sz="1050" dirty="0"/>
          </a:p>
        </p:txBody>
      </p:sp>
      <p:sp>
        <p:nvSpPr>
          <p:cNvPr id="31" name="Shape 27"/>
          <p:cNvSpPr/>
          <p:nvPr/>
        </p:nvSpPr>
        <p:spPr>
          <a:xfrm>
            <a:off x="8366760" y="403250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36676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750808" y="4023360"/>
            <a:ext cx="28895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Manage: data dictionaries</a:t>
            </a:r>
            <a:endParaRPr lang="en-US" sz="1250" dirty="0"/>
          </a:p>
        </p:txBody>
      </p:sp>
      <p:sp>
        <p:nvSpPr>
          <p:cNvPr id="34" name="Text 30"/>
          <p:cNvSpPr txBox="1"/>
          <p:nvPr/>
        </p:nvSpPr>
        <p:spPr>
          <a:xfrm>
            <a:off x="8750808" y="4315968"/>
            <a:ext cx="28895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Create, import, export, edit dictionaries; see which trackers use them.</a:t>
            </a:r>
            <a:endParaRPr lang="en-US" sz="1050" dirty="0"/>
          </a:p>
        </p:txBody>
      </p:sp>
      <p:sp>
        <p:nvSpPr>
          <p:cNvPr id="35" name="Shape 31"/>
          <p:cNvSpPr/>
          <p:nvPr/>
        </p:nvSpPr>
        <p:spPr>
          <a:xfrm>
            <a:off x="8366760" y="490118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366760" y="4901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750808" y="4892040"/>
            <a:ext cx="28895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Empty KPIs</a:t>
            </a:r>
            <a:endParaRPr lang="en-US" sz="1250" dirty="0"/>
          </a:p>
        </p:txBody>
      </p:sp>
      <p:sp>
        <p:nvSpPr>
          <p:cNvPr id="38" name="Text 34"/>
          <p:cNvSpPr txBox="1"/>
          <p:nvPr/>
        </p:nvSpPr>
        <p:spPr>
          <a:xfrm>
            <a:off x="8750808" y="5184648"/>
            <a:ext cx="28895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Enabled fields, fields in alert by priority, fields not monitored.</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5B8DEF"/>
                </a:solidFill>
                <a:latin typeface="Calibri" pitchFamily="34" charset="0"/>
                <a:ea typeface="Calibri" pitchFamily="34" charset="-122"/>
                <a:cs typeface="Calibri" pitchFamily="34" charset="-120"/>
              </a:rPr>
              <a:t>01</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EXAMPLE 1  ·  A CIM DATA SOURCE</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Cisco ASA firewall logs against Network_Traffic</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index=siem* sourcetype="cisco:asa" — four regional indexes, one sourcetype, one CIM data model. TrackMe generates the dictionary from CIM; we read the results, fix what is expected, and keep what is a real finding.</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WIZARD</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Steps 1–2 — Tracker type, name and deployment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86400" cy="2366458"/>
          </a:xfrm>
          <a:prstGeom prst="roundRect">
            <a:avLst>
              <a:gd name="adj" fmla="val 1932"/>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02_tracker_types.jpg">    </p:cNvPr>
          <p:cNvPicPr>
            <a:picLocks noChangeAspect="1"/>
          </p:cNvPicPr>
          <p:nvPr/>
        </p:nvPicPr>
        <p:blipFill>
          <a:blip r:embed="rId1"/>
          <a:stretch>
            <a:fillRect/>
          </a:stretch>
        </p:blipFill>
        <p:spPr>
          <a:xfrm>
            <a:off x="612648" y="1435608"/>
            <a:ext cx="5358384" cy="2238442"/>
          </a:xfrm>
          <a:prstGeom prst="rect">
            <a:avLst/>
          </a:prstGeom>
        </p:spPr>
      </p:pic>
      <p:sp>
        <p:nvSpPr>
          <p:cNvPr id="9" name="Shape 5"/>
          <p:cNvSpPr/>
          <p:nvPr/>
        </p:nvSpPr>
        <p:spPr>
          <a:xfrm>
            <a:off x="1627541" y="2977280"/>
            <a:ext cx="274320" cy="274320"/>
          </a:xfrm>
          <a:prstGeom prst="ellipse">
            <a:avLst/>
          </a:prstGeom>
          <a:solidFill>
            <a:srgbClr val="5B8DEF"/>
          </a:solidFill>
          <a:ln w="12700">
            <a:solidFill>
              <a:srgbClr val="FFFFFF"/>
            </a:solidFill>
            <a:prstDash val="solid"/>
          </a:ln>
        </p:spPr>
      </p:sp>
      <p:sp>
        <p:nvSpPr>
          <p:cNvPr id="10" name="Text 6"/>
          <p:cNvSpPr txBox="1"/>
          <p:nvPr/>
        </p:nvSpPr>
        <p:spPr>
          <a:xfrm>
            <a:off x="1627541" y="29772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627541" y="3133971"/>
            <a:ext cx="274320" cy="274320"/>
          </a:xfrm>
          <a:prstGeom prst="ellipse">
            <a:avLst/>
          </a:prstGeom>
          <a:solidFill>
            <a:srgbClr val="E0A040"/>
          </a:solidFill>
          <a:ln w="12700">
            <a:solidFill>
              <a:srgbClr val="FFFFFF"/>
            </a:solidFill>
            <a:prstDash val="solid"/>
          </a:ln>
        </p:spPr>
      </p:sp>
      <p:sp>
        <p:nvSpPr>
          <p:cNvPr id="12" name="Text 8"/>
          <p:cNvSpPr txBox="1"/>
          <p:nvPr/>
        </p:nvSpPr>
        <p:spPr>
          <a:xfrm>
            <a:off x="1627541" y="313397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627541" y="3290662"/>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627541" y="329066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172200" y="1371600"/>
            <a:ext cx="4381465" cy="2194560"/>
          </a:xfrm>
          <a:prstGeom prst="roundRect">
            <a:avLst>
              <a:gd name="adj" fmla="val 2083"/>
            </a:avLst>
          </a:prstGeom>
          <a:solidFill>
            <a:srgbClr val="1F242F"/>
          </a:solidFill>
          <a:ln w="9525">
            <a:solidFill>
              <a:srgbClr val="2A3140"/>
            </a:solidFill>
            <a:prstDash val="solid"/>
          </a:ln>
        </p:spPr>
      </p:sp>
      <p:pic>
        <p:nvPicPr>
          <p:cNvPr id="16" name="Image 1" descr="/private/tmp/claude-501/-Users-guilhem-DocsOffsync-trackme-limited-trackme-app--claude-worktrees-topology-version-history-export-8b829b/b2c4840b-82fc-41d0-974d-0c791d354b61/scratchpad/deck/img/b03_tracker_name.jpg">    </p:cNvPr>
          <p:cNvPicPr>
            <a:picLocks noChangeAspect="1"/>
          </p:cNvPicPr>
          <p:nvPr/>
        </p:nvPicPr>
        <p:blipFill>
          <a:blip r:embed="rId2"/>
          <a:stretch>
            <a:fillRect/>
          </a:stretch>
        </p:blipFill>
        <p:spPr>
          <a:xfrm>
            <a:off x="6236208" y="1435608"/>
            <a:ext cx="4253449" cy="2066544"/>
          </a:xfrm>
          <a:prstGeom prst="rect">
            <a:avLst/>
          </a:prstGeom>
        </p:spPr>
      </p:pic>
      <p:sp>
        <p:nvSpPr>
          <p:cNvPr id="17" name="Shape 12"/>
          <p:cNvSpPr/>
          <p:nvPr/>
        </p:nvSpPr>
        <p:spPr>
          <a:xfrm>
            <a:off x="7056074" y="2331720"/>
            <a:ext cx="274320" cy="274320"/>
          </a:xfrm>
          <a:prstGeom prst="ellipse">
            <a:avLst/>
          </a:prstGeom>
          <a:solidFill>
            <a:srgbClr val="9A78F5"/>
          </a:solidFill>
          <a:ln w="12700">
            <a:solidFill>
              <a:srgbClr val="FFFFFF"/>
            </a:solidFill>
            <a:prstDash val="solid"/>
          </a:ln>
        </p:spPr>
      </p:sp>
      <p:sp>
        <p:nvSpPr>
          <p:cNvPr id="18" name="Text 13"/>
          <p:cNvSpPr txBox="1"/>
          <p:nvPr/>
        </p:nvSpPr>
        <p:spPr>
          <a:xfrm>
            <a:off x="7056074" y="23317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7056074" y="3096341"/>
            <a:ext cx="274320" cy="274320"/>
          </a:xfrm>
          <a:prstGeom prst="ellipse">
            <a:avLst/>
          </a:prstGeom>
          <a:solidFill>
            <a:srgbClr val="E05555"/>
          </a:solidFill>
          <a:ln w="12700">
            <a:solidFill>
              <a:srgbClr val="FFFFFF"/>
            </a:solidFill>
            <a:prstDash val="solid"/>
          </a:ln>
        </p:spPr>
      </p:sp>
      <p:sp>
        <p:nvSpPr>
          <p:cNvPr id="20" name="Text 15"/>
          <p:cNvSpPr txBox="1"/>
          <p:nvPr/>
        </p:nvSpPr>
        <p:spPr>
          <a:xfrm>
            <a:off x="7056074" y="309634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548640" y="3986784"/>
            <a:ext cx="274320" cy="274320"/>
          </a:xfrm>
          <a:prstGeom prst="ellipse">
            <a:avLst/>
          </a:prstGeom>
          <a:solidFill>
            <a:srgbClr val="5B8DEF"/>
          </a:solidFill>
          <a:ln w="12700">
            <a:solidFill>
              <a:srgbClr val="FFFFFF"/>
            </a:solidFill>
            <a:prstDash val="solid"/>
          </a:ln>
        </p:spPr>
      </p:sp>
      <p:sp>
        <p:nvSpPr>
          <p:cNvPr id="22" name="Text 17"/>
          <p:cNvSpPr txBox="1"/>
          <p:nvPr/>
        </p:nvSpPr>
        <p:spPr>
          <a:xfrm>
            <a:off x="548640" y="39867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8"/>
          <p:cNvSpPr txBox="1"/>
          <p:nvPr/>
        </p:nvSpPr>
        <p:spPr>
          <a:xfrm>
            <a:off x="932688" y="3977640"/>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CIM collect job</a:t>
            </a:r>
            <a:endParaRPr lang="en-US" sz="1250" dirty="0"/>
          </a:p>
        </p:txBody>
      </p:sp>
      <p:sp>
        <p:nvSpPr>
          <p:cNvPr id="24" name="Text 19"/>
          <p:cNvSpPr txBox="1"/>
          <p:nvPr/>
        </p:nvSpPr>
        <p:spPr>
          <a:xfrm>
            <a:off x="932688" y="4270248"/>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Generate the dictionary from a CIM data model, or reuse one.</a:t>
            </a:r>
            <a:endParaRPr lang="en-US" sz="1050" dirty="0"/>
          </a:p>
        </p:txBody>
      </p:sp>
      <p:sp>
        <p:nvSpPr>
          <p:cNvPr id="25" name="Shape 20"/>
          <p:cNvSpPr/>
          <p:nvPr/>
        </p:nvSpPr>
        <p:spPr>
          <a:xfrm>
            <a:off x="548640" y="4599432"/>
            <a:ext cx="274320" cy="274320"/>
          </a:xfrm>
          <a:prstGeom prst="ellipse">
            <a:avLst/>
          </a:prstGeom>
          <a:solidFill>
            <a:srgbClr val="E0A040"/>
          </a:solidFill>
          <a:ln w="12700">
            <a:solidFill>
              <a:srgbClr val="FFFFFF"/>
            </a:solidFill>
            <a:prstDash val="solid"/>
          </a:ln>
        </p:spPr>
      </p:sp>
      <p:sp>
        <p:nvSpPr>
          <p:cNvPr id="26" name="Text 21"/>
          <p:cNvSpPr txBox="1"/>
          <p:nvPr/>
        </p:nvSpPr>
        <p:spPr>
          <a:xfrm>
            <a:off x="548640" y="459943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2"/>
          <p:cNvSpPr txBox="1"/>
          <p:nvPr/>
        </p:nvSpPr>
        <p:spPr>
          <a:xfrm>
            <a:off x="932688" y="4590288"/>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CIM / non-CIM collect job</a:t>
            </a:r>
            <a:endParaRPr lang="en-US" sz="1250" dirty="0"/>
          </a:p>
        </p:txBody>
      </p:sp>
      <p:sp>
        <p:nvSpPr>
          <p:cNvPr id="28" name="Text 23"/>
          <p:cNvSpPr txBox="1"/>
          <p:nvPr/>
        </p:nvSpPr>
        <p:spPr>
          <a:xfrm>
            <a:off x="932688" y="4882896"/>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Any search, any format — Example 2.</a:t>
            </a:r>
            <a:endParaRPr lang="en-US" sz="1050" dirty="0"/>
          </a:p>
        </p:txBody>
      </p:sp>
      <p:sp>
        <p:nvSpPr>
          <p:cNvPr id="29" name="Shape 24"/>
          <p:cNvSpPr/>
          <p:nvPr/>
        </p:nvSpPr>
        <p:spPr>
          <a:xfrm>
            <a:off x="548640" y="5212080"/>
            <a:ext cx="274320" cy="274320"/>
          </a:xfrm>
          <a:prstGeom prst="ellipse">
            <a:avLst/>
          </a:prstGeom>
          <a:solidFill>
            <a:srgbClr val="3DBE7A"/>
          </a:solidFill>
          <a:ln w="12700">
            <a:solidFill>
              <a:srgbClr val="FFFFFF"/>
            </a:solidFill>
            <a:prstDash val="solid"/>
          </a:ln>
        </p:spPr>
      </p:sp>
      <p:sp>
        <p:nvSpPr>
          <p:cNvPr id="30" name="Text 25"/>
          <p:cNvSpPr txBox="1"/>
          <p:nvPr/>
        </p:nvSpPr>
        <p:spPr>
          <a:xfrm>
            <a:off x="548640" y="52120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6"/>
          <p:cNvSpPr txBox="1"/>
          <p:nvPr/>
        </p:nvSpPr>
        <p:spPr>
          <a:xfrm>
            <a:off x="932688" y="5202936"/>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Monitor job only</a:t>
            </a:r>
            <a:endParaRPr lang="en-US" sz="1250" dirty="0"/>
          </a:p>
        </p:txBody>
      </p:sp>
      <p:sp>
        <p:nvSpPr>
          <p:cNvPr id="32" name="Text 27"/>
          <p:cNvSpPr txBox="1"/>
          <p:nvPr/>
        </p:nvSpPr>
        <p:spPr>
          <a:xfrm>
            <a:off x="932688" y="5495544"/>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Advanced: aggregate events collected elsewhere.</a:t>
            </a:r>
            <a:endParaRPr lang="en-US" sz="1050" dirty="0"/>
          </a:p>
        </p:txBody>
      </p:sp>
      <p:sp>
        <p:nvSpPr>
          <p:cNvPr id="33" name="Shape 28"/>
          <p:cNvSpPr/>
          <p:nvPr/>
        </p:nvSpPr>
        <p:spPr>
          <a:xfrm>
            <a:off x="6172200" y="3712464"/>
            <a:ext cx="274320" cy="274320"/>
          </a:xfrm>
          <a:prstGeom prst="ellipse">
            <a:avLst/>
          </a:prstGeom>
          <a:solidFill>
            <a:srgbClr val="9A78F5"/>
          </a:solidFill>
          <a:ln w="12700">
            <a:solidFill>
              <a:srgbClr val="FFFFFF"/>
            </a:solidFill>
            <a:prstDash val="solid"/>
          </a:ln>
        </p:spPr>
      </p:sp>
      <p:sp>
        <p:nvSpPr>
          <p:cNvPr id="34" name="Text 29"/>
          <p:cNvSpPr txBox="1"/>
          <p:nvPr/>
        </p:nvSpPr>
        <p:spPr>
          <a:xfrm>
            <a:off x="6172200" y="3712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5" name="Text 30"/>
          <p:cNvSpPr txBox="1"/>
          <p:nvPr/>
        </p:nvSpPr>
        <p:spPr>
          <a:xfrm>
            <a:off x="6556248" y="3703320"/>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Tracker name — cisco-asa</a:t>
            </a:r>
            <a:endParaRPr lang="en-US" sz="1250" dirty="0"/>
          </a:p>
        </p:txBody>
      </p:sp>
      <p:sp>
        <p:nvSpPr>
          <p:cNvPr id="36" name="Text 31"/>
          <p:cNvSpPr txBox="1"/>
          <p:nvPr/>
        </p:nvSpPr>
        <p:spPr>
          <a:xfrm>
            <a:off x="6556248" y="3995928"/>
            <a:ext cx="5084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Prefix of every entity and job; a unique suffix is added (cisco-asa-0938).</a:t>
            </a:r>
            <a:endParaRPr lang="en-US" sz="1050" dirty="0"/>
          </a:p>
        </p:txBody>
      </p:sp>
      <p:sp>
        <p:nvSpPr>
          <p:cNvPr id="37" name="Shape 32"/>
          <p:cNvSpPr/>
          <p:nvPr/>
        </p:nvSpPr>
        <p:spPr>
          <a:xfrm>
            <a:off x="6172200" y="4325112"/>
            <a:ext cx="274320" cy="274320"/>
          </a:xfrm>
          <a:prstGeom prst="ellipse">
            <a:avLst/>
          </a:prstGeom>
          <a:solidFill>
            <a:srgbClr val="E05555"/>
          </a:solidFill>
          <a:ln w="12700">
            <a:solidFill>
              <a:srgbClr val="FFFFFF"/>
            </a:solidFill>
            <a:prstDash val="solid"/>
          </a:ln>
        </p:spPr>
      </p:sp>
      <p:sp>
        <p:nvSpPr>
          <p:cNvPr id="38" name="Text 33"/>
          <p:cNvSpPr txBox="1"/>
          <p:nvPr/>
        </p:nvSpPr>
        <p:spPr>
          <a:xfrm>
            <a:off x="6172200" y="43251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9" name="Text 34"/>
          <p:cNvSpPr txBox="1"/>
          <p:nvPr/>
        </p:nvSpPr>
        <p:spPr>
          <a:xfrm>
            <a:off x="6556248" y="4315968"/>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Local or remote deployment</a:t>
            </a:r>
            <a:endParaRPr lang="en-US" sz="1250" dirty="0"/>
          </a:p>
        </p:txBody>
      </p:sp>
      <p:sp>
        <p:nvSpPr>
          <p:cNvPr id="40" name="Text 35"/>
          <p:cNvSpPr txBox="1"/>
          <p:nvPr/>
        </p:nvSpPr>
        <p:spPr>
          <a:xfrm>
            <a:off x="6556248" y="4608576"/>
            <a:ext cx="5084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same wizard targets any remote Splunk account configured in TrackMe.</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WIZARD</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Step 3 — Data model, node and the search that feeds it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56360" cy="3108960"/>
          </a:xfrm>
          <a:prstGeom prst="roundRect">
            <a:avLst>
              <a:gd name="adj" fmla="val 1471"/>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04_datamodel_search.jpg">    </p:cNvPr>
          <p:cNvPicPr>
            <a:picLocks noChangeAspect="1"/>
          </p:cNvPicPr>
          <p:nvPr/>
        </p:nvPicPr>
        <p:blipFill>
          <a:blip r:embed="rId1"/>
          <a:stretch>
            <a:fillRect/>
          </a:stretch>
        </p:blipFill>
        <p:spPr>
          <a:xfrm>
            <a:off x="612648" y="1435608"/>
            <a:ext cx="7128344" cy="2980944"/>
          </a:xfrm>
          <a:prstGeom prst="rect">
            <a:avLst/>
          </a:prstGeom>
        </p:spPr>
      </p:pic>
      <p:sp>
        <p:nvSpPr>
          <p:cNvPr id="9" name="Shape 5"/>
          <p:cNvSpPr/>
          <p:nvPr/>
        </p:nvSpPr>
        <p:spPr>
          <a:xfrm>
            <a:off x="2257574" y="2550444"/>
            <a:ext cx="274320" cy="274320"/>
          </a:xfrm>
          <a:prstGeom prst="ellipse">
            <a:avLst/>
          </a:prstGeom>
          <a:solidFill>
            <a:srgbClr val="5B8DEF"/>
          </a:solidFill>
          <a:ln w="12700">
            <a:solidFill>
              <a:srgbClr val="FFFFFF"/>
            </a:solidFill>
            <a:prstDash val="solid"/>
          </a:ln>
        </p:spPr>
      </p:sp>
      <p:sp>
        <p:nvSpPr>
          <p:cNvPr id="10" name="Text 6"/>
          <p:cNvSpPr txBox="1"/>
          <p:nvPr/>
        </p:nvSpPr>
        <p:spPr>
          <a:xfrm>
            <a:off x="2257574" y="25504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754526" y="2550444"/>
            <a:ext cx="274320" cy="274320"/>
          </a:xfrm>
          <a:prstGeom prst="ellipse">
            <a:avLst/>
          </a:prstGeom>
          <a:solidFill>
            <a:srgbClr val="E0A040"/>
          </a:solidFill>
          <a:ln w="12700">
            <a:solidFill>
              <a:srgbClr val="FFFFFF"/>
            </a:solidFill>
            <a:prstDash val="solid"/>
          </a:ln>
        </p:spPr>
      </p:sp>
      <p:sp>
        <p:nvSpPr>
          <p:cNvPr id="12" name="Text 8"/>
          <p:cNvSpPr txBox="1"/>
          <p:nvPr/>
        </p:nvSpPr>
        <p:spPr>
          <a:xfrm>
            <a:off x="3754526" y="25504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5251479" y="2550444"/>
            <a:ext cx="274320" cy="274320"/>
          </a:xfrm>
          <a:prstGeom prst="ellipse">
            <a:avLst/>
          </a:prstGeom>
          <a:solidFill>
            <a:srgbClr val="3DBE7A"/>
          </a:solidFill>
          <a:ln w="12700">
            <a:solidFill>
              <a:srgbClr val="FFFFFF"/>
            </a:solidFill>
            <a:prstDash val="solid"/>
          </a:ln>
        </p:spPr>
      </p:sp>
      <p:sp>
        <p:nvSpPr>
          <p:cNvPr id="14" name="Text 10"/>
          <p:cNvSpPr txBox="1"/>
          <p:nvPr/>
        </p:nvSpPr>
        <p:spPr>
          <a:xfrm>
            <a:off x="5251479" y="25504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328858" y="3206252"/>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328858" y="32062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2328858" y="3921679"/>
            <a:ext cx="274320" cy="274320"/>
          </a:xfrm>
          <a:prstGeom prst="ellipse">
            <a:avLst/>
          </a:prstGeom>
          <a:solidFill>
            <a:srgbClr val="E05555"/>
          </a:solidFill>
          <a:ln w="12700">
            <a:solidFill>
              <a:srgbClr val="FFFFFF"/>
            </a:solidFill>
            <a:prstDash val="solid"/>
          </a:ln>
        </p:spPr>
      </p:sp>
      <p:sp>
        <p:nvSpPr>
          <p:cNvPr id="18" name="Text 14"/>
          <p:cNvSpPr txBox="1"/>
          <p:nvPr/>
        </p:nvSpPr>
        <p:spPr>
          <a:xfrm>
            <a:off x="2328858" y="392167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18388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18388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567928" y="1417320"/>
            <a:ext cx="3072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Search type</a:t>
            </a:r>
            <a:endParaRPr lang="en-US" sz="1250" dirty="0"/>
          </a:p>
        </p:txBody>
      </p:sp>
      <p:sp>
        <p:nvSpPr>
          <p:cNvPr id="22" name="Text 18"/>
          <p:cNvSpPr txBox="1"/>
          <p:nvPr/>
        </p:nvSpPr>
        <p:spPr>
          <a:xfrm>
            <a:off x="8567928" y="1709928"/>
            <a:ext cx="30723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_raw for an event search; generating for a tstats or custom generating search.</a:t>
            </a:r>
            <a:endParaRPr lang="en-US" sz="1050" dirty="0"/>
          </a:p>
        </p:txBody>
      </p:sp>
      <p:sp>
        <p:nvSpPr>
          <p:cNvPr id="23" name="Shape 19"/>
          <p:cNvSpPr/>
          <p:nvPr/>
        </p:nvSpPr>
        <p:spPr>
          <a:xfrm>
            <a:off x="8183880" y="229514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18388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567928" y="2286000"/>
            <a:ext cx="3072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Data model — Network_Traffic</a:t>
            </a:r>
            <a:endParaRPr lang="en-US" sz="1250" dirty="0"/>
          </a:p>
        </p:txBody>
      </p:sp>
      <p:sp>
        <p:nvSpPr>
          <p:cNvPr id="26" name="Text 22"/>
          <p:cNvSpPr txBox="1"/>
          <p:nvPr/>
        </p:nvSpPr>
        <p:spPr>
          <a:xfrm>
            <a:off x="8567928" y="2578608"/>
            <a:ext cx="30723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CIM model the events should comply with.</a:t>
            </a:r>
            <a:endParaRPr lang="en-US" sz="1050" dirty="0"/>
          </a:p>
        </p:txBody>
      </p:sp>
      <p:sp>
        <p:nvSpPr>
          <p:cNvPr id="27" name="Shape 23"/>
          <p:cNvSpPr/>
          <p:nvPr/>
        </p:nvSpPr>
        <p:spPr>
          <a:xfrm>
            <a:off x="8183880" y="298094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183880" y="2980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567928" y="2971800"/>
            <a:ext cx="3072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Node — All_Traffic</a:t>
            </a:r>
            <a:endParaRPr lang="en-US" sz="1250" dirty="0"/>
          </a:p>
        </p:txBody>
      </p:sp>
      <p:sp>
        <p:nvSpPr>
          <p:cNvPr id="30" name="Text 26"/>
          <p:cNvSpPr txBox="1"/>
          <p:nvPr/>
        </p:nvSpPr>
        <p:spPr>
          <a:xfrm>
            <a:off x="8567928" y="3264408"/>
            <a:ext cx="30723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Picked automatically from the model; drives the recommended fields.</a:t>
            </a:r>
            <a:endParaRPr lang="en-US" sz="1050" dirty="0"/>
          </a:p>
        </p:txBody>
      </p:sp>
      <p:sp>
        <p:nvSpPr>
          <p:cNvPr id="31" name="Shape 27"/>
          <p:cNvSpPr/>
          <p:nvPr/>
        </p:nvSpPr>
        <p:spPr>
          <a:xfrm>
            <a:off x="8183880" y="384962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183880" y="3849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567928" y="3840480"/>
            <a:ext cx="3072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search</a:t>
            </a:r>
            <a:endParaRPr lang="en-US" sz="1250" dirty="0"/>
          </a:p>
        </p:txBody>
      </p:sp>
      <p:sp>
        <p:nvSpPr>
          <p:cNvPr id="34" name="Text 30"/>
          <p:cNvSpPr txBox="1"/>
          <p:nvPr/>
        </p:nvSpPr>
        <p:spPr>
          <a:xfrm>
            <a:off x="8567928" y="4133088"/>
            <a:ext cx="30723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index=siem* sourcetype="cisco:asa" — four regional indexes at once.</a:t>
            </a:r>
            <a:endParaRPr lang="en-US" sz="1050" dirty="0"/>
          </a:p>
        </p:txBody>
      </p:sp>
      <p:sp>
        <p:nvSpPr>
          <p:cNvPr id="35" name="Shape 31"/>
          <p:cNvSpPr/>
          <p:nvPr/>
        </p:nvSpPr>
        <p:spPr>
          <a:xfrm>
            <a:off x="8183880" y="471830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183880" y="4718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567928" y="4709160"/>
            <a:ext cx="3072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Break-by fields</a:t>
            </a:r>
            <a:endParaRPr lang="en-US" sz="1250" dirty="0"/>
          </a:p>
        </p:txBody>
      </p:sp>
      <p:sp>
        <p:nvSpPr>
          <p:cNvPr id="38" name="Text 34"/>
          <p:cNvSpPr txBox="1"/>
          <p:nvPr/>
        </p:nvSpPr>
        <p:spPr>
          <a:xfrm>
            <a:off x="8567928" y="5001768"/>
            <a:ext cx="30723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Data model, node, index, sourcetype, field: one entity per field per index.</a:t>
            </a:r>
            <a:endParaRPr lang="en-US" sz="1050" dirty="0"/>
          </a:p>
        </p:txBody>
      </p:sp>
      <p:sp>
        <p:nvSpPr>
          <p:cNvPr id="39" name="Shape 35"/>
          <p:cNvSpPr/>
          <p:nvPr/>
        </p:nvSpPr>
        <p:spPr>
          <a:xfrm>
            <a:off x="8183880" y="5623560"/>
            <a:ext cx="3456432" cy="640080"/>
          </a:xfrm>
          <a:prstGeom prst="roundRect">
            <a:avLst>
              <a:gd name="adj" fmla="val 11429"/>
            </a:avLst>
          </a:prstGeom>
          <a:solidFill>
            <a:srgbClr val="1F242F"/>
          </a:solidFill>
          <a:ln w="9525">
            <a:solidFill>
              <a:srgbClr val="2A3140"/>
            </a:solidFill>
            <a:prstDash val="solid"/>
          </a:ln>
        </p:spPr>
      </p:sp>
      <p:sp>
        <p:nvSpPr>
          <p:cNvPr id="40" name="Text 36"/>
          <p:cNvSpPr txBox="1"/>
          <p:nvPr/>
        </p:nvSpPr>
        <p:spPr>
          <a:xfrm>
            <a:off x="8366760" y="5760720"/>
            <a:ext cx="3090672" cy="39319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Because index is part of the break-by, a parsing problem on one region shows up on that region only — it is not averaged away by the other three.</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WIZARD</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Step 4 — Name the dictionary, simulate on 10,000 events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56360" cy="3108960"/>
          </a:xfrm>
          <a:prstGeom prst="roundRect">
            <a:avLst>
              <a:gd name="adj" fmla="val 1471"/>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05_dictionary_settings.jpg">    </p:cNvPr>
          <p:cNvPicPr>
            <a:picLocks noChangeAspect="1"/>
          </p:cNvPicPr>
          <p:nvPr/>
        </p:nvPicPr>
        <p:blipFill>
          <a:blip r:embed="rId1"/>
          <a:stretch>
            <a:fillRect/>
          </a:stretch>
        </p:blipFill>
        <p:spPr>
          <a:xfrm>
            <a:off x="612648" y="1435608"/>
            <a:ext cx="7128344" cy="2980944"/>
          </a:xfrm>
          <a:prstGeom prst="rect">
            <a:avLst/>
          </a:prstGeom>
        </p:spPr>
      </p:pic>
      <p:sp>
        <p:nvSpPr>
          <p:cNvPr id="9" name="Shape 5"/>
          <p:cNvSpPr/>
          <p:nvPr/>
        </p:nvSpPr>
        <p:spPr>
          <a:xfrm>
            <a:off x="2400141" y="3206252"/>
            <a:ext cx="274320" cy="274320"/>
          </a:xfrm>
          <a:prstGeom prst="ellipse">
            <a:avLst/>
          </a:prstGeom>
          <a:solidFill>
            <a:srgbClr val="5B8DEF"/>
          </a:solidFill>
          <a:ln w="12700">
            <a:solidFill>
              <a:srgbClr val="FFFFFF"/>
            </a:solidFill>
            <a:prstDash val="solid"/>
          </a:ln>
        </p:spPr>
      </p:sp>
      <p:sp>
        <p:nvSpPr>
          <p:cNvPr id="10" name="Text 6"/>
          <p:cNvSpPr txBox="1"/>
          <p:nvPr/>
        </p:nvSpPr>
        <p:spPr>
          <a:xfrm>
            <a:off x="2400141" y="32062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5394046" y="3206252"/>
            <a:ext cx="274320" cy="274320"/>
          </a:xfrm>
          <a:prstGeom prst="ellipse">
            <a:avLst/>
          </a:prstGeom>
          <a:solidFill>
            <a:srgbClr val="E0A040"/>
          </a:solidFill>
          <a:ln w="12700">
            <a:solidFill>
              <a:srgbClr val="FFFFFF"/>
            </a:solidFill>
            <a:prstDash val="solid"/>
          </a:ln>
        </p:spPr>
      </p:sp>
      <p:sp>
        <p:nvSpPr>
          <p:cNvPr id="12" name="Text 8"/>
          <p:cNvSpPr txBox="1"/>
          <p:nvPr/>
        </p:nvSpPr>
        <p:spPr>
          <a:xfrm>
            <a:off x="5394046" y="32062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901157" y="3593775"/>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901157" y="359377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901157" y="3981298"/>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901157" y="398129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5607896" y="3981298"/>
            <a:ext cx="274320" cy="274320"/>
          </a:xfrm>
          <a:prstGeom prst="ellipse">
            <a:avLst/>
          </a:prstGeom>
          <a:solidFill>
            <a:srgbClr val="E05555"/>
          </a:solidFill>
          <a:ln w="12700">
            <a:solidFill>
              <a:srgbClr val="FFFFFF"/>
            </a:solidFill>
            <a:prstDash val="solid"/>
          </a:ln>
        </p:spPr>
      </p:sp>
      <p:sp>
        <p:nvSpPr>
          <p:cNvPr id="18" name="Text 14"/>
          <p:cNvSpPr txBox="1"/>
          <p:nvPr/>
        </p:nvSpPr>
        <p:spPr>
          <a:xfrm>
            <a:off x="5607896" y="398129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4538644" y="41899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4538644" y="41899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1" name="Shape 17"/>
          <p:cNvSpPr/>
          <p:nvPr/>
        </p:nvSpPr>
        <p:spPr>
          <a:xfrm>
            <a:off x="8183880" y="1426464"/>
            <a:ext cx="274320" cy="274320"/>
          </a:xfrm>
          <a:prstGeom prst="ellipse">
            <a:avLst/>
          </a:prstGeom>
          <a:solidFill>
            <a:srgbClr val="5B8DEF"/>
          </a:solidFill>
          <a:ln w="12700">
            <a:solidFill>
              <a:srgbClr val="FFFFFF"/>
            </a:solidFill>
            <a:prstDash val="solid"/>
          </a:ln>
        </p:spPr>
      </p:sp>
      <p:sp>
        <p:nvSpPr>
          <p:cNvPr id="22" name="Text 18"/>
          <p:cNvSpPr txBox="1"/>
          <p:nvPr/>
        </p:nvSpPr>
        <p:spPr>
          <a:xfrm>
            <a:off x="818388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9"/>
          <p:cNvSpPr txBox="1"/>
          <p:nvPr/>
        </p:nvSpPr>
        <p:spPr>
          <a:xfrm>
            <a:off x="8567928" y="1417320"/>
            <a:ext cx="3072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Create new, or reuse</a:t>
            </a:r>
            <a:endParaRPr lang="en-US" sz="1250" dirty="0"/>
          </a:p>
        </p:txBody>
      </p:sp>
      <p:sp>
        <p:nvSpPr>
          <p:cNvPr id="24" name="Text 20"/>
          <p:cNvSpPr txBox="1"/>
          <p:nvPr/>
        </p:nvSpPr>
        <p:spPr>
          <a:xfrm>
            <a:off x="8567928" y="1709928"/>
            <a:ext cx="30723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dictionary is shared: reuse it for every tracker on the same format.</a:t>
            </a:r>
            <a:endParaRPr lang="en-US" sz="1050" dirty="0"/>
          </a:p>
        </p:txBody>
      </p:sp>
      <p:sp>
        <p:nvSpPr>
          <p:cNvPr id="25" name="Shape 21"/>
          <p:cNvSpPr/>
          <p:nvPr/>
        </p:nvSpPr>
        <p:spPr>
          <a:xfrm>
            <a:off x="8183880" y="2295144"/>
            <a:ext cx="274320" cy="274320"/>
          </a:xfrm>
          <a:prstGeom prst="ellipse">
            <a:avLst/>
          </a:prstGeom>
          <a:solidFill>
            <a:srgbClr val="E0A040"/>
          </a:solidFill>
          <a:ln w="12700">
            <a:solidFill>
              <a:srgbClr val="FFFFFF"/>
            </a:solidFill>
            <a:prstDash val="solid"/>
          </a:ln>
        </p:spPr>
      </p:sp>
      <p:sp>
        <p:nvSpPr>
          <p:cNvPr id="26" name="Text 22"/>
          <p:cNvSpPr txBox="1"/>
          <p:nvPr/>
        </p:nvSpPr>
        <p:spPr>
          <a:xfrm>
            <a:off x="818388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3"/>
          <p:cNvSpPr txBox="1"/>
          <p:nvPr/>
        </p:nvSpPr>
        <p:spPr>
          <a:xfrm>
            <a:off x="8567928" y="2286000"/>
            <a:ext cx="3072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Network_Traffic:cisco_asa</a:t>
            </a:r>
            <a:endParaRPr lang="en-US" sz="1250" dirty="0"/>
          </a:p>
        </p:txBody>
      </p:sp>
      <p:sp>
        <p:nvSpPr>
          <p:cNvPr id="28" name="Text 24"/>
          <p:cNvSpPr txBox="1"/>
          <p:nvPr/>
        </p:nvSpPr>
        <p:spPr>
          <a:xfrm>
            <a:off x="8567928" y="2578608"/>
            <a:ext cx="30723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new dictionary name.</a:t>
            </a:r>
            <a:endParaRPr lang="en-US" sz="1050" dirty="0"/>
          </a:p>
        </p:txBody>
      </p:sp>
      <p:sp>
        <p:nvSpPr>
          <p:cNvPr id="29" name="Shape 25"/>
          <p:cNvSpPr/>
          <p:nvPr/>
        </p:nvSpPr>
        <p:spPr>
          <a:xfrm>
            <a:off x="8183880" y="2980944"/>
            <a:ext cx="274320" cy="274320"/>
          </a:xfrm>
          <a:prstGeom prst="ellipse">
            <a:avLst/>
          </a:prstGeom>
          <a:solidFill>
            <a:srgbClr val="3DBE7A"/>
          </a:solidFill>
          <a:ln w="12700">
            <a:solidFill>
              <a:srgbClr val="FFFFFF"/>
            </a:solidFill>
            <a:prstDash val="solid"/>
          </a:ln>
        </p:spPr>
      </p:sp>
      <p:sp>
        <p:nvSpPr>
          <p:cNvPr id="30" name="Text 26"/>
          <p:cNvSpPr txBox="1"/>
          <p:nvPr/>
        </p:nvSpPr>
        <p:spPr>
          <a:xfrm>
            <a:off x="8183880" y="2980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7"/>
          <p:cNvSpPr txBox="1"/>
          <p:nvPr/>
        </p:nvSpPr>
        <p:spPr>
          <a:xfrm>
            <a:off x="8567928" y="2971800"/>
            <a:ext cx="3072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Defaults for the generated rules</a:t>
            </a:r>
            <a:endParaRPr lang="en-US" sz="1250" dirty="0"/>
          </a:p>
        </p:txBody>
      </p:sp>
      <p:sp>
        <p:nvSpPr>
          <p:cNvPr id="32" name="Text 28"/>
          <p:cNvSpPr txBox="1"/>
          <p:nvPr/>
        </p:nvSpPr>
        <p:spPr>
          <a:xfrm>
            <a:off x="8567928" y="3264408"/>
            <a:ext cx="30723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Allow unknown, allow missing/null — false by default.</a:t>
            </a:r>
            <a:endParaRPr lang="en-US" sz="1050" dirty="0"/>
          </a:p>
        </p:txBody>
      </p:sp>
      <p:sp>
        <p:nvSpPr>
          <p:cNvPr id="33" name="Shape 29"/>
          <p:cNvSpPr/>
          <p:nvPr/>
        </p:nvSpPr>
        <p:spPr>
          <a:xfrm>
            <a:off x="8183880" y="3849624"/>
            <a:ext cx="274320" cy="274320"/>
          </a:xfrm>
          <a:prstGeom prst="ellipse">
            <a:avLst/>
          </a:prstGeom>
          <a:solidFill>
            <a:srgbClr val="9A78F5"/>
          </a:solidFill>
          <a:ln w="12700">
            <a:solidFill>
              <a:srgbClr val="FFFFFF"/>
            </a:solidFill>
            <a:prstDash val="solid"/>
          </a:ln>
        </p:spPr>
      </p:sp>
      <p:sp>
        <p:nvSpPr>
          <p:cNvPr id="34" name="Text 30"/>
          <p:cNvSpPr txBox="1"/>
          <p:nvPr/>
        </p:nvSpPr>
        <p:spPr>
          <a:xfrm>
            <a:off x="8183880" y="3849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5" name="Text 31"/>
          <p:cNvSpPr txBox="1"/>
          <p:nvPr/>
        </p:nvSpPr>
        <p:spPr>
          <a:xfrm>
            <a:off x="8567928" y="3840480"/>
            <a:ext cx="3072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Event limit — 10,000</a:t>
            </a:r>
            <a:endParaRPr lang="en-US" sz="1250" dirty="0"/>
          </a:p>
        </p:txBody>
      </p:sp>
      <p:sp>
        <p:nvSpPr>
          <p:cNvPr id="36" name="Text 32"/>
          <p:cNvSpPr txBox="1"/>
          <p:nvPr/>
        </p:nvSpPr>
        <p:spPr>
          <a:xfrm>
            <a:off x="8567928" y="4133088"/>
            <a:ext cx="30723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How many events the simulation scores.</a:t>
            </a:r>
            <a:endParaRPr lang="en-US" sz="1050" dirty="0"/>
          </a:p>
        </p:txBody>
      </p:sp>
      <p:sp>
        <p:nvSpPr>
          <p:cNvPr id="37" name="Shape 33"/>
          <p:cNvSpPr/>
          <p:nvPr/>
        </p:nvSpPr>
        <p:spPr>
          <a:xfrm>
            <a:off x="8183880" y="4535424"/>
            <a:ext cx="274320" cy="274320"/>
          </a:xfrm>
          <a:prstGeom prst="ellipse">
            <a:avLst/>
          </a:prstGeom>
          <a:solidFill>
            <a:srgbClr val="E05555"/>
          </a:solidFill>
          <a:ln w="12700">
            <a:solidFill>
              <a:srgbClr val="FFFFFF"/>
            </a:solidFill>
            <a:prstDash val="solid"/>
          </a:ln>
        </p:spPr>
      </p:sp>
      <p:sp>
        <p:nvSpPr>
          <p:cNvPr id="38" name="Text 34"/>
          <p:cNvSpPr txBox="1"/>
          <p:nvPr/>
        </p:nvSpPr>
        <p:spPr>
          <a:xfrm>
            <a:off x="8183880" y="45354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9" name="Text 35"/>
          <p:cNvSpPr txBox="1"/>
          <p:nvPr/>
        </p:nvSpPr>
        <p:spPr>
          <a:xfrm>
            <a:off x="8567928" y="4526280"/>
            <a:ext cx="3072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Simulation threshold</a:t>
            </a:r>
            <a:endParaRPr lang="en-US" sz="1250" dirty="0"/>
          </a:p>
        </p:txBody>
      </p:sp>
      <p:sp>
        <p:nvSpPr>
          <p:cNvPr id="40" name="Text 36"/>
          <p:cNvSpPr txBox="1"/>
          <p:nvPr/>
        </p:nvSpPr>
        <p:spPr>
          <a:xfrm>
            <a:off x="8567928" y="4818888"/>
            <a:ext cx="30723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success % a field needs to pass — 85 by default.</a:t>
            </a:r>
            <a:endParaRPr lang="en-US" sz="1050" dirty="0"/>
          </a:p>
        </p:txBody>
      </p:sp>
      <p:sp>
        <p:nvSpPr>
          <p:cNvPr id="41" name="Shape 37"/>
          <p:cNvSpPr/>
          <p:nvPr/>
        </p:nvSpPr>
        <p:spPr>
          <a:xfrm>
            <a:off x="8183880" y="5404104"/>
            <a:ext cx="274320" cy="274320"/>
          </a:xfrm>
          <a:prstGeom prst="ellipse">
            <a:avLst/>
          </a:prstGeom>
          <a:solidFill>
            <a:srgbClr val="5B8DEF"/>
          </a:solidFill>
          <a:ln w="12700">
            <a:solidFill>
              <a:srgbClr val="FFFFFF"/>
            </a:solidFill>
            <a:prstDash val="solid"/>
          </a:ln>
        </p:spPr>
      </p:sp>
      <p:sp>
        <p:nvSpPr>
          <p:cNvPr id="42" name="Text 38"/>
          <p:cNvSpPr txBox="1"/>
          <p:nvPr/>
        </p:nvSpPr>
        <p:spPr>
          <a:xfrm>
            <a:off x="8183880" y="5404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3" name="Text 39"/>
          <p:cNvSpPr txBox="1"/>
          <p:nvPr/>
        </p:nvSpPr>
        <p:spPr>
          <a:xfrm>
            <a:off x="8567928" y="5394960"/>
            <a:ext cx="30723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Simulate the search</a:t>
            </a:r>
            <a:endParaRPr lang="en-US" sz="1250" dirty="0"/>
          </a:p>
        </p:txBody>
      </p:sp>
      <p:sp>
        <p:nvSpPr>
          <p:cNvPr id="44" name="Text 40"/>
          <p:cNvSpPr txBox="1"/>
          <p:nvPr/>
        </p:nvSpPr>
        <p:spPr>
          <a:xfrm>
            <a:off x="8567928" y="5687568"/>
            <a:ext cx="30723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search job: the whole scoring in seconds, nothing written.</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FIRST RESULTS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First verdict — 25% CIM compliance on the recommended fields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4127435"/>
          </a:xfrm>
          <a:prstGeom prst="roundRect">
            <a:avLst>
              <a:gd name="adj" fmla="val 1108"/>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06_simulation_results.jpg">    </p:cNvPr>
          <p:cNvPicPr>
            <a:picLocks noChangeAspect="1"/>
          </p:cNvPicPr>
          <p:nvPr/>
        </p:nvPicPr>
        <p:blipFill>
          <a:blip r:embed="rId1"/>
          <a:stretch>
            <a:fillRect/>
          </a:stretch>
        </p:blipFill>
        <p:spPr>
          <a:xfrm>
            <a:off x="612648" y="1435608"/>
            <a:ext cx="7095744" cy="3999419"/>
          </a:xfrm>
          <a:prstGeom prst="rect">
            <a:avLst/>
          </a:prstGeom>
        </p:spPr>
      </p:pic>
      <p:sp>
        <p:nvSpPr>
          <p:cNvPr id="9" name="Shape 5"/>
          <p:cNvSpPr/>
          <p:nvPr/>
        </p:nvSpPr>
        <p:spPr>
          <a:xfrm>
            <a:off x="6577828" y="2258309"/>
            <a:ext cx="274320" cy="274320"/>
          </a:xfrm>
          <a:prstGeom prst="ellipse">
            <a:avLst/>
          </a:prstGeom>
          <a:solidFill>
            <a:srgbClr val="5B8DEF"/>
          </a:solidFill>
          <a:ln w="12700">
            <a:solidFill>
              <a:srgbClr val="FFFFFF"/>
            </a:solidFill>
            <a:prstDash val="solid"/>
          </a:ln>
        </p:spPr>
      </p:sp>
      <p:sp>
        <p:nvSpPr>
          <p:cNvPr id="10" name="Text 6"/>
          <p:cNvSpPr txBox="1"/>
          <p:nvPr/>
        </p:nvSpPr>
        <p:spPr>
          <a:xfrm>
            <a:off x="6577828" y="225830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6577828" y="2898216"/>
            <a:ext cx="274320" cy="274320"/>
          </a:xfrm>
          <a:prstGeom prst="ellipse">
            <a:avLst/>
          </a:prstGeom>
          <a:solidFill>
            <a:srgbClr val="E0A040"/>
          </a:solidFill>
          <a:ln w="12700">
            <a:solidFill>
              <a:srgbClr val="FFFFFF"/>
            </a:solidFill>
            <a:prstDash val="solid"/>
          </a:ln>
        </p:spPr>
      </p:sp>
      <p:sp>
        <p:nvSpPr>
          <p:cNvPr id="12" name="Text 8"/>
          <p:cNvSpPr txBox="1"/>
          <p:nvPr/>
        </p:nvSpPr>
        <p:spPr>
          <a:xfrm>
            <a:off x="6577828" y="28982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894637" y="3378146"/>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894637" y="337814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462296" y="4018053"/>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462296" y="401805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7003572" y="4018053"/>
            <a:ext cx="274320" cy="274320"/>
          </a:xfrm>
          <a:prstGeom prst="ellipse">
            <a:avLst/>
          </a:prstGeom>
          <a:solidFill>
            <a:srgbClr val="E05555"/>
          </a:solidFill>
          <a:ln w="12700">
            <a:solidFill>
              <a:srgbClr val="FFFFFF"/>
            </a:solidFill>
            <a:prstDash val="solid"/>
          </a:ln>
        </p:spPr>
      </p:sp>
      <p:sp>
        <p:nvSpPr>
          <p:cNvPr id="18" name="Text 14"/>
          <p:cNvSpPr txBox="1"/>
          <p:nvPr/>
        </p:nvSpPr>
        <p:spPr>
          <a:xfrm>
            <a:off x="7003572" y="401805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All fields: 53 checked, 5 passed</a:t>
            </a:r>
            <a:endParaRPr lang="en-US" sz="1250" dirty="0"/>
          </a:p>
        </p:txBody>
      </p:sp>
      <p:sp>
        <p:nvSpPr>
          <p:cNvPr id="22" name="Text 18"/>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field of the Network_Traffic model — 9.43%. Most are irrelevant for a firewall.</a:t>
            </a:r>
            <a:endParaRPr lang="en-US" sz="1050" dirty="0"/>
          </a:p>
        </p:txBody>
      </p:sp>
      <p:sp>
        <p:nvSpPr>
          <p:cNvPr id="23" name="Shape 19"/>
          <p:cNvSpPr/>
          <p:nvPr/>
        </p:nvSpPr>
        <p:spPr>
          <a:xfrm>
            <a:off x="8092440" y="229514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Recommended fields: 3 of 12</a:t>
            </a:r>
            <a:endParaRPr lang="en-US" sz="1250" dirty="0"/>
          </a:p>
        </p:txBody>
      </p:sp>
      <p:sp>
        <p:nvSpPr>
          <p:cNvPr id="26" name="Text 22"/>
          <p:cNvSpPr txBox="1"/>
          <p:nvPr/>
        </p:nvSpPr>
        <p:spPr>
          <a:xfrm>
            <a:off x="8476488" y="25786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fields CIM recommends for All_Traffic — the number that matters: 25%.</a:t>
            </a:r>
            <a:endParaRPr lang="en-US" sz="1050" dirty="0"/>
          </a:p>
        </p:txBody>
      </p:sp>
      <p:sp>
        <p:nvSpPr>
          <p:cNvPr id="27" name="Shape 23"/>
          <p:cNvSpPr/>
          <p:nvPr/>
        </p:nvSpPr>
        <p:spPr>
          <a:xfrm>
            <a:off x="8092440" y="316382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31546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Recommended only</a:t>
            </a:r>
            <a:endParaRPr lang="en-US" sz="1250" dirty="0"/>
          </a:p>
        </p:txBody>
      </p:sp>
      <p:sp>
        <p:nvSpPr>
          <p:cNvPr id="30" name="Text 26"/>
          <p:cNvSpPr txBox="1"/>
          <p:nvPr/>
        </p:nvSpPr>
        <p:spPr>
          <a:xfrm>
            <a:off x="8476488" y="34472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Filter the table to the 12 recommended fields (star column).</a:t>
            </a:r>
            <a:endParaRPr lang="en-US" sz="1050" dirty="0"/>
          </a:p>
        </p:txBody>
      </p:sp>
      <p:sp>
        <p:nvSpPr>
          <p:cNvPr id="31" name="Shape 27"/>
          <p:cNvSpPr/>
          <p:nvPr/>
        </p:nvSpPr>
        <p:spPr>
          <a:xfrm>
            <a:off x="8092440" y="403250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40233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Per field and per index</a:t>
            </a:r>
            <a:endParaRPr lang="en-US" sz="1250" dirty="0"/>
          </a:p>
        </p:txBody>
      </p:sp>
      <p:sp>
        <p:nvSpPr>
          <p:cNvPr id="34" name="Text 30"/>
          <p:cNvSpPr txBox="1"/>
          <p:nvPr/>
        </p:nvSpPr>
        <p:spPr>
          <a:xfrm>
            <a:off x="8476488" y="431596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Coverage %, success %, totals, failures, distinct values.</a:t>
            </a:r>
            <a:endParaRPr lang="en-US" sz="1050" dirty="0"/>
          </a:p>
        </p:txBody>
      </p:sp>
      <p:sp>
        <p:nvSpPr>
          <p:cNvPr id="35" name="Shape 31"/>
          <p:cNvSpPr/>
          <p:nvPr/>
        </p:nvSpPr>
        <p:spPr>
          <a:xfrm>
            <a:off x="8092440" y="490118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4901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489204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Inspect</a:t>
            </a:r>
            <a:endParaRPr lang="en-US" sz="1250" dirty="0"/>
          </a:p>
        </p:txBody>
      </p:sp>
      <p:sp>
        <p:nvSpPr>
          <p:cNvPr id="38" name="Text 34"/>
          <p:cNvSpPr txBox="1"/>
          <p:nvPr/>
        </p:nvSpPr>
        <p:spPr>
          <a:xfrm>
            <a:off x="8476488" y="518464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Opens Field Details for one field — next two slides.</a:t>
            </a:r>
            <a:endParaRPr lang="en-US" sz="1050" dirty="0"/>
          </a:p>
        </p:txBody>
      </p:sp>
      <p:sp>
        <p:nvSpPr>
          <p:cNvPr id="39" name="Shape 35"/>
          <p:cNvSpPr/>
          <p:nvPr/>
        </p:nvSpPr>
        <p:spPr>
          <a:xfrm>
            <a:off x="8092440" y="5806440"/>
            <a:ext cx="3547872" cy="457200"/>
          </a:xfrm>
          <a:prstGeom prst="roundRect">
            <a:avLst>
              <a:gd name="adj" fmla="val 16000"/>
            </a:avLst>
          </a:prstGeom>
          <a:solidFill>
            <a:srgbClr val="1F242F"/>
          </a:solidFill>
          <a:ln w="9525">
            <a:solidFill>
              <a:srgbClr val="2A3140"/>
            </a:solidFill>
            <a:prstDash val="solid"/>
          </a:ln>
        </p:spPr>
      </p:sp>
      <p:sp>
        <p:nvSpPr>
          <p:cNvPr id="40" name="Text 36"/>
          <p:cNvSpPr txBox="1"/>
          <p:nvPr/>
        </p:nvSpPr>
        <p:spPr>
          <a:xfrm>
            <a:off x="8275320" y="5943600"/>
            <a:ext cx="3182112" cy="21031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low first score is normal on CIM. The job now is to separate real compliance defects from fields that simply do not exist on every message type.</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FIELD DETAILS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real CIM defect — action fails on the regular expression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519569" cy="4892040"/>
          </a:xfrm>
          <a:prstGeom prst="roundRect">
            <a:avLst>
              <a:gd name="adj" fmla="val 935"/>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07b_field_details_action_desc.jpg">    </p:cNvPr>
          <p:cNvPicPr>
            <a:picLocks noChangeAspect="1"/>
          </p:cNvPicPr>
          <p:nvPr/>
        </p:nvPicPr>
        <p:blipFill>
          <a:blip r:embed="rId1"/>
          <a:stretch>
            <a:fillRect/>
          </a:stretch>
        </p:blipFill>
        <p:spPr>
          <a:xfrm>
            <a:off x="612648" y="1435608"/>
            <a:ext cx="5391553" cy="4764024"/>
          </a:xfrm>
          <a:prstGeom prst="rect">
            <a:avLst/>
          </a:prstGeom>
        </p:spPr>
      </p:pic>
      <p:sp>
        <p:nvSpPr>
          <p:cNvPr id="9" name="Shape 5"/>
          <p:cNvSpPr/>
          <p:nvPr/>
        </p:nvSpPr>
        <p:spPr>
          <a:xfrm>
            <a:off x="1499883" y="2775295"/>
            <a:ext cx="274320" cy="274320"/>
          </a:xfrm>
          <a:prstGeom prst="ellipse">
            <a:avLst/>
          </a:prstGeom>
          <a:solidFill>
            <a:srgbClr val="5B8DEF"/>
          </a:solidFill>
          <a:ln w="12700">
            <a:solidFill>
              <a:srgbClr val="FFFFFF"/>
            </a:solidFill>
            <a:prstDash val="solid"/>
          </a:ln>
        </p:spPr>
      </p:sp>
      <p:sp>
        <p:nvSpPr>
          <p:cNvPr id="10" name="Text 6"/>
          <p:cNvSpPr txBox="1"/>
          <p:nvPr/>
        </p:nvSpPr>
        <p:spPr>
          <a:xfrm>
            <a:off x="1499883" y="277529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416447" y="2918216"/>
            <a:ext cx="274320" cy="274320"/>
          </a:xfrm>
          <a:prstGeom prst="ellipse">
            <a:avLst/>
          </a:prstGeom>
          <a:solidFill>
            <a:srgbClr val="E0A040"/>
          </a:solidFill>
          <a:ln w="12700">
            <a:solidFill>
              <a:srgbClr val="FFFFFF"/>
            </a:solidFill>
            <a:prstDash val="solid"/>
          </a:ln>
        </p:spPr>
      </p:sp>
      <p:sp>
        <p:nvSpPr>
          <p:cNvPr id="12" name="Text 8"/>
          <p:cNvSpPr txBox="1"/>
          <p:nvPr/>
        </p:nvSpPr>
        <p:spPr>
          <a:xfrm>
            <a:off x="2416447" y="29182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284221" y="4490344"/>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284221" y="4490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931207" y="5395509"/>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931207" y="539550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658368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658368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6967728" y="1417320"/>
            <a:ext cx="46725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Valid — 60.4%</a:t>
            </a:r>
            <a:endParaRPr lang="en-US" sz="1250" dirty="0"/>
          </a:p>
        </p:txBody>
      </p:sp>
      <p:sp>
        <p:nvSpPr>
          <p:cNvPr id="20" name="Text 16"/>
          <p:cNvSpPr txBox="1"/>
          <p:nvPr/>
        </p:nvSpPr>
        <p:spPr>
          <a:xfrm>
            <a:off x="6967728" y="1709928"/>
            <a:ext cx="46725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Present on 100% of events, below the 85% threshold: status failure.</a:t>
            </a:r>
            <a:endParaRPr lang="en-US" sz="1050" dirty="0"/>
          </a:p>
        </p:txBody>
      </p:sp>
      <p:sp>
        <p:nvSpPr>
          <p:cNvPr id="21" name="Shape 17"/>
          <p:cNvSpPr/>
          <p:nvPr/>
        </p:nvSpPr>
        <p:spPr>
          <a:xfrm>
            <a:off x="6583680" y="2084832"/>
            <a:ext cx="274320" cy="274320"/>
          </a:xfrm>
          <a:prstGeom prst="ellipse">
            <a:avLst/>
          </a:prstGeom>
          <a:solidFill>
            <a:srgbClr val="E0A040"/>
          </a:solidFill>
          <a:ln w="12700">
            <a:solidFill>
              <a:srgbClr val="FFFFFF"/>
            </a:solidFill>
            <a:prstDash val="solid"/>
          </a:ln>
        </p:spPr>
      </p:sp>
      <p:sp>
        <p:nvSpPr>
          <p:cNvPr id="22" name="Text 18"/>
          <p:cNvSpPr txBox="1"/>
          <p:nvPr/>
        </p:nvSpPr>
        <p:spPr>
          <a:xfrm>
            <a:off x="6583680" y="208483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6967728" y="2075688"/>
            <a:ext cx="46725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Does not match the pattern — 39.6%</a:t>
            </a:r>
            <a:endParaRPr lang="en-US" sz="1250" dirty="0"/>
          </a:p>
        </p:txBody>
      </p:sp>
      <p:sp>
        <p:nvSpPr>
          <p:cNvPr id="24" name="Text 20"/>
          <p:cNvSpPr txBox="1"/>
          <p:nvPr/>
        </p:nvSpPr>
        <p:spPr>
          <a:xfrm>
            <a:off x="6967728" y="2368296"/>
            <a:ext cx="46725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field exists, the value is wrong.</a:t>
            </a:r>
            <a:endParaRPr lang="en-US" sz="1050" dirty="0"/>
          </a:p>
        </p:txBody>
      </p:sp>
      <p:sp>
        <p:nvSpPr>
          <p:cNvPr id="25" name="Shape 21"/>
          <p:cNvSpPr/>
          <p:nvPr/>
        </p:nvSpPr>
        <p:spPr>
          <a:xfrm>
            <a:off x="6583680" y="2743200"/>
            <a:ext cx="274320" cy="274320"/>
          </a:xfrm>
          <a:prstGeom prst="ellipse">
            <a:avLst/>
          </a:prstGeom>
          <a:solidFill>
            <a:srgbClr val="3DBE7A"/>
          </a:solidFill>
          <a:ln w="12700">
            <a:solidFill>
              <a:srgbClr val="FFFFFF"/>
            </a:solidFill>
            <a:prstDash val="solid"/>
          </a:ln>
        </p:spPr>
      </p:sp>
      <p:sp>
        <p:nvSpPr>
          <p:cNvPr id="26" name="Text 22"/>
          <p:cNvSpPr txBox="1"/>
          <p:nvPr/>
        </p:nvSpPr>
        <p:spPr>
          <a:xfrm>
            <a:off x="6583680" y="274320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6967728" y="2734056"/>
            <a:ext cx="46725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evidence</a:t>
            </a:r>
            <a:endParaRPr lang="en-US" sz="1250" dirty="0"/>
          </a:p>
        </p:txBody>
      </p:sp>
      <p:sp>
        <p:nvSpPr>
          <p:cNvPr id="28" name="Text 24"/>
          <p:cNvSpPr txBox="1"/>
          <p:nvPr/>
        </p:nvSpPr>
        <p:spPr>
          <a:xfrm>
            <a:off x="6967728" y="3026664"/>
            <a:ext cx="46725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blocked 31% · allowed 30% · teardown 29% · added 10%. teardown and added are not CIM actions.</a:t>
            </a:r>
            <a:endParaRPr lang="en-US" sz="1050" dirty="0"/>
          </a:p>
        </p:txBody>
      </p:sp>
      <p:sp>
        <p:nvSpPr>
          <p:cNvPr id="29" name="Shape 25"/>
          <p:cNvSpPr/>
          <p:nvPr/>
        </p:nvSpPr>
        <p:spPr>
          <a:xfrm>
            <a:off x="6583680" y="3584448"/>
            <a:ext cx="274320" cy="274320"/>
          </a:xfrm>
          <a:prstGeom prst="ellipse">
            <a:avLst/>
          </a:prstGeom>
          <a:solidFill>
            <a:srgbClr val="9A78F5"/>
          </a:solidFill>
          <a:ln w="12700">
            <a:solidFill>
              <a:srgbClr val="FFFFFF"/>
            </a:solidFill>
            <a:prstDash val="solid"/>
          </a:ln>
        </p:spPr>
      </p:sp>
      <p:sp>
        <p:nvSpPr>
          <p:cNvPr id="30" name="Text 26"/>
          <p:cNvSpPr txBox="1"/>
          <p:nvPr/>
        </p:nvSpPr>
        <p:spPr>
          <a:xfrm>
            <a:off x="6583680" y="35844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6967728" y="3575304"/>
            <a:ext cx="46725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rule, from the CIM model</a:t>
            </a:r>
            <a:endParaRPr lang="en-US" sz="1250" dirty="0"/>
          </a:p>
        </p:txBody>
      </p:sp>
      <p:sp>
        <p:nvSpPr>
          <p:cNvPr id="32" name="Text 28"/>
          <p:cNvSpPr txBox="1"/>
          <p:nvPr/>
        </p:nvSpPr>
        <p:spPr>
          <a:xfrm>
            <a:off x="6967728" y="3867912"/>
            <a:ext cx="46725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^(success|failure|allowed|blocked|deferred)$</a:t>
            </a:r>
            <a:endParaRPr lang="en-US" sz="1050" dirty="0"/>
          </a:p>
        </p:txBody>
      </p:sp>
      <p:sp>
        <p:nvSpPr>
          <p:cNvPr id="33" name="Shape 29"/>
          <p:cNvSpPr/>
          <p:nvPr/>
        </p:nvSpPr>
        <p:spPr>
          <a:xfrm>
            <a:off x="6583680" y="4709160"/>
            <a:ext cx="5056632" cy="1188720"/>
          </a:xfrm>
          <a:prstGeom prst="roundRect">
            <a:avLst>
              <a:gd name="adj" fmla="val 6154"/>
            </a:avLst>
          </a:prstGeom>
          <a:solidFill>
            <a:srgbClr val="1F242F"/>
          </a:solidFill>
          <a:ln w="9525">
            <a:solidFill>
              <a:srgbClr val="E05555"/>
            </a:solidFill>
            <a:prstDash val="solid"/>
          </a:ln>
        </p:spPr>
      </p:sp>
      <p:sp>
        <p:nvSpPr>
          <p:cNvPr id="34" name="Text 30"/>
          <p:cNvSpPr txBox="1"/>
          <p:nvPr/>
        </p:nvSpPr>
        <p:spPr>
          <a:xfrm>
            <a:off x="6766560" y="4846320"/>
            <a:ext cx="4690872" cy="274320"/>
          </a:xfrm>
          <a:prstGeom prst="rect">
            <a:avLst/>
          </a:prstGeom>
          <a:noFill/>
          <a:ln/>
        </p:spPr>
        <p:txBody>
          <a:bodyPr wrap="square" lIns="0" tIns="0" rIns="0" bIns="0" rtlCol="0" anchor="t"/>
          <a:lstStyle/>
          <a:p>
            <a:pPr indent="0" marL="0">
              <a:buNone/>
            </a:pPr>
            <a:r>
              <a:rPr lang="en-US" sz="1150" b="1" spc="100" kern="0" dirty="0">
                <a:solidFill>
                  <a:srgbClr val="E05555"/>
                </a:solidFill>
                <a:latin typeface="Calibri" pitchFamily="34" charset="0"/>
                <a:ea typeface="Calibri" pitchFamily="34" charset="-122"/>
                <a:cs typeface="Calibri" pitchFamily="34" charset="-120"/>
              </a:rPr>
              <a:t>Why it matters</a:t>
            </a:r>
            <a:endParaRPr lang="en-US" sz="1150" dirty="0"/>
          </a:p>
        </p:txBody>
      </p:sp>
      <p:sp>
        <p:nvSpPr>
          <p:cNvPr id="35" name="Text 31"/>
          <p:cNvSpPr txBox="1"/>
          <p:nvPr/>
        </p:nvSpPr>
        <p:spPr>
          <a:xfrm>
            <a:off x="6766560" y="5166360"/>
            <a:ext cx="4690872" cy="62179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CIM-based content (correlation searches, dashboards) that filters on action=allowed or action=blocked silently misses 40% of these events.</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FIELD DETAILS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An expected gap — bytes_in only exists on some messages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480560" cy="4558498"/>
          </a:xfrm>
          <a:prstGeom prst="roundRect">
            <a:avLst>
              <a:gd name="adj" fmla="val 1020"/>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08_field_details_bytes_in.jpg">    </p:cNvPr>
          <p:cNvPicPr>
            <a:picLocks noChangeAspect="1"/>
          </p:cNvPicPr>
          <p:nvPr/>
        </p:nvPicPr>
        <p:blipFill>
          <a:blip r:embed="rId1"/>
          <a:stretch>
            <a:fillRect/>
          </a:stretch>
        </p:blipFill>
        <p:spPr>
          <a:xfrm>
            <a:off x="612648" y="1435608"/>
            <a:ext cx="4352544" cy="4430482"/>
          </a:xfrm>
          <a:prstGeom prst="rect">
            <a:avLst/>
          </a:prstGeom>
        </p:spPr>
      </p:pic>
      <p:sp>
        <p:nvSpPr>
          <p:cNvPr id="9" name="Shape 5"/>
          <p:cNvSpPr/>
          <p:nvPr/>
        </p:nvSpPr>
        <p:spPr>
          <a:xfrm>
            <a:off x="1302471" y="2583288"/>
            <a:ext cx="274320" cy="274320"/>
          </a:xfrm>
          <a:prstGeom prst="ellipse">
            <a:avLst/>
          </a:prstGeom>
          <a:solidFill>
            <a:srgbClr val="5B8DEF"/>
          </a:solidFill>
          <a:ln w="12700">
            <a:solidFill>
              <a:srgbClr val="FFFFFF"/>
            </a:solidFill>
            <a:prstDash val="solid"/>
          </a:ln>
        </p:spPr>
      </p:sp>
      <p:sp>
        <p:nvSpPr>
          <p:cNvPr id="10" name="Text 6"/>
          <p:cNvSpPr txBox="1"/>
          <p:nvPr/>
        </p:nvSpPr>
        <p:spPr>
          <a:xfrm>
            <a:off x="1302471" y="25832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042404" y="2671897"/>
            <a:ext cx="274320" cy="274320"/>
          </a:xfrm>
          <a:prstGeom prst="ellipse">
            <a:avLst/>
          </a:prstGeom>
          <a:solidFill>
            <a:srgbClr val="E0A040"/>
          </a:solidFill>
          <a:ln w="12700">
            <a:solidFill>
              <a:srgbClr val="FFFFFF"/>
            </a:solidFill>
            <a:prstDash val="solid"/>
          </a:ln>
        </p:spPr>
      </p:sp>
      <p:sp>
        <p:nvSpPr>
          <p:cNvPr id="12" name="Text 8"/>
          <p:cNvSpPr txBox="1"/>
          <p:nvPr/>
        </p:nvSpPr>
        <p:spPr>
          <a:xfrm>
            <a:off x="2042404" y="267189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910742" y="4089652"/>
            <a:ext cx="274320" cy="274320"/>
          </a:xfrm>
          <a:prstGeom prst="ellipse">
            <a:avLst/>
          </a:prstGeom>
          <a:solidFill>
            <a:srgbClr val="3DBE7A"/>
          </a:solidFill>
          <a:ln w="12700">
            <a:solidFill>
              <a:srgbClr val="FFFFFF"/>
            </a:solidFill>
            <a:prstDash val="solid"/>
          </a:ln>
        </p:spPr>
      </p:sp>
      <p:sp>
        <p:nvSpPr>
          <p:cNvPr id="14" name="Text 10"/>
          <p:cNvSpPr txBox="1"/>
          <p:nvPr/>
        </p:nvSpPr>
        <p:spPr>
          <a:xfrm>
            <a:off x="910742" y="40896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823692" y="5241577"/>
            <a:ext cx="274320" cy="274320"/>
          </a:xfrm>
          <a:prstGeom prst="ellipse">
            <a:avLst/>
          </a:prstGeom>
          <a:solidFill>
            <a:srgbClr val="9A78F5"/>
          </a:solidFill>
          <a:ln w="12700">
            <a:solidFill>
              <a:srgbClr val="FFFFFF"/>
            </a:solidFill>
            <a:prstDash val="solid"/>
          </a:ln>
        </p:spPr>
      </p:sp>
      <p:sp>
        <p:nvSpPr>
          <p:cNvPr id="16" name="Text 12"/>
          <p:cNvSpPr txBox="1"/>
          <p:nvPr/>
        </p:nvSpPr>
        <p:spPr>
          <a:xfrm>
            <a:off x="823692" y="524157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525780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525780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5641848" y="1417320"/>
            <a:ext cx="245059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Field exists and is valid — 10%</a:t>
            </a:r>
            <a:endParaRPr lang="en-US" sz="1250" dirty="0"/>
          </a:p>
        </p:txBody>
      </p:sp>
      <p:sp>
        <p:nvSpPr>
          <p:cNvPr id="20" name="Text 16"/>
          <p:cNvSpPr txBox="1"/>
          <p:nvPr/>
        </p:nvSpPr>
        <p:spPr>
          <a:xfrm>
            <a:off x="5641848" y="1709928"/>
            <a:ext cx="245059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value present passes ^\d+$.</a:t>
            </a:r>
            <a:endParaRPr lang="en-US" sz="1050" dirty="0"/>
          </a:p>
        </p:txBody>
      </p:sp>
      <p:sp>
        <p:nvSpPr>
          <p:cNvPr id="21" name="Shape 17"/>
          <p:cNvSpPr/>
          <p:nvPr/>
        </p:nvSpPr>
        <p:spPr>
          <a:xfrm>
            <a:off x="5257800" y="2084832"/>
            <a:ext cx="274320" cy="274320"/>
          </a:xfrm>
          <a:prstGeom prst="ellipse">
            <a:avLst/>
          </a:prstGeom>
          <a:solidFill>
            <a:srgbClr val="E0A040"/>
          </a:solidFill>
          <a:ln w="12700">
            <a:solidFill>
              <a:srgbClr val="FFFFFF"/>
            </a:solidFill>
            <a:prstDash val="solid"/>
          </a:ln>
        </p:spPr>
      </p:sp>
      <p:sp>
        <p:nvSpPr>
          <p:cNvPr id="22" name="Text 18"/>
          <p:cNvSpPr txBox="1"/>
          <p:nvPr/>
        </p:nvSpPr>
        <p:spPr>
          <a:xfrm>
            <a:off x="5257800" y="208483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5641848" y="2075688"/>
            <a:ext cx="245059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Field is empty — 90%</a:t>
            </a:r>
            <a:endParaRPr lang="en-US" sz="1250" dirty="0"/>
          </a:p>
        </p:txBody>
      </p:sp>
      <p:sp>
        <p:nvSpPr>
          <p:cNvPr id="24" name="Text 20"/>
          <p:cNvSpPr txBox="1"/>
          <p:nvPr/>
        </p:nvSpPr>
        <p:spPr>
          <a:xfrm>
            <a:off x="5641848" y="2368296"/>
            <a:ext cx="245059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 value on most events — no parsing problem.</a:t>
            </a:r>
            <a:endParaRPr lang="en-US" sz="1050" dirty="0"/>
          </a:p>
        </p:txBody>
      </p:sp>
      <p:sp>
        <p:nvSpPr>
          <p:cNvPr id="25" name="Shape 21"/>
          <p:cNvSpPr/>
          <p:nvPr/>
        </p:nvSpPr>
        <p:spPr>
          <a:xfrm>
            <a:off x="5257800" y="2926080"/>
            <a:ext cx="274320" cy="274320"/>
          </a:xfrm>
          <a:prstGeom prst="ellipse">
            <a:avLst/>
          </a:prstGeom>
          <a:solidFill>
            <a:srgbClr val="3DBE7A"/>
          </a:solidFill>
          <a:ln w="12700">
            <a:solidFill>
              <a:srgbClr val="FFFFFF"/>
            </a:solidFill>
            <a:prstDash val="solid"/>
          </a:ln>
        </p:spPr>
      </p:sp>
      <p:sp>
        <p:nvSpPr>
          <p:cNvPr id="26" name="Text 22"/>
          <p:cNvSpPr txBox="1"/>
          <p:nvPr/>
        </p:nvSpPr>
        <p:spPr>
          <a:xfrm>
            <a:off x="5257800" y="29260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5641848" y="2916936"/>
            <a:ext cx="245059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Values are healthy</a:t>
            </a:r>
            <a:endParaRPr lang="en-US" sz="1250" dirty="0"/>
          </a:p>
        </p:txBody>
      </p:sp>
      <p:sp>
        <p:nvSpPr>
          <p:cNvPr id="28" name="Text 24"/>
          <p:cNvSpPr txBox="1"/>
          <p:nvPr/>
        </p:nvSpPr>
        <p:spPr>
          <a:xfrm>
            <a:off x="5641848" y="3209544"/>
            <a:ext cx="245059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Hundreds of distinct byte counts, all numeric.</a:t>
            </a:r>
            <a:endParaRPr lang="en-US" sz="1050" dirty="0"/>
          </a:p>
        </p:txBody>
      </p:sp>
      <p:sp>
        <p:nvSpPr>
          <p:cNvPr id="29" name="Shape 25"/>
          <p:cNvSpPr/>
          <p:nvPr/>
        </p:nvSpPr>
        <p:spPr>
          <a:xfrm>
            <a:off x="5257800" y="3767328"/>
            <a:ext cx="274320" cy="274320"/>
          </a:xfrm>
          <a:prstGeom prst="ellipse">
            <a:avLst/>
          </a:prstGeom>
          <a:solidFill>
            <a:srgbClr val="9A78F5"/>
          </a:solidFill>
          <a:ln w="12700">
            <a:solidFill>
              <a:srgbClr val="FFFFFF"/>
            </a:solidFill>
            <a:prstDash val="solid"/>
          </a:ln>
        </p:spPr>
      </p:sp>
      <p:sp>
        <p:nvSpPr>
          <p:cNvPr id="30" name="Text 26"/>
          <p:cNvSpPr txBox="1"/>
          <p:nvPr/>
        </p:nvSpPr>
        <p:spPr>
          <a:xfrm>
            <a:off x="5257800" y="3767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5641848" y="3758184"/>
            <a:ext cx="245059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Regex ^\d+$</a:t>
            </a:r>
            <a:endParaRPr lang="en-US" sz="1250" dirty="0"/>
          </a:p>
        </p:txBody>
      </p:sp>
      <p:sp>
        <p:nvSpPr>
          <p:cNvPr id="32" name="Text 28"/>
          <p:cNvSpPr txBox="1"/>
          <p:nvPr/>
        </p:nvSpPr>
        <p:spPr>
          <a:xfrm>
            <a:off x="5641848" y="4050792"/>
            <a:ext cx="245059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Correct — keep it, and add a type check.</a:t>
            </a:r>
            <a:endParaRPr lang="en-US" sz="1050" dirty="0"/>
          </a:p>
        </p:txBody>
      </p:sp>
      <p:sp>
        <p:nvSpPr>
          <p:cNvPr id="33" name="Shape 29"/>
          <p:cNvSpPr/>
          <p:nvPr/>
        </p:nvSpPr>
        <p:spPr>
          <a:xfrm>
            <a:off x="8321040" y="1417320"/>
            <a:ext cx="3319272" cy="3566160"/>
          </a:xfrm>
          <a:prstGeom prst="roundRect">
            <a:avLst>
              <a:gd name="adj" fmla="val 2204"/>
            </a:avLst>
          </a:prstGeom>
          <a:solidFill>
            <a:srgbClr val="1F242F"/>
          </a:solidFill>
          <a:ln w="9525">
            <a:solidFill>
              <a:srgbClr val="8B6CF6"/>
            </a:solidFill>
            <a:prstDash val="solid"/>
          </a:ln>
        </p:spPr>
      </p:sp>
      <p:sp>
        <p:nvSpPr>
          <p:cNvPr id="34" name="Text 30"/>
          <p:cNvSpPr txBox="1"/>
          <p:nvPr/>
        </p:nvSpPr>
        <p:spPr>
          <a:xfrm>
            <a:off x="8503920" y="1554480"/>
            <a:ext cx="29535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Read the category, not only the score</a:t>
            </a:r>
            <a:endParaRPr lang="en-US" sz="1150" dirty="0"/>
          </a:p>
        </p:txBody>
      </p:sp>
      <p:sp>
        <p:nvSpPr>
          <p:cNvPr id="35" name="Text 31"/>
          <p:cNvSpPr txBox="1"/>
          <p:nvPr/>
        </p:nvSpPr>
        <p:spPr>
          <a:xfrm>
            <a:off x="8503920" y="1874520"/>
            <a:ext cx="2953512" cy="299923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Two failures, two different answers:</a:t>
            </a:r>
            <a:endParaRPr lang="en-US" sz="1050" dirty="0"/>
          </a:p>
          <a:p>
            <a:pPr indent="0" marL="0">
              <a:buNone/>
            </a:pPr>
            <a:endParaRPr lang="en-US" sz="1050" dirty="0"/>
          </a:p>
          <a:p>
            <a:pPr indent="0" marL="0">
              <a:buNone/>
            </a:pPr>
            <a:r>
              <a:rPr lang="en-US" sz="1050" dirty="0">
                <a:solidFill>
                  <a:srgbClr val="9AA3B5"/>
                </a:solidFill>
                <a:latin typeface="Calibri" pitchFamily="34" charset="0"/>
                <a:ea typeface="Calibri" pitchFamily="34" charset="-122"/>
                <a:cs typeface="Calibri" pitchFamily="34" charset="-120"/>
              </a:rPr>
              <a:t>action → value does not match: a real CIM defect, keep the rule strict and alert on it.</a:t>
            </a:r>
            <a:endParaRPr lang="en-US" sz="1050" dirty="0"/>
          </a:p>
          <a:p>
            <a:pPr indent="0" marL="0">
              <a:buNone/>
            </a:pPr>
            <a:endParaRPr lang="en-US" sz="1050" dirty="0"/>
          </a:p>
          <a:p>
            <a:pPr indent="0" marL="0">
              <a:buNone/>
            </a:pPr>
            <a:r>
              <a:rPr lang="en-US" sz="1050" dirty="0">
                <a:solidFill>
                  <a:srgbClr val="9AA3B5"/>
                </a:solidFill>
                <a:latin typeface="Calibri" pitchFamily="34" charset="0"/>
                <a:ea typeface="Calibri" pitchFamily="34" charset="-122"/>
                <a:cs typeface="Calibri" pitchFamily="34" charset="-120"/>
              </a:rPr>
              <a:t>bytes_in → value missing on most events by design: allow missing, keep validating the values that are there.</a:t>
            </a:r>
            <a:endParaRPr lang="en-US" sz="1050" dirty="0"/>
          </a:p>
        </p:txBody>
      </p:sp>
      <p:sp>
        <p:nvSpPr>
          <p:cNvPr id="36" name="Text 32"/>
          <p:cNvSpPr txBox="1"/>
          <p:nvPr/>
        </p:nvSpPr>
        <p:spPr>
          <a:xfrm>
            <a:off x="8321040" y="5166360"/>
            <a:ext cx="3319272" cy="548640"/>
          </a:xfrm>
          <a:prstGeom prst="rect">
            <a:avLst/>
          </a:prstGeom>
          <a:noFill/>
          <a:ln/>
        </p:spPr>
        <p:txBody>
          <a:bodyPr wrap="square" lIns="0" tIns="0" rIns="0" bIns="0" rtlCol="0" anchor="t"/>
          <a:lstStyle/>
          <a:p>
            <a:pPr indent="0" marL="0">
              <a:buNone/>
            </a:pPr>
            <a:r>
              <a:rPr lang="en-US" sz="1100" i="1" dirty="0">
                <a:solidFill>
                  <a:srgbClr val="9AA3B5"/>
                </a:solidFill>
                <a:latin typeface="Calibri" pitchFamily="34" charset="0"/>
                <a:ea typeface="Calibri" pitchFamily="34" charset="-122"/>
                <a:cs typeface="Calibri" pitchFamily="34" charset="-120"/>
              </a:rPr>
              <a:t>The same reading applies to app, user and dest_mac on this feed.</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TUNE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Step 5 — Edit the data dictionary in place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406640" cy="4022080"/>
          </a:xfrm>
          <a:prstGeom prst="roundRect">
            <a:avLst>
              <a:gd name="adj" fmla="val 1137"/>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10_dictionary_edited.jpg">    </p:cNvPr>
          <p:cNvPicPr>
            <a:picLocks noChangeAspect="1"/>
          </p:cNvPicPr>
          <p:nvPr/>
        </p:nvPicPr>
        <p:blipFill>
          <a:blip r:embed="rId1"/>
          <a:stretch>
            <a:fillRect/>
          </a:stretch>
        </p:blipFill>
        <p:spPr>
          <a:xfrm>
            <a:off x="612648" y="1435608"/>
            <a:ext cx="7278624" cy="3894064"/>
          </a:xfrm>
          <a:prstGeom prst="rect">
            <a:avLst/>
          </a:prstGeom>
        </p:spPr>
      </p:pic>
      <p:sp>
        <p:nvSpPr>
          <p:cNvPr id="9" name="Shape 5"/>
          <p:cNvSpPr/>
          <p:nvPr/>
        </p:nvSpPr>
        <p:spPr>
          <a:xfrm>
            <a:off x="2003999" y="2972895"/>
            <a:ext cx="274320" cy="274320"/>
          </a:xfrm>
          <a:prstGeom prst="ellipse">
            <a:avLst/>
          </a:prstGeom>
          <a:solidFill>
            <a:srgbClr val="5B8DEF"/>
          </a:solidFill>
          <a:ln w="12700">
            <a:solidFill>
              <a:srgbClr val="FFFFFF"/>
            </a:solidFill>
            <a:prstDash val="solid"/>
          </a:ln>
        </p:spPr>
      </p:sp>
      <p:sp>
        <p:nvSpPr>
          <p:cNvPr id="10" name="Text 6"/>
          <p:cNvSpPr txBox="1"/>
          <p:nvPr/>
        </p:nvSpPr>
        <p:spPr>
          <a:xfrm>
            <a:off x="2003999" y="297289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459724" y="3985352"/>
            <a:ext cx="274320" cy="274320"/>
          </a:xfrm>
          <a:prstGeom prst="ellipse">
            <a:avLst/>
          </a:prstGeom>
          <a:solidFill>
            <a:srgbClr val="E0A040"/>
          </a:solidFill>
          <a:ln w="12700">
            <a:solidFill>
              <a:srgbClr val="FFFFFF"/>
            </a:solidFill>
            <a:prstDash val="solid"/>
          </a:ln>
        </p:spPr>
      </p:sp>
      <p:sp>
        <p:nvSpPr>
          <p:cNvPr id="12" name="Text 8"/>
          <p:cNvSpPr txBox="1"/>
          <p:nvPr/>
        </p:nvSpPr>
        <p:spPr>
          <a:xfrm>
            <a:off x="3459724" y="39853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624304" y="4335818"/>
            <a:ext cx="274320" cy="274320"/>
          </a:xfrm>
          <a:prstGeom prst="ellipse">
            <a:avLst/>
          </a:prstGeom>
          <a:solidFill>
            <a:srgbClr val="3DBE7A"/>
          </a:solidFill>
          <a:ln w="12700">
            <a:solidFill>
              <a:srgbClr val="FFFFFF"/>
            </a:solidFill>
            <a:prstDash val="solid"/>
          </a:ln>
        </p:spPr>
      </p:sp>
      <p:sp>
        <p:nvSpPr>
          <p:cNvPr id="14" name="Text 10"/>
          <p:cNvSpPr txBox="1"/>
          <p:nvPr/>
        </p:nvSpPr>
        <p:spPr>
          <a:xfrm>
            <a:off x="4624304" y="433581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080028" y="3790649"/>
            <a:ext cx="274320" cy="274320"/>
          </a:xfrm>
          <a:prstGeom prst="ellipse">
            <a:avLst/>
          </a:prstGeom>
          <a:solidFill>
            <a:srgbClr val="9A78F5"/>
          </a:solidFill>
          <a:ln w="12700">
            <a:solidFill>
              <a:srgbClr val="FFFFFF"/>
            </a:solidFill>
            <a:prstDash val="solid"/>
          </a:ln>
        </p:spPr>
      </p:sp>
      <p:sp>
        <p:nvSpPr>
          <p:cNvPr id="16" name="Text 12"/>
          <p:cNvSpPr txBox="1"/>
          <p:nvPr/>
        </p:nvSpPr>
        <p:spPr>
          <a:xfrm>
            <a:off x="6080028" y="379064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7026250" y="3790649"/>
            <a:ext cx="274320" cy="274320"/>
          </a:xfrm>
          <a:prstGeom prst="ellipse">
            <a:avLst/>
          </a:prstGeom>
          <a:solidFill>
            <a:srgbClr val="E05555"/>
          </a:solidFill>
          <a:ln w="12700">
            <a:solidFill>
              <a:srgbClr val="FFFFFF"/>
            </a:solidFill>
            <a:prstDash val="solid"/>
          </a:ln>
        </p:spPr>
      </p:sp>
      <p:sp>
        <p:nvSpPr>
          <p:cNvPr id="18" name="Text 14"/>
          <p:cNvSpPr txBox="1"/>
          <p:nvPr/>
        </p:nvSpPr>
        <p:spPr>
          <a:xfrm>
            <a:off x="7026250" y="379064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27532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27532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659368" y="141732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Unsaved changes banner</a:t>
            </a:r>
            <a:endParaRPr lang="en-US" sz="1250" dirty="0"/>
          </a:p>
        </p:txBody>
      </p:sp>
      <p:sp>
        <p:nvSpPr>
          <p:cNvPr id="22" name="Text 18"/>
          <p:cNvSpPr txBox="1"/>
          <p:nvPr/>
        </p:nvSpPr>
        <p:spPr>
          <a:xfrm>
            <a:off x="8659368" y="1709928"/>
            <a:ext cx="2980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Edits stay local until Save now; steps and simulation are blocked meanwhile.</a:t>
            </a:r>
            <a:endParaRPr lang="en-US" sz="1050" dirty="0"/>
          </a:p>
        </p:txBody>
      </p:sp>
      <p:sp>
        <p:nvSpPr>
          <p:cNvPr id="23" name="Shape 19"/>
          <p:cNvSpPr/>
          <p:nvPr/>
        </p:nvSpPr>
        <p:spPr>
          <a:xfrm>
            <a:off x="8275320" y="229514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27532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659368" y="228600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Allow missing/null: Yes</a:t>
            </a:r>
            <a:endParaRPr lang="en-US" sz="1250" dirty="0"/>
          </a:p>
        </p:txBody>
      </p:sp>
      <p:sp>
        <p:nvSpPr>
          <p:cNvPr id="26" name="Text 22"/>
          <p:cNvSpPr txBox="1"/>
          <p:nvPr/>
        </p:nvSpPr>
        <p:spPr>
          <a:xfrm>
            <a:off x="8659368" y="2578608"/>
            <a:ext cx="2980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app, bytes_in, bytes_out, user, dest_mac — present only on some message types.</a:t>
            </a:r>
            <a:endParaRPr lang="en-US" sz="1050" dirty="0"/>
          </a:p>
        </p:txBody>
      </p:sp>
      <p:sp>
        <p:nvSpPr>
          <p:cNvPr id="27" name="Shape 23"/>
          <p:cNvSpPr/>
          <p:nvPr/>
        </p:nvSpPr>
        <p:spPr>
          <a:xfrm>
            <a:off x="8275320" y="316382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27532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659368" y="315468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Type: integer</a:t>
            </a:r>
            <a:endParaRPr lang="en-US" sz="1250" dirty="0"/>
          </a:p>
        </p:txBody>
      </p:sp>
      <p:sp>
        <p:nvSpPr>
          <p:cNvPr id="30" name="Text 26"/>
          <p:cNvSpPr txBox="1"/>
          <p:nvPr/>
        </p:nvSpPr>
        <p:spPr>
          <a:xfrm>
            <a:off x="8659368" y="3447288"/>
            <a:ext cx="2980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bytes_in and bytes_out: regex and type are both checked.</a:t>
            </a:r>
            <a:endParaRPr lang="en-US" sz="1050" dirty="0"/>
          </a:p>
        </p:txBody>
      </p:sp>
      <p:sp>
        <p:nvSpPr>
          <p:cNvPr id="31" name="Shape 27"/>
          <p:cNvSpPr/>
          <p:nvPr/>
        </p:nvSpPr>
        <p:spPr>
          <a:xfrm>
            <a:off x="8275320" y="403250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27532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659368" y="402336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action stays strict</a:t>
            </a:r>
            <a:endParaRPr lang="en-US" sz="1250" dirty="0"/>
          </a:p>
        </p:txBody>
      </p:sp>
      <p:sp>
        <p:nvSpPr>
          <p:cNvPr id="34" name="Text 30"/>
          <p:cNvSpPr txBox="1"/>
          <p:nvPr/>
        </p:nvSpPr>
        <p:spPr>
          <a:xfrm>
            <a:off x="8659368" y="4315968"/>
            <a:ext cx="2980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CIM regex is kept — it is a real finding.</a:t>
            </a:r>
            <a:endParaRPr lang="en-US" sz="1050" dirty="0"/>
          </a:p>
        </p:txBody>
      </p:sp>
      <p:sp>
        <p:nvSpPr>
          <p:cNvPr id="35" name="Shape 31"/>
          <p:cNvSpPr/>
          <p:nvPr/>
        </p:nvSpPr>
        <p:spPr>
          <a:xfrm>
            <a:off x="8275320" y="490118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275320" y="4901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659368" y="489204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Per-field AI</a:t>
            </a:r>
            <a:endParaRPr lang="en-US" sz="1250" dirty="0"/>
          </a:p>
        </p:txBody>
      </p:sp>
      <p:sp>
        <p:nvSpPr>
          <p:cNvPr id="38" name="Text 34"/>
          <p:cNvSpPr txBox="1"/>
          <p:nvPr/>
        </p:nvSpPr>
        <p:spPr>
          <a:xfrm>
            <a:off x="8659368" y="5184648"/>
            <a:ext cx="2980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Ask the AI field advisor about one rule — used in Example 2.</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RE-SIMULATE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Before and after — 25% to 66.7%, and the right fields still fail</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16788" cy="3108960"/>
          </a:xfrm>
          <a:prstGeom prst="roundRect">
            <a:avLst>
              <a:gd name="adj" fmla="val 1471"/>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06_simulation_results.jpg">    </p:cNvPr>
          <p:cNvPicPr>
            <a:picLocks noChangeAspect="1"/>
          </p:cNvPicPr>
          <p:nvPr/>
        </p:nvPicPr>
        <p:blipFill>
          <a:blip r:embed="rId1"/>
          <a:stretch>
            <a:fillRect/>
          </a:stretch>
        </p:blipFill>
        <p:spPr>
          <a:xfrm>
            <a:off x="612648" y="1435608"/>
            <a:ext cx="5288772" cy="2980944"/>
          </a:xfrm>
          <a:prstGeom prst="rect">
            <a:avLst/>
          </a:prstGeom>
        </p:spPr>
      </p:pic>
      <p:sp>
        <p:nvSpPr>
          <p:cNvPr id="9" name="Shape 5"/>
          <p:cNvSpPr/>
          <p:nvPr/>
        </p:nvSpPr>
        <p:spPr>
          <a:xfrm>
            <a:off x="5023832" y="2490826"/>
            <a:ext cx="274320" cy="274320"/>
          </a:xfrm>
          <a:prstGeom prst="ellipse">
            <a:avLst/>
          </a:prstGeom>
          <a:solidFill>
            <a:srgbClr val="5B8DEF"/>
          </a:solidFill>
          <a:ln w="12700">
            <a:solidFill>
              <a:srgbClr val="FFFFFF"/>
            </a:solidFill>
            <a:prstDash val="solid"/>
          </a:ln>
        </p:spPr>
      </p:sp>
      <p:sp>
        <p:nvSpPr>
          <p:cNvPr id="10" name="Text 6"/>
          <p:cNvSpPr txBox="1"/>
          <p:nvPr/>
        </p:nvSpPr>
        <p:spPr>
          <a:xfrm>
            <a:off x="5023832" y="249082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6199632" y="1371600"/>
            <a:ext cx="5440680" cy="2745710"/>
          </a:xfrm>
          <a:prstGeom prst="roundRect">
            <a:avLst>
              <a:gd name="adj" fmla="val 1665"/>
            </a:avLst>
          </a:prstGeom>
          <a:solidFill>
            <a:srgbClr val="1F242F"/>
          </a:solidFill>
          <a:ln w="9525">
            <a:solidFill>
              <a:srgbClr val="2A3140"/>
            </a:solidFill>
            <a:prstDash val="solid"/>
          </a:ln>
        </p:spPr>
      </p:sp>
      <p:pic>
        <p:nvPicPr>
          <p:cNvPr id="12" name="Image 1" descr="/private/tmp/claude-501/-Users-guilhem-DocsOffsync-trackme-limited-trackme-app--claude-worktrees-topology-version-history-export-8b829b/b2c4840b-82fc-41d0-974d-0c791d354b61/scratchpad/deck/img/b11_simulation_after.jpg">    </p:cNvPr>
          <p:cNvPicPr>
            <a:picLocks noChangeAspect="1"/>
          </p:cNvPicPr>
          <p:nvPr/>
        </p:nvPicPr>
        <p:blipFill>
          <a:blip r:embed="rId2"/>
          <a:stretch>
            <a:fillRect/>
          </a:stretch>
        </p:blipFill>
        <p:spPr>
          <a:xfrm>
            <a:off x="6263640" y="1435608"/>
            <a:ext cx="5312664" cy="2617694"/>
          </a:xfrm>
          <a:prstGeom prst="rect">
            <a:avLst/>
          </a:prstGeom>
        </p:spPr>
      </p:pic>
      <p:sp>
        <p:nvSpPr>
          <p:cNvPr id="13" name="Shape 8"/>
          <p:cNvSpPr/>
          <p:nvPr/>
        </p:nvSpPr>
        <p:spPr>
          <a:xfrm>
            <a:off x="10695371" y="2162287"/>
            <a:ext cx="274320" cy="274320"/>
          </a:xfrm>
          <a:prstGeom prst="ellipse">
            <a:avLst/>
          </a:prstGeom>
          <a:solidFill>
            <a:srgbClr val="E0A040"/>
          </a:solidFill>
          <a:ln w="12700">
            <a:solidFill>
              <a:srgbClr val="FFFFFF"/>
            </a:solidFill>
            <a:prstDash val="solid"/>
          </a:ln>
        </p:spPr>
      </p:sp>
      <p:sp>
        <p:nvSpPr>
          <p:cNvPr id="14" name="Text 9"/>
          <p:cNvSpPr txBox="1"/>
          <p:nvPr/>
        </p:nvSpPr>
        <p:spPr>
          <a:xfrm>
            <a:off x="10695371" y="216228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Shape 10"/>
          <p:cNvSpPr/>
          <p:nvPr/>
        </p:nvSpPr>
        <p:spPr>
          <a:xfrm>
            <a:off x="7029633" y="3130834"/>
            <a:ext cx="274320" cy="274320"/>
          </a:xfrm>
          <a:prstGeom prst="ellipse">
            <a:avLst/>
          </a:prstGeom>
          <a:solidFill>
            <a:srgbClr val="3DBE7A"/>
          </a:solidFill>
          <a:ln w="12700">
            <a:solidFill>
              <a:srgbClr val="FFFFFF"/>
            </a:solidFill>
            <a:prstDash val="solid"/>
          </a:ln>
        </p:spPr>
      </p:sp>
      <p:sp>
        <p:nvSpPr>
          <p:cNvPr id="16" name="Text 11"/>
          <p:cNvSpPr txBox="1"/>
          <p:nvPr/>
        </p:nvSpPr>
        <p:spPr>
          <a:xfrm>
            <a:off x="7029633" y="313083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7189013" y="2999949"/>
            <a:ext cx="274320" cy="274320"/>
          </a:xfrm>
          <a:prstGeom prst="ellipse">
            <a:avLst/>
          </a:prstGeom>
          <a:solidFill>
            <a:srgbClr val="9A78F5"/>
          </a:solidFill>
          <a:ln w="12700">
            <a:solidFill>
              <a:srgbClr val="FFFFFF"/>
            </a:solidFill>
            <a:prstDash val="solid"/>
          </a:ln>
        </p:spPr>
      </p:sp>
      <p:sp>
        <p:nvSpPr>
          <p:cNvPr id="18" name="Text 13"/>
          <p:cNvSpPr txBox="1"/>
          <p:nvPr/>
        </p:nvSpPr>
        <p:spPr>
          <a:xfrm>
            <a:off x="7189013" y="299994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Text 14"/>
          <p:cNvSpPr txBox="1"/>
          <p:nvPr/>
        </p:nvSpPr>
        <p:spPr>
          <a:xfrm>
            <a:off x="548640" y="4572000"/>
            <a:ext cx="5440680" cy="274320"/>
          </a:xfrm>
          <a:prstGeom prst="rect">
            <a:avLst/>
          </a:prstGeom>
          <a:noFill/>
          <a:ln/>
        </p:spPr>
        <p:txBody>
          <a:bodyPr wrap="square" lIns="0" tIns="0" rIns="0" bIns="0" rtlCol="0" anchor="t"/>
          <a:lstStyle/>
          <a:p>
            <a:pPr indent="0" marL="0">
              <a:buNone/>
            </a:pPr>
            <a:r>
              <a:rPr lang="en-US" sz="1100" b="1" spc="100" kern="0" dirty="0">
                <a:solidFill>
                  <a:srgbClr val="E05555"/>
                </a:solidFill>
                <a:latin typeface="Calibri" pitchFamily="34" charset="0"/>
                <a:ea typeface="Calibri" pitchFamily="34" charset="-122"/>
                <a:cs typeface="Calibri" pitchFamily="34" charset="-120"/>
              </a:rPr>
              <a:t>BEFORE — dictionary as generated from CIM</a:t>
            </a:r>
            <a:endParaRPr lang="en-US" sz="1100" dirty="0"/>
          </a:p>
        </p:txBody>
      </p:sp>
      <p:sp>
        <p:nvSpPr>
          <p:cNvPr id="20" name="Text 15"/>
          <p:cNvSpPr txBox="1"/>
          <p:nvPr/>
        </p:nvSpPr>
        <p:spPr>
          <a:xfrm>
            <a:off x="6199632" y="4572000"/>
            <a:ext cx="5440680" cy="274320"/>
          </a:xfrm>
          <a:prstGeom prst="rect">
            <a:avLst/>
          </a:prstGeom>
          <a:noFill/>
          <a:ln/>
        </p:spPr>
        <p:txBody>
          <a:bodyPr wrap="square" lIns="0" tIns="0" rIns="0" bIns="0" rtlCol="0" anchor="t"/>
          <a:lstStyle/>
          <a:p>
            <a:pPr indent="0" marL="0">
              <a:buNone/>
            </a:pPr>
            <a:r>
              <a:rPr lang="en-US" sz="1100" b="1" spc="100" kern="0" dirty="0">
                <a:solidFill>
                  <a:srgbClr val="3DBE7A"/>
                </a:solidFill>
                <a:latin typeface="Calibri" pitchFamily="34" charset="0"/>
                <a:ea typeface="Calibri" pitchFamily="34" charset="-122"/>
                <a:cs typeface="Calibri" pitchFamily="34" charset="-120"/>
              </a:rPr>
              <a:t>AFTER — 5 fields allow missing, 2 typed</a:t>
            </a:r>
            <a:endParaRPr lang="en-US" sz="1100" dirty="0"/>
          </a:p>
        </p:txBody>
      </p:sp>
      <p:sp>
        <p:nvSpPr>
          <p:cNvPr id="21" name="Shape 16"/>
          <p:cNvSpPr/>
          <p:nvPr/>
        </p:nvSpPr>
        <p:spPr>
          <a:xfrm>
            <a:off x="548640" y="4946904"/>
            <a:ext cx="274320" cy="274320"/>
          </a:xfrm>
          <a:prstGeom prst="ellipse">
            <a:avLst/>
          </a:prstGeom>
          <a:solidFill>
            <a:srgbClr val="5B8DEF"/>
          </a:solidFill>
          <a:ln w="12700">
            <a:solidFill>
              <a:srgbClr val="FFFFFF"/>
            </a:solidFill>
            <a:prstDash val="solid"/>
          </a:ln>
        </p:spPr>
      </p:sp>
      <p:sp>
        <p:nvSpPr>
          <p:cNvPr id="22" name="Text 17"/>
          <p:cNvSpPr txBox="1"/>
          <p:nvPr/>
        </p:nvSpPr>
        <p:spPr>
          <a:xfrm>
            <a:off x="548640" y="4946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8"/>
          <p:cNvSpPr txBox="1"/>
          <p:nvPr/>
        </p:nvSpPr>
        <p:spPr>
          <a:xfrm>
            <a:off x="932688" y="4937760"/>
            <a:ext cx="50566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25.00% — 3 of 12 recommended fields pass</a:t>
            </a:r>
            <a:endParaRPr lang="en-US" sz="1250" dirty="0"/>
          </a:p>
        </p:txBody>
      </p:sp>
      <p:sp>
        <p:nvSpPr>
          <p:cNvPr id="24" name="Text 19"/>
          <p:cNvSpPr txBox="1"/>
          <p:nvPr/>
        </p:nvSpPr>
        <p:spPr>
          <a:xfrm>
            <a:off x="932688" y="5230368"/>
            <a:ext cx="505663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Expected gaps and real defects mixed together.</a:t>
            </a:r>
            <a:endParaRPr lang="en-US" sz="1050" dirty="0"/>
          </a:p>
        </p:txBody>
      </p:sp>
      <p:sp>
        <p:nvSpPr>
          <p:cNvPr id="25" name="Shape 20"/>
          <p:cNvSpPr/>
          <p:nvPr/>
        </p:nvSpPr>
        <p:spPr>
          <a:xfrm>
            <a:off x="6199632" y="4946904"/>
            <a:ext cx="274320" cy="274320"/>
          </a:xfrm>
          <a:prstGeom prst="ellipse">
            <a:avLst/>
          </a:prstGeom>
          <a:solidFill>
            <a:srgbClr val="E0A040"/>
          </a:solidFill>
          <a:ln w="12700">
            <a:solidFill>
              <a:srgbClr val="FFFFFF"/>
            </a:solidFill>
            <a:prstDash val="solid"/>
          </a:ln>
        </p:spPr>
      </p:sp>
      <p:sp>
        <p:nvSpPr>
          <p:cNvPr id="26" name="Text 21"/>
          <p:cNvSpPr txBox="1"/>
          <p:nvPr/>
        </p:nvSpPr>
        <p:spPr>
          <a:xfrm>
            <a:off x="6199632" y="4946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2"/>
          <p:cNvSpPr txBox="1"/>
          <p:nvPr/>
        </p:nvSpPr>
        <p:spPr>
          <a:xfrm>
            <a:off x="6583680" y="4937760"/>
            <a:ext cx="50566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66.67% — 8 of 12 pass</a:t>
            </a:r>
            <a:endParaRPr lang="en-US" sz="1250" dirty="0"/>
          </a:p>
        </p:txBody>
      </p:sp>
      <p:sp>
        <p:nvSpPr>
          <p:cNvPr id="28" name="Text 23"/>
          <p:cNvSpPr txBox="1"/>
          <p:nvPr/>
        </p:nvSpPr>
        <p:spPr>
          <a:xfrm>
            <a:off x="6583680" y="5230368"/>
            <a:ext cx="505663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Expected gaps are now accepted.</a:t>
            </a:r>
            <a:endParaRPr lang="en-US" sz="1050" dirty="0"/>
          </a:p>
        </p:txBody>
      </p:sp>
      <p:sp>
        <p:nvSpPr>
          <p:cNvPr id="29" name="Shape 24"/>
          <p:cNvSpPr/>
          <p:nvPr/>
        </p:nvSpPr>
        <p:spPr>
          <a:xfrm>
            <a:off x="6199632" y="5513832"/>
            <a:ext cx="274320" cy="274320"/>
          </a:xfrm>
          <a:prstGeom prst="ellipse">
            <a:avLst/>
          </a:prstGeom>
          <a:solidFill>
            <a:srgbClr val="3DBE7A"/>
          </a:solidFill>
          <a:ln w="12700">
            <a:solidFill>
              <a:srgbClr val="FFFFFF"/>
            </a:solidFill>
            <a:prstDash val="solid"/>
          </a:ln>
        </p:spPr>
      </p:sp>
      <p:sp>
        <p:nvSpPr>
          <p:cNvPr id="30" name="Text 25"/>
          <p:cNvSpPr txBox="1"/>
          <p:nvPr/>
        </p:nvSpPr>
        <p:spPr>
          <a:xfrm>
            <a:off x="6199632" y="551383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6"/>
          <p:cNvSpPr txBox="1"/>
          <p:nvPr/>
        </p:nvSpPr>
        <p:spPr>
          <a:xfrm>
            <a:off x="6583680" y="5504688"/>
            <a:ext cx="50566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bytes_in / bytes_out / app pass</a:t>
            </a:r>
            <a:endParaRPr lang="en-US" sz="1250" dirty="0"/>
          </a:p>
        </p:txBody>
      </p:sp>
      <p:sp>
        <p:nvSpPr>
          <p:cNvPr id="32" name="Text 27"/>
          <p:cNvSpPr txBox="1"/>
          <p:nvPr/>
        </p:nvSpPr>
        <p:spPr>
          <a:xfrm>
            <a:off x="6583680" y="5797296"/>
            <a:ext cx="505663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Values still checked when present.</a:t>
            </a:r>
            <a:endParaRPr lang="en-US" sz="1050" dirty="0"/>
          </a:p>
        </p:txBody>
      </p:sp>
      <p:sp>
        <p:nvSpPr>
          <p:cNvPr id="33" name="Shape 28"/>
          <p:cNvSpPr/>
          <p:nvPr/>
        </p:nvSpPr>
        <p:spPr>
          <a:xfrm>
            <a:off x="6199632" y="6080760"/>
            <a:ext cx="274320" cy="274320"/>
          </a:xfrm>
          <a:prstGeom prst="ellipse">
            <a:avLst/>
          </a:prstGeom>
          <a:solidFill>
            <a:srgbClr val="9A78F5"/>
          </a:solidFill>
          <a:ln w="12700">
            <a:solidFill>
              <a:srgbClr val="FFFFFF"/>
            </a:solidFill>
            <a:prstDash val="solid"/>
          </a:ln>
        </p:spPr>
      </p:sp>
      <p:sp>
        <p:nvSpPr>
          <p:cNvPr id="34" name="Text 29"/>
          <p:cNvSpPr txBox="1"/>
          <p:nvPr/>
        </p:nvSpPr>
        <p:spPr>
          <a:xfrm>
            <a:off x="6199632" y="60807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5" name="Text 30"/>
          <p:cNvSpPr txBox="1"/>
          <p:nvPr/>
        </p:nvSpPr>
        <p:spPr>
          <a:xfrm>
            <a:off x="6583680" y="6071616"/>
            <a:ext cx="50566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action still fails</a:t>
            </a:r>
            <a:endParaRPr lang="en-US" sz="1250" dirty="0"/>
          </a:p>
        </p:txBody>
      </p:sp>
      <p:sp>
        <p:nvSpPr>
          <p:cNvPr id="36" name="Text 31"/>
          <p:cNvSpPr txBox="1"/>
          <p:nvPr/>
        </p:nvSpPr>
        <p:spPr>
          <a:xfrm>
            <a:off x="6583680" y="6364224"/>
            <a:ext cx="505663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real CIM defect stays visible.</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WIZARD</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Step 6 — Default thresholds and impact score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685564"/>
          </a:xfrm>
          <a:prstGeom prst="roundRect">
            <a:avLst>
              <a:gd name="adj" fmla="val 1241"/>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12_thresholds.jpg">    </p:cNvPr>
          <p:cNvPicPr>
            <a:picLocks noChangeAspect="1"/>
          </p:cNvPicPr>
          <p:nvPr/>
        </p:nvPicPr>
        <p:blipFill>
          <a:blip r:embed="rId1"/>
          <a:stretch>
            <a:fillRect/>
          </a:stretch>
        </p:blipFill>
        <p:spPr>
          <a:xfrm>
            <a:off x="612648" y="1435608"/>
            <a:ext cx="7095744" cy="3557548"/>
          </a:xfrm>
          <a:prstGeom prst="rect">
            <a:avLst/>
          </a:prstGeom>
        </p:spPr>
      </p:pic>
      <p:sp>
        <p:nvSpPr>
          <p:cNvPr id="9" name="Shape 5"/>
          <p:cNvSpPr/>
          <p:nvPr/>
        </p:nvSpPr>
        <p:spPr>
          <a:xfrm>
            <a:off x="2462296" y="3112797"/>
            <a:ext cx="274320" cy="274320"/>
          </a:xfrm>
          <a:prstGeom prst="ellipse">
            <a:avLst/>
          </a:prstGeom>
          <a:solidFill>
            <a:srgbClr val="5B8DEF"/>
          </a:solidFill>
          <a:ln w="12700">
            <a:solidFill>
              <a:srgbClr val="FFFFFF"/>
            </a:solidFill>
            <a:prstDash val="solid"/>
          </a:ln>
        </p:spPr>
      </p:sp>
      <p:sp>
        <p:nvSpPr>
          <p:cNvPr id="10" name="Text 6"/>
          <p:cNvSpPr txBox="1"/>
          <p:nvPr/>
        </p:nvSpPr>
        <p:spPr>
          <a:xfrm>
            <a:off x="2462296" y="311279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462296" y="3859883"/>
            <a:ext cx="274320" cy="274320"/>
          </a:xfrm>
          <a:prstGeom prst="ellipse">
            <a:avLst/>
          </a:prstGeom>
          <a:solidFill>
            <a:srgbClr val="E0A040"/>
          </a:solidFill>
          <a:ln w="12700">
            <a:solidFill>
              <a:srgbClr val="FFFFFF"/>
            </a:solidFill>
            <a:prstDash val="solid"/>
          </a:ln>
        </p:spPr>
      </p:sp>
      <p:sp>
        <p:nvSpPr>
          <p:cNvPr id="12" name="Text 8"/>
          <p:cNvSpPr txBox="1"/>
          <p:nvPr/>
        </p:nvSpPr>
        <p:spPr>
          <a:xfrm>
            <a:off x="2462296" y="385988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2178467" y="4606968"/>
            <a:ext cx="274320" cy="274320"/>
          </a:xfrm>
          <a:prstGeom prst="ellipse">
            <a:avLst/>
          </a:prstGeom>
          <a:solidFill>
            <a:srgbClr val="3DBE7A"/>
          </a:solidFill>
          <a:ln w="12700">
            <a:solidFill>
              <a:srgbClr val="FFFFFF"/>
            </a:solidFill>
            <a:prstDash val="solid"/>
          </a:ln>
        </p:spPr>
      </p:sp>
      <p:sp>
        <p:nvSpPr>
          <p:cNvPr id="14" name="Text 10"/>
          <p:cNvSpPr txBox="1"/>
          <p:nvPr/>
        </p:nvSpPr>
        <p:spPr>
          <a:xfrm>
            <a:off x="2178467" y="46069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8092440" y="1426464"/>
            <a:ext cx="274320" cy="274320"/>
          </a:xfrm>
          <a:prstGeom prst="ellipse">
            <a:avLst/>
          </a:prstGeom>
          <a:solidFill>
            <a:srgbClr val="5B8DEF"/>
          </a:solidFill>
          <a:ln w="12700">
            <a:solidFill>
              <a:srgbClr val="FFFFFF"/>
            </a:solidFill>
            <a:prstDash val="solid"/>
          </a:ln>
        </p:spPr>
      </p:sp>
      <p:sp>
        <p:nvSpPr>
          <p:cNvPr id="16" name="Text 12"/>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7" name="Text 13"/>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Field threshold — 85%</a:t>
            </a:r>
            <a:endParaRPr lang="en-US" sz="1250" dirty="0"/>
          </a:p>
        </p:txBody>
      </p:sp>
      <p:sp>
        <p:nvSpPr>
          <p:cNvPr id="18" name="Text 14"/>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Minimum success % per field. Adjustable per entity later.</a:t>
            </a:r>
            <a:endParaRPr lang="en-US" sz="1050" dirty="0"/>
          </a:p>
        </p:txBody>
      </p:sp>
      <p:sp>
        <p:nvSpPr>
          <p:cNvPr id="19" name="Shape 15"/>
          <p:cNvSpPr/>
          <p:nvPr/>
        </p:nvSpPr>
        <p:spPr>
          <a:xfrm>
            <a:off x="8092440" y="2295144"/>
            <a:ext cx="274320" cy="274320"/>
          </a:xfrm>
          <a:prstGeom prst="ellipse">
            <a:avLst/>
          </a:prstGeom>
          <a:solidFill>
            <a:srgbClr val="E0A040"/>
          </a:solidFill>
          <a:ln w="12700">
            <a:solidFill>
              <a:srgbClr val="FFFFFF"/>
            </a:solidFill>
            <a:prstDash val="solid"/>
          </a:ln>
        </p:spPr>
      </p:sp>
      <p:sp>
        <p:nvSpPr>
          <p:cNvPr id="20" name="Text 16"/>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1" name="Text 17"/>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Impact score — 100</a:t>
            </a:r>
            <a:endParaRPr lang="en-US" sz="1250" dirty="0"/>
          </a:p>
        </p:txBody>
      </p:sp>
      <p:sp>
        <p:nvSpPr>
          <p:cNvPr id="22" name="Text 18"/>
          <p:cNvSpPr txBox="1"/>
          <p:nvPr/>
        </p:nvSpPr>
        <p:spPr>
          <a:xfrm>
            <a:off x="8476488" y="25786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Score added when a field breaches: 100 = red, below 100 = orange.</a:t>
            </a:r>
            <a:endParaRPr lang="en-US" sz="1050" dirty="0"/>
          </a:p>
        </p:txBody>
      </p:sp>
      <p:sp>
        <p:nvSpPr>
          <p:cNvPr id="23" name="Shape 19"/>
          <p:cNvSpPr/>
          <p:nvPr/>
        </p:nvSpPr>
        <p:spPr>
          <a:xfrm>
            <a:off x="8092440" y="3163824"/>
            <a:ext cx="274320" cy="274320"/>
          </a:xfrm>
          <a:prstGeom prst="ellipse">
            <a:avLst/>
          </a:prstGeom>
          <a:solidFill>
            <a:srgbClr val="3DBE7A"/>
          </a:solidFill>
          <a:ln w="12700">
            <a:solidFill>
              <a:srgbClr val="FFFFFF"/>
            </a:solidFill>
            <a:prstDash val="solid"/>
          </a:ln>
        </p:spPr>
      </p:sp>
      <p:sp>
        <p:nvSpPr>
          <p:cNvPr id="24" name="Text 20"/>
          <p:cNvSpPr txBox="1"/>
          <p:nvPr/>
        </p:nvSpPr>
        <p:spPr>
          <a:xfrm>
            <a:off x="80924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5" name="Text 21"/>
          <p:cNvSpPr txBox="1"/>
          <p:nvPr/>
        </p:nvSpPr>
        <p:spPr>
          <a:xfrm>
            <a:off x="8476488" y="31546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Global threshold — 100%</a:t>
            </a:r>
            <a:endParaRPr lang="en-US" sz="1250" dirty="0"/>
          </a:p>
        </p:txBody>
      </p:sp>
      <p:sp>
        <p:nvSpPr>
          <p:cNvPr id="26" name="Text 22"/>
          <p:cNvSpPr txBox="1"/>
          <p:nvPr/>
        </p:nvSpPr>
        <p:spPr>
          <a:xfrm>
            <a:off x="8476488" y="34472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@global entity: share of fields that must pass in the context.</a:t>
            </a:r>
            <a:endParaRPr lang="en-US" sz="1050" dirty="0"/>
          </a:p>
        </p:txBody>
      </p:sp>
      <p:sp>
        <p:nvSpPr>
          <p:cNvPr id="27" name="Shape 23"/>
          <p:cNvSpPr/>
          <p:nvPr/>
        </p:nvSpPr>
        <p:spPr>
          <a:xfrm>
            <a:off x="8092440" y="4663440"/>
            <a:ext cx="3547872" cy="1600200"/>
          </a:xfrm>
          <a:prstGeom prst="roundRect">
            <a:avLst>
              <a:gd name="adj" fmla="val 4571"/>
            </a:avLst>
          </a:prstGeom>
          <a:solidFill>
            <a:srgbClr val="1F242F"/>
          </a:solidFill>
          <a:ln w="9525">
            <a:solidFill>
              <a:srgbClr val="2A3140"/>
            </a:solidFill>
            <a:prstDash val="solid"/>
          </a:ln>
        </p:spPr>
      </p:sp>
      <p:sp>
        <p:nvSpPr>
          <p:cNvPr id="28" name="Text 24"/>
          <p:cNvSpPr txBox="1"/>
          <p:nvPr/>
        </p:nvSpPr>
        <p:spPr>
          <a:xfrm>
            <a:off x="8275320" y="4800600"/>
            <a:ext cx="3182112" cy="135331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Thresholds reuse TrackMe's hybrid scoring: a field below threshold adds its impact score to the entity, and the usual states, stateful alerts and emails follow — no FQM-specific alerting to learn.</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COLLECT STRATEGY</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Step 7 — Sampling, sized by Auto define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120640" cy="4130425"/>
          </a:xfrm>
          <a:prstGeom prst="roundRect">
            <a:avLst>
              <a:gd name="adj" fmla="val 1107"/>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14_sampling_benchmark.jpg">    </p:cNvPr>
          <p:cNvPicPr>
            <a:picLocks noChangeAspect="1"/>
          </p:cNvPicPr>
          <p:nvPr/>
        </p:nvPicPr>
        <p:blipFill>
          <a:blip r:embed="rId1"/>
          <a:stretch>
            <a:fillRect/>
          </a:stretch>
        </p:blipFill>
        <p:spPr>
          <a:xfrm>
            <a:off x="612648" y="1435608"/>
            <a:ext cx="4992624" cy="4002409"/>
          </a:xfrm>
          <a:prstGeom prst="rect">
            <a:avLst/>
          </a:prstGeom>
        </p:spPr>
      </p:pic>
      <p:sp>
        <p:nvSpPr>
          <p:cNvPr id="9" name="Shape 5"/>
          <p:cNvSpPr/>
          <p:nvPr/>
        </p:nvSpPr>
        <p:spPr>
          <a:xfrm>
            <a:off x="2971800" y="2299050"/>
            <a:ext cx="274320" cy="274320"/>
          </a:xfrm>
          <a:prstGeom prst="ellipse">
            <a:avLst/>
          </a:prstGeom>
          <a:solidFill>
            <a:srgbClr val="5B8DEF"/>
          </a:solidFill>
          <a:ln w="12700">
            <a:solidFill>
              <a:srgbClr val="FFFFFF"/>
            </a:solidFill>
            <a:prstDash val="solid"/>
          </a:ln>
        </p:spPr>
      </p:sp>
      <p:sp>
        <p:nvSpPr>
          <p:cNvPr id="10" name="Text 6"/>
          <p:cNvSpPr txBox="1"/>
          <p:nvPr/>
        </p:nvSpPr>
        <p:spPr>
          <a:xfrm>
            <a:off x="2971800" y="229905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374160" y="2779339"/>
            <a:ext cx="274320" cy="274320"/>
          </a:xfrm>
          <a:prstGeom prst="ellipse">
            <a:avLst/>
          </a:prstGeom>
          <a:solidFill>
            <a:srgbClr val="E0A040"/>
          </a:solidFill>
          <a:ln w="12700">
            <a:solidFill>
              <a:srgbClr val="FFFFFF"/>
            </a:solidFill>
            <a:prstDash val="solid"/>
          </a:ln>
        </p:spPr>
      </p:sp>
      <p:sp>
        <p:nvSpPr>
          <p:cNvPr id="12" name="Text 8"/>
          <p:cNvSpPr txBox="1"/>
          <p:nvPr/>
        </p:nvSpPr>
        <p:spPr>
          <a:xfrm>
            <a:off x="1374160" y="277933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074603" y="3379701"/>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074603" y="337970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874898" y="4060110"/>
            <a:ext cx="274320" cy="274320"/>
          </a:xfrm>
          <a:prstGeom prst="ellipse">
            <a:avLst/>
          </a:prstGeom>
          <a:solidFill>
            <a:srgbClr val="9A78F5"/>
          </a:solidFill>
          <a:ln w="12700">
            <a:solidFill>
              <a:srgbClr val="FFFFFF"/>
            </a:solidFill>
            <a:prstDash val="solid"/>
          </a:ln>
        </p:spPr>
      </p:sp>
      <p:sp>
        <p:nvSpPr>
          <p:cNvPr id="16" name="Text 12"/>
          <p:cNvSpPr txBox="1"/>
          <p:nvPr/>
        </p:nvSpPr>
        <p:spPr>
          <a:xfrm>
            <a:off x="874898" y="406011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3221431" y="4620447"/>
            <a:ext cx="274320" cy="274320"/>
          </a:xfrm>
          <a:prstGeom prst="ellipse">
            <a:avLst/>
          </a:prstGeom>
          <a:solidFill>
            <a:srgbClr val="E05555"/>
          </a:solidFill>
          <a:ln w="12700">
            <a:solidFill>
              <a:srgbClr val="FFFFFF"/>
            </a:solidFill>
            <a:prstDash val="solid"/>
          </a:ln>
        </p:spPr>
      </p:sp>
      <p:sp>
        <p:nvSpPr>
          <p:cNvPr id="18" name="Text 14"/>
          <p:cNvSpPr txBox="1"/>
          <p:nvPr/>
        </p:nvSpPr>
        <p:spPr>
          <a:xfrm>
            <a:off x="3221431" y="462044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598932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598932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6373368" y="1417320"/>
            <a:ext cx="5266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Auto define</a:t>
            </a:r>
            <a:endParaRPr lang="en-US" sz="1250" dirty="0"/>
          </a:p>
        </p:txBody>
      </p:sp>
      <p:sp>
        <p:nvSpPr>
          <p:cNvPr id="22" name="Text 18"/>
          <p:cNvSpPr txBox="1"/>
          <p:nvPr/>
        </p:nvSpPr>
        <p:spPr>
          <a:xfrm>
            <a:off x="6373368" y="1709928"/>
            <a:ext cx="5266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Counts every event of the search window, per time bucket, and targets 95% of the hard limit.</a:t>
            </a:r>
            <a:endParaRPr lang="en-US" sz="1050" dirty="0"/>
          </a:p>
        </p:txBody>
      </p:sp>
      <p:sp>
        <p:nvSpPr>
          <p:cNvPr id="23" name="Shape 19"/>
          <p:cNvSpPr/>
          <p:nvPr/>
        </p:nvSpPr>
        <p:spPr>
          <a:xfrm>
            <a:off x="5989320" y="229514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598932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6373368" y="2286000"/>
            <a:ext cx="5266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Suggested 1:5</a:t>
            </a:r>
            <a:endParaRPr lang="en-US" sz="1250" dirty="0"/>
          </a:p>
        </p:txBody>
      </p:sp>
      <p:sp>
        <p:nvSpPr>
          <p:cNvPr id="26" name="Text 22"/>
          <p:cNvSpPr txBox="1"/>
          <p:nvPr/>
        </p:nvSpPr>
        <p:spPr>
          <a:xfrm>
            <a:off x="6373368" y="2578608"/>
            <a:ext cx="5266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40,772 events in 49 buckets → ~8,154 sampled. One click applies it as a custom ratio.</a:t>
            </a:r>
            <a:endParaRPr lang="en-US" sz="1050" dirty="0"/>
          </a:p>
        </p:txBody>
      </p:sp>
      <p:sp>
        <p:nvSpPr>
          <p:cNvPr id="27" name="Shape 23"/>
          <p:cNvSpPr/>
          <p:nvPr/>
        </p:nvSpPr>
        <p:spPr>
          <a:xfrm>
            <a:off x="5989320" y="316382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598932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6373368" y="3154680"/>
            <a:ext cx="5266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Benchmark: 7.3 s</a:t>
            </a:r>
            <a:endParaRPr lang="en-US" sz="1250" dirty="0"/>
          </a:p>
        </p:txBody>
      </p:sp>
      <p:sp>
        <p:nvSpPr>
          <p:cNvPr id="30" name="Text 26"/>
          <p:cNvSpPr txBox="1"/>
          <p:nvPr/>
        </p:nvSpPr>
        <p:spPr>
          <a:xfrm>
            <a:off x="6373368" y="3447288"/>
            <a:ext cx="52669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real collect search with the new ratio.</a:t>
            </a:r>
            <a:endParaRPr lang="en-US" sz="1050" dirty="0"/>
          </a:p>
        </p:txBody>
      </p:sp>
      <p:sp>
        <p:nvSpPr>
          <p:cNvPr id="31" name="Shape 27"/>
          <p:cNvSpPr/>
          <p:nvPr/>
        </p:nvSpPr>
        <p:spPr>
          <a:xfrm>
            <a:off x="5989320" y="384962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5989320" y="3849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6373368" y="3840480"/>
            <a:ext cx="5266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8,060 events — 80.6% of the limit</a:t>
            </a:r>
            <a:endParaRPr lang="en-US" sz="1250" dirty="0"/>
          </a:p>
        </p:txBody>
      </p:sp>
      <p:sp>
        <p:nvSpPr>
          <p:cNvPr id="34" name="Text 30"/>
          <p:cNvSpPr txBox="1"/>
          <p:nvPr/>
        </p:nvSpPr>
        <p:spPr>
          <a:xfrm>
            <a:off x="6373368" y="4133088"/>
            <a:ext cx="52669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Close to the target, with headroom for volume growth.</a:t>
            </a:r>
            <a:endParaRPr lang="en-US" sz="1050" dirty="0"/>
          </a:p>
        </p:txBody>
      </p:sp>
      <p:sp>
        <p:nvSpPr>
          <p:cNvPr id="35" name="Shape 31"/>
          <p:cNvSpPr/>
          <p:nvPr/>
        </p:nvSpPr>
        <p:spPr>
          <a:xfrm>
            <a:off x="5989320" y="453542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5989320" y="45354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6373368" y="4526280"/>
            <a:ext cx="5266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whole 24 hours</a:t>
            </a:r>
            <a:endParaRPr lang="en-US" sz="1250" dirty="0"/>
          </a:p>
        </p:txBody>
      </p:sp>
      <p:sp>
        <p:nvSpPr>
          <p:cNvPr id="38" name="Text 34"/>
          <p:cNvSpPr txBox="1"/>
          <p:nvPr/>
        </p:nvSpPr>
        <p:spPr>
          <a:xfrm>
            <a:off x="6373368" y="4818888"/>
            <a:ext cx="52669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bucket of the day is represented.</a:t>
            </a:r>
            <a:endParaRPr lang="en-US" sz="1050" dirty="0"/>
          </a:p>
        </p:txBody>
      </p:sp>
      <p:sp>
        <p:nvSpPr>
          <p:cNvPr id="39" name="Shape 35"/>
          <p:cNvSpPr/>
          <p:nvPr/>
        </p:nvSpPr>
        <p:spPr>
          <a:xfrm>
            <a:off x="5989320" y="5257800"/>
            <a:ext cx="5650992" cy="1005840"/>
          </a:xfrm>
          <a:prstGeom prst="roundRect">
            <a:avLst>
              <a:gd name="adj" fmla="val 7273"/>
            </a:avLst>
          </a:prstGeom>
          <a:solidFill>
            <a:srgbClr val="1F242F"/>
          </a:solidFill>
          <a:ln w="9525">
            <a:solidFill>
              <a:srgbClr val="2A3140"/>
            </a:solidFill>
            <a:prstDash val="solid"/>
          </a:ln>
        </p:spPr>
      </p:sp>
      <p:sp>
        <p:nvSpPr>
          <p:cNvPr id="40" name="Text 36"/>
          <p:cNvSpPr txBox="1"/>
          <p:nvPr/>
        </p:nvSpPr>
        <p:spPr>
          <a:xfrm>
            <a:off x="6172200" y="5394960"/>
            <a:ext cx="528523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Deterministic</a:t>
            </a:r>
            <a:endParaRPr lang="en-US" sz="1150" dirty="0"/>
          </a:p>
        </p:txBody>
      </p:sp>
      <p:sp>
        <p:nvSpPr>
          <p:cNvPr id="41" name="Text 37"/>
          <p:cNvSpPr txBox="1"/>
          <p:nvPr/>
        </p:nvSpPr>
        <p:spPr>
          <a:xfrm>
            <a:off x="6172200" y="5715000"/>
            <a:ext cx="5285232" cy="43891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Auto define is deterministic — a count per bucket, no AI, no guess. Re-run it when the volume of the feed changes significantly.</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COLLECT STRATEGY</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Why sampling — head mode only sees the last few hours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863840" cy="4333491"/>
          </a:xfrm>
          <a:prstGeom prst="roundRect">
            <a:avLst>
              <a:gd name="adj" fmla="val 1055"/>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15_head_vs_sampling.jpg">    </p:cNvPr>
          <p:cNvPicPr>
            <a:picLocks noChangeAspect="1"/>
          </p:cNvPicPr>
          <p:nvPr/>
        </p:nvPicPr>
        <p:blipFill>
          <a:blip r:embed="rId1"/>
          <a:stretch>
            <a:fillRect/>
          </a:stretch>
        </p:blipFill>
        <p:spPr>
          <a:xfrm>
            <a:off x="612648" y="1435608"/>
            <a:ext cx="7735824" cy="4205475"/>
          </a:xfrm>
          <a:prstGeom prst="rect">
            <a:avLst/>
          </a:prstGeom>
        </p:spPr>
      </p:pic>
      <p:sp>
        <p:nvSpPr>
          <p:cNvPr id="9" name="Shape 5"/>
          <p:cNvSpPr/>
          <p:nvPr/>
        </p:nvSpPr>
        <p:spPr>
          <a:xfrm>
            <a:off x="3028310" y="2686255"/>
            <a:ext cx="274320" cy="274320"/>
          </a:xfrm>
          <a:prstGeom prst="ellipse">
            <a:avLst/>
          </a:prstGeom>
          <a:solidFill>
            <a:srgbClr val="5B8DEF"/>
          </a:solidFill>
          <a:ln w="12700">
            <a:solidFill>
              <a:srgbClr val="FFFFFF"/>
            </a:solidFill>
            <a:prstDash val="solid"/>
          </a:ln>
        </p:spPr>
      </p:sp>
      <p:sp>
        <p:nvSpPr>
          <p:cNvPr id="10" name="Text 6"/>
          <p:cNvSpPr txBox="1"/>
          <p:nvPr/>
        </p:nvSpPr>
        <p:spPr>
          <a:xfrm>
            <a:off x="3028310" y="268625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4652833" y="2349817"/>
            <a:ext cx="274320" cy="274320"/>
          </a:xfrm>
          <a:prstGeom prst="ellipse">
            <a:avLst/>
          </a:prstGeom>
          <a:solidFill>
            <a:srgbClr val="E0A040"/>
          </a:solidFill>
          <a:ln w="12700">
            <a:solidFill>
              <a:srgbClr val="FFFFFF"/>
            </a:solidFill>
            <a:prstDash val="solid"/>
          </a:ln>
        </p:spPr>
      </p:sp>
      <p:sp>
        <p:nvSpPr>
          <p:cNvPr id="12" name="Text 8"/>
          <p:cNvSpPr txBox="1"/>
          <p:nvPr/>
        </p:nvSpPr>
        <p:spPr>
          <a:xfrm>
            <a:off x="4652833" y="234981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6045281" y="4746938"/>
            <a:ext cx="274320" cy="274320"/>
          </a:xfrm>
          <a:prstGeom prst="ellipse">
            <a:avLst/>
          </a:prstGeom>
          <a:solidFill>
            <a:srgbClr val="3DBE7A"/>
          </a:solidFill>
          <a:ln w="12700">
            <a:solidFill>
              <a:srgbClr val="FFFFFF"/>
            </a:solidFill>
            <a:prstDash val="solid"/>
          </a:ln>
        </p:spPr>
      </p:sp>
      <p:sp>
        <p:nvSpPr>
          <p:cNvPr id="14" name="Text 10"/>
          <p:cNvSpPr txBox="1"/>
          <p:nvPr/>
        </p:nvSpPr>
        <p:spPr>
          <a:xfrm>
            <a:off x="6045281" y="474693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635862" y="3821733"/>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635862" y="382173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68680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68680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9070848" y="1417320"/>
            <a:ext cx="25694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Head mode: 10,000 events</a:t>
            </a:r>
            <a:endParaRPr lang="en-US" sz="1250" dirty="0"/>
          </a:p>
        </p:txBody>
      </p:sp>
      <p:sp>
        <p:nvSpPr>
          <p:cNvPr id="20" name="Text 16"/>
          <p:cNvSpPr txBox="1"/>
          <p:nvPr/>
        </p:nvSpPr>
        <p:spPr>
          <a:xfrm>
            <a:off x="9070848" y="1709928"/>
            <a:ext cx="256946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100% of the limit, all in the last hours of the window.</a:t>
            </a:r>
            <a:endParaRPr lang="en-US" sz="1050" dirty="0"/>
          </a:p>
        </p:txBody>
      </p:sp>
      <p:sp>
        <p:nvSpPr>
          <p:cNvPr id="21" name="Shape 17"/>
          <p:cNvSpPr/>
          <p:nvPr/>
        </p:nvSpPr>
        <p:spPr>
          <a:xfrm>
            <a:off x="8686800" y="2267712"/>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686800" y="22677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9070848" y="2258568"/>
            <a:ext cx="25694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Sampling 1:5 (Auto define)</a:t>
            </a:r>
            <a:endParaRPr lang="en-US" sz="1250" dirty="0"/>
          </a:p>
        </p:txBody>
      </p:sp>
      <p:sp>
        <p:nvSpPr>
          <p:cNvPr id="24" name="Text 20"/>
          <p:cNvSpPr txBox="1"/>
          <p:nvPr/>
        </p:nvSpPr>
        <p:spPr>
          <a:xfrm>
            <a:off x="9070848" y="2551176"/>
            <a:ext cx="256946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Custom ratio applied from the suggestion.</a:t>
            </a:r>
            <a:endParaRPr lang="en-US" sz="1050" dirty="0"/>
          </a:p>
        </p:txBody>
      </p:sp>
      <p:sp>
        <p:nvSpPr>
          <p:cNvPr id="25" name="Shape 21"/>
          <p:cNvSpPr/>
          <p:nvPr/>
        </p:nvSpPr>
        <p:spPr>
          <a:xfrm>
            <a:off x="8686800" y="3108960"/>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686800" y="31089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9070848" y="3099816"/>
            <a:ext cx="25694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Sampling: 8,060 events</a:t>
            </a:r>
            <a:endParaRPr lang="en-US" sz="1250" dirty="0"/>
          </a:p>
        </p:txBody>
      </p:sp>
      <p:sp>
        <p:nvSpPr>
          <p:cNvPr id="28" name="Text 24"/>
          <p:cNvSpPr txBox="1"/>
          <p:nvPr/>
        </p:nvSpPr>
        <p:spPr>
          <a:xfrm>
            <a:off x="9070848" y="3392424"/>
            <a:ext cx="25694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Evenly spread across the 24 hours.</a:t>
            </a:r>
            <a:endParaRPr lang="en-US" sz="1050" dirty="0"/>
          </a:p>
        </p:txBody>
      </p:sp>
      <p:sp>
        <p:nvSpPr>
          <p:cNvPr id="29" name="Shape 25"/>
          <p:cNvSpPr/>
          <p:nvPr/>
        </p:nvSpPr>
        <p:spPr>
          <a:xfrm>
            <a:off x="8686800" y="3767328"/>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686800" y="3767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9070848" y="3758184"/>
            <a:ext cx="25694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Per-index breakdown</a:t>
            </a:r>
            <a:endParaRPr lang="en-US" sz="1250" dirty="0"/>
          </a:p>
        </p:txBody>
      </p:sp>
      <p:sp>
        <p:nvSpPr>
          <p:cNvPr id="32" name="Text 28"/>
          <p:cNvSpPr txBox="1"/>
          <p:nvPr/>
        </p:nvSpPr>
        <p:spPr>
          <a:xfrm>
            <a:off x="9070848" y="4050792"/>
            <a:ext cx="256946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benchmark lists events per index and sourcetype.</a:t>
            </a:r>
            <a:endParaRPr lang="en-US" sz="1050" dirty="0"/>
          </a:p>
        </p:txBody>
      </p:sp>
      <p:sp>
        <p:nvSpPr>
          <p:cNvPr id="33" name="Text 29"/>
          <p:cNvSpPr txBox="1"/>
          <p:nvPr/>
        </p:nvSpPr>
        <p:spPr>
          <a:xfrm>
            <a:off x="548640" y="5852160"/>
            <a:ext cx="7863840" cy="365760"/>
          </a:xfrm>
          <a:prstGeom prst="rect">
            <a:avLst/>
          </a:prstGeom>
          <a:noFill/>
          <a:ln/>
        </p:spPr>
        <p:txBody>
          <a:bodyPr wrap="square" lIns="0" tIns="0" rIns="0" bIns="0" rtlCol="0" anchor="t"/>
          <a:lstStyle/>
          <a:p>
            <a:pPr indent="0" marL="0">
              <a:buNone/>
            </a:pPr>
            <a:r>
              <a:rPr lang="en-US" sz="1000" i="1" dirty="0">
                <a:solidFill>
                  <a:srgbClr val="9AA3B5"/>
                </a:solidFill>
                <a:latin typeface="Calibri" pitchFamily="34" charset="0"/>
                <a:ea typeface="Calibri" pitchFamily="34" charset="-122"/>
                <a:cs typeface="Calibri" pitchFamily="34" charset="-120"/>
              </a:rPr>
              <a:t>Same search, same window, same limit — only the collect strategy differs.</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WIZARD</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Steps 8–9 — Main settings, review, create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86400" cy="2685427"/>
          </a:xfrm>
          <a:prstGeom prst="roundRect">
            <a:avLst>
              <a:gd name="adj" fmla="val 1703"/>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16_main_settings.jpg">    </p:cNvPr>
          <p:cNvPicPr>
            <a:picLocks noChangeAspect="1"/>
          </p:cNvPicPr>
          <p:nvPr/>
        </p:nvPicPr>
        <p:blipFill>
          <a:blip r:embed="rId1"/>
          <a:stretch>
            <a:fillRect/>
          </a:stretch>
        </p:blipFill>
        <p:spPr>
          <a:xfrm>
            <a:off x="612648" y="1435608"/>
            <a:ext cx="5358384" cy="2557411"/>
          </a:xfrm>
          <a:prstGeom prst="rect">
            <a:avLst/>
          </a:prstGeom>
        </p:spPr>
      </p:pic>
      <p:sp>
        <p:nvSpPr>
          <p:cNvPr id="9" name="Shape 5"/>
          <p:cNvSpPr/>
          <p:nvPr/>
        </p:nvSpPr>
        <p:spPr>
          <a:xfrm>
            <a:off x="1654332" y="2219116"/>
            <a:ext cx="274320" cy="274320"/>
          </a:xfrm>
          <a:prstGeom prst="ellipse">
            <a:avLst/>
          </a:prstGeom>
          <a:solidFill>
            <a:srgbClr val="5B8DEF"/>
          </a:solidFill>
          <a:ln w="12700">
            <a:solidFill>
              <a:srgbClr val="FFFFFF"/>
            </a:solidFill>
            <a:prstDash val="solid"/>
          </a:ln>
        </p:spPr>
      </p:sp>
      <p:sp>
        <p:nvSpPr>
          <p:cNvPr id="10" name="Text 6"/>
          <p:cNvSpPr txBox="1"/>
          <p:nvPr/>
        </p:nvSpPr>
        <p:spPr>
          <a:xfrm>
            <a:off x="1654332" y="22191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833177" y="2167968"/>
            <a:ext cx="274320" cy="274320"/>
          </a:xfrm>
          <a:prstGeom prst="ellipse">
            <a:avLst/>
          </a:prstGeom>
          <a:solidFill>
            <a:srgbClr val="E0A040"/>
          </a:solidFill>
          <a:ln w="12700">
            <a:solidFill>
              <a:srgbClr val="FFFFFF"/>
            </a:solidFill>
            <a:prstDash val="solid"/>
          </a:ln>
        </p:spPr>
      </p:sp>
      <p:sp>
        <p:nvSpPr>
          <p:cNvPr id="12" name="Text 8"/>
          <p:cNvSpPr txBox="1"/>
          <p:nvPr/>
        </p:nvSpPr>
        <p:spPr>
          <a:xfrm>
            <a:off x="2833177" y="21679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3154680" y="2500431"/>
            <a:ext cx="274320" cy="274320"/>
          </a:xfrm>
          <a:prstGeom prst="ellipse">
            <a:avLst/>
          </a:prstGeom>
          <a:solidFill>
            <a:srgbClr val="3DBE7A"/>
          </a:solidFill>
          <a:ln w="12700">
            <a:solidFill>
              <a:srgbClr val="FFFFFF"/>
            </a:solidFill>
            <a:prstDash val="solid"/>
          </a:ln>
        </p:spPr>
      </p:sp>
      <p:sp>
        <p:nvSpPr>
          <p:cNvPr id="14" name="Text 10"/>
          <p:cNvSpPr txBox="1"/>
          <p:nvPr/>
        </p:nvSpPr>
        <p:spPr>
          <a:xfrm>
            <a:off x="3154680" y="250043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3154680" y="2653876"/>
            <a:ext cx="274320" cy="274320"/>
          </a:xfrm>
          <a:prstGeom prst="ellipse">
            <a:avLst/>
          </a:prstGeom>
          <a:solidFill>
            <a:srgbClr val="9A78F5"/>
          </a:solidFill>
          <a:ln w="12700">
            <a:solidFill>
              <a:srgbClr val="FFFFFF"/>
            </a:solidFill>
            <a:prstDash val="solid"/>
          </a:ln>
        </p:spPr>
      </p:sp>
      <p:sp>
        <p:nvSpPr>
          <p:cNvPr id="16" name="Text 12"/>
          <p:cNvSpPr txBox="1"/>
          <p:nvPr/>
        </p:nvSpPr>
        <p:spPr>
          <a:xfrm>
            <a:off x="3154680" y="26538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6172200" y="1371600"/>
            <a:ext cx="5468112" cy="2361147"/>
          </a:xfrm>
          <a:prstGeom prst="roundRect">
            <a:avLst>
              <a:gd name="adj" fmla="val 1936"/>
            </a:avLst>
          </a:prstGeom>
          <a:solidFill>
            <a:srgbClr val="1F242F"/>
          </a:solidFill>
          <a:ln w="9525">
            <a:solidFill>
              <a:srgbClr val="2A3140"/>
            </a:solidFill>
            <a:prstDash val="solid"/>
          </a:ln>
        </p:spPr>
      </p:sp>
      <p:pic>
        <p:nvPicPr>
          <p:cNvPr id="18" name="Image 1" descr="/private/tmp/claude-501/-Users-guilhem-DocsOffsync-trackme-limited-trackme-app--claude-worktrees-topology-version-history-export-8b829b/b2c4840b-82fc-41d0-974d-0c791d354b61/scratchpad/deck/img/b17_validate.jpg">    </p:cNvPr>
          <p:cNvPicPr>
            <a:picLocks noChangeAspect="1"/>
          </p:cNvPicPr>
          <p:nvPr/>
        </p:nvPicPr>
        <p:blipFill>
          <a:blip r:embed="rId2"/>
          <a:stretch>
            <a:fillRect/>
          </a:stretch>
        </p:blipFill>
        <p:spPr>
          <a:xfrm>
            <a:off x="6236208" y="1435608"/>
            <a:ext cx="5340096" cy="2233131"/>
          </a:xfrm>
          <a:prstGeom prst="rect">
            <a:avLst/>
          </a:prstGeom>
        </p:spPr>
      </p:pic>
      <p:sp>
        <p:nvSpPr>
          <p:cNvPr id="19" name="Shape 14"/>
          <p:cNvSpPr/>
          <p:nvPr/>
        </p:nvSpPr>
        <p:spPr>
          <a:xfrm>
            <a:off x="11011936" y="2303357"/>
            <a:ext cx="274320" cy="274320"/>
          </a:xfrm>
          <a:prstGeom prst="ellipse">
            <a:avLst/>
          </a:prstGeom>
          <a:solidFill>
            <a:srgbClr val="E05555"/>
          </a:solidFill>
          <a:ln w="12700">
            <a:solidFill>
              <a:srgbClr val="FFFFFF"/>
            </a:solidFill>
            <a:prstDash val="solid"/>
          </a:ln>
        </p:spPr>
      </p:sp>
      <p:sp>
        <p:nvSpPr>
          <p:cNvPr id="20" name="Text 15"/>
          <p:cNvSpPr txBox="1"/>
          <p:nvPr/>
        </p:nvSpPr>
        <p:spPr>
          <a:xfrm>
            <a:off x="11011936" y="230335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7380671" y="2906302"/>
            <a:ext cx="274320" cy="274320"/>
          </a:xfrm>
          <a:prstGeom prst="ellipse">
            <a:avLst/>
          </a:prstGeom>
          <a:solidFill>
            <a:srgbClr val="5B8DEF"/>
          </a:solidFill>
          <a:ln w="12700">
            <a:solidFill>
              <a:srgbClr val="FFFFFF"/>
            </a:solidFill>
            <a:prstDash val="solid"/>
          </a:ln>
        </p:spPr>
      </p:sp>
      <p:sp>
        <p:nvSpPr>
          <p:cNvPr id="22" name="Text 17"/>
          <p:cNvSpPr txBox="1"/>
          <p:nvPr/>
        </p:nvSpPr>
        <p:spPr>
          <a:xfrm>
            <a:off x="7380671" y="290630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548640" y="4261104"/>
            <a:ext cx="274320" cy="274320"/>
          </a:xfrm>
          <a:prstGeom prst="ellipse">
            <a:avLst/>
          </a:prstGeom>
          <a:solidFill>
            <a:srgbClr val="5B8DEF"/>
          </a:solidFill>
          <a:ln w="12700">
            <a:solidFill>
              <a:srgbClr val="FFFFFF"/>
            </a:solidFill>
            <a:prstDash val="solid"/>
          </a:ln>
        </p:spPr>
      </p:sp>
      <p:sp>
        <p:nvSpPr>
          <p:cNvPr id="24" name="Text 19"/>
          <p:cNvSpPr txBox="1"/>
          <p:nvPr/>
        </p:nvSpPr>
        <p:spPr>
          <a:xfrm>
            <a:off x="548640" y="4261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5" name="Text 20"/>
          <p:cNvSpPr txBox="1"/>
          <p:nvPr/>
        </p:nvSpPr>
        <p:spPr>
          <a:xfrm>
            <a:off x="932688" y="4251960"/>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Strategy: Sampling</a:t>
            </a:r>
            <a:endParaRPr lang="en-US" sz="1250" dirty="0"/>
          </a:p>
        </p:txBody>
      </p:sp>
      <p:sp>
        <p:nvSpPr>
          <p:cNvPr id="26" name="Text 21"/>
          <p:cNvSpPr txBox="1"/>
          <p:nvPr/>
        </p:nvSpPr>
        <p:spPr>
          <a:xfrm>
            <a:off x="932688" y="4544568"/>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Carried from step 7 — collect_limiter 5.</a:t>
            </a:r>
            <a:endParaRPr lang="en-US" sz="1050" dirty="0"/>
          </a:p>
        </p:txBody>
      </p:sp>
      <p:sp>
        <p:nvSpPr>
          <p:cNvPr id="27" name="Shape 22"/>
          <p:cNvSpPr/>
          <p:nvPr/>
        </p:nvSpPr>
        <p:spPr>
          <a:xfrm>
            <a:off x="548640" y="4828032"/>
            <a:ext cx="274320" cy="274320"/>
          </a:xfrm>
          <a:prstGeom prst="ellipse">
            <a:avLst/>
          </a:prstGeom>
          <a:solidFill>
            <a:srgbClr val="E0A040"/>
          </a:solidFill>
          <a:ln w="12700">
            <a:solidFill>
              <a:srgbClr val="FFFFFF"/>
            </a:solidFill>
            <a:prstDash val="solid"/>
          </a:ln>
        </p:spPr>
      </p:sp>
      <p:sp>
        <p:nvSpPr>
          <p:cNvPr id="28" name="Text 23"/>
          <p:cNvSpPr txBox="1"/>
          <p:nvPr/>
        </p:nvSpPr>
        <p:spPr>
          <a:xfrm>
            <a:off x="548640" y="482803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9" name="Text 24"/>
          <p:cNvSpPr txBox="1"/>
          <p:nvPr/>
        </p:nvSpPr>
        <p:spPr>
          <a:xfrm>
            <a:off x="932688" y="4818888"/>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Job creation summary</a:t>
            </a:r>
            <a:endParaRPr lang="en-US" sz="1250" dirty="0"/>
          </a:p>
        </p:txBody>
      </p:sp>
      <p:sp>
        <p:nvSpPr>
          <p:cNvPr id="30" name="Text 25"/>
          <p:cNvSpPr txBox="1"/>
          <p:nvPr/>
        </p:nvSpPr>
        <p:spPr>
          <a:xfrm>
            <a:off x="932688" y="5111496"/>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exact definition that will be created.</a:t>
            </a:r>
            <a:endParaRPr lang="en-US" sz="1050" dirty="0"/>
          </a:p>
        </p:txBody>
      </p:sp>
      <p:sp>
        <p:nvSpPr>
          <p:cNvPr id="31" name="Shape 26"/>
          <p:cNvSpPr/>
          <p:nvPr/>
        </p:nvSpPr>
        <p:spPr>
          <a:xfrm>
            <a:off x="548640" y="5394960"/>
            <a:ext cx="274320" cy="274320"/>
          </a:xfrm>
          <a:prstGeom prst="ellipse">
            <a:avLst/>
          </a:prstGeom>
          <a:solidFill>
            <a:srgbClr val="3DBE7A"/>
          </a:solidFill>
          <a:ln w="12700">
            <a:solidFill>
              <a:srgbClr val="FFFFFF"/>
            </a:solidFill>
            <a:prstDash val="solid"/>
          </a:ln>
        </p:spPr>
      </p:sp>
      <p:sp>
        <p:nvSpPr>
          <p:cNvPr id="32" name="Text 27"/>
          <p:cNvSpPr txBox="1"/>
          <p:nvPr/>
        </p:nvSpPr>
        <p:spPr>
          <a:xfrm>
            <a:off x="548640" y="53949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3" name="Text 28"/>
          <p:cNvSpPr txBox="1"/>
          <p:nvPr/>
        </p:nvSpPr>
        <p:spPr>
          <a:xfrm>
            <a:off x="932688" y="5385816"/>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collect_strategy: sampling, limiter 5</a:t>
            </a:r>
            <a:endParaRPr lang="en-US" sz="1250" dirty="0"/>
          </a:p>
        </p:txBody>
      </p:sp>
      <p:sp>
        <p:nvSpPr>
          <p:cNvPr id="34" name="Text 29"/>
          <p:cNvSpPr txBox="1"/>
          <p:nvPr/>
        </p:nvSpPr>
        <p:spPr>
          <a:xfrm>
            <a:off x="932688" y="5678424"/>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ratio chosen with Auto define; last 24 hours window.</a:t>
            </a:r>
            <a:endParaRPr lang="en-US" sz="1050" dirty="0"/>
          </a:p>
        </p:txBody>
      </p:sp>
      <p:sp>
        <p:nvSpPr>
          <p:cNvPr id="35" name="Shape 30"/>
          <p:cNvSpPr/>
          <p:nvPr/>
        </p:nvSpPr>
        <p:spPr>
          <a:xfrm>
            <a:off x="548640" y="5961888"/>
            <a:ext cx="274320" cy="274320"/>
          </a:xfrm>
          <a:prstGeom prst="ellipse">
            <a:avLst/>
          </a:prstGeom>
          <a:solidFill>
            <a:srgbClr val="9A78F5"/>
          </a:solidFill>
          <a:ln w="12700">
            <a:solidFill>
              <a:srgbClr val="FFFFFF"/>
            </a:solidFill>
            <a:prstDash val="solid"/>
          </a:ln>
        </p:spPr>
      </p:sp>
      <p:sp>
        <p:nvSpPr>
          <p:cNvPr id="36" name="Text 31"/>
          <p:cNvSpPr txBox="1"/>
          <p:nvPr/>
        </p:nvSpPr>
        <p:spPr>
          <a:xfrm>
            <a:off x="548640" y="59618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2"/>
          <p:cNvSpPr txBox="1"/>
          <p:nvPr/>
        </p:nvSpPr>
        <p:spPr>
          <a:xfrm>
            <a:off x="932688" y="5952744"/>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Daily cron at night</a:t>
            </a:r>
            <a:endParaRPr lang="en-US" sz="1250" dirty="0"/>
          </a:p>
        </p:txBody>
      </p:sp>
      <p:sp>
        <p:nvSpPr>
          <p:cNvPr id="38" name="Text 33"/>
          <p:cNvSpPr txBox="1"/>
          <p:nvPr/>
        </p:nvSpPr>
        <p:spPr>
          <a:xfrm>
            <a:off x="932688" y="6245352"/>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52 1 * * * here; the monitor job follows ~10 minutes later.</a:t>
            </a:r>
            <a:endParaRPr lang="en-US" sz="1050" dirty="0"/>
          </a:p>
        </p:txBody>
      </p:sp>
      <p:sp>
        <p:nvSpPr>
          <p:cNvPr id="39" name="Shape 34"/>
          <p:cNvSpPr/>
          <p:nvPr/>
        </p:nvSpPr>
        <p:spPr>
          <a:xfrm>
            <a:off x="6172200" y="3941064"/>
            <a:ext cx="274320" cy="274320"/>
          </a:xfrm>
          <a:prstGeom prst="ellipse">
            <a:avLst/>
          </a:prstGeom>
          <a:solidFill>
            <a:srgbClr val="E05555"/>
          </a:solidFill>
          <a:ln w="12700">
            <a:solidFill>
              <a:srgbClr val="FFFFFF"/>
            </a:solidFill>
            <a:prstDash val="solid"/>
          </a:ln>
        </p:spPr>
      </p:sp>
      <p:sp>
        <p:nvSpPr>
          <p:cNvPr id="40" name="Text 35"/>
          <p:cNvSpPr txBox="1"/>
          <p:nvPr/>
        </p:nvSpPr>
        <p:spPr>
          <a:xfrm>
            <a:off x="6172200" y="3941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1" name="Text 36"/>
          <p:cNvSpPr txBox="1"/>
          <p:nvPr/>
        </p:nvSpPr>
        <p:spPr>
          <a:xfrm>
            <a:off x="6556248" y="3931920"/>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Create this tracker</a:t>
            </a:r>
            <a:endParaRPr lang="en-US" sz="1250" dirty="0"/>
          </a:p>
        </p:txBody>
      </p:sp>
      <p:sp>
        <p:nvSpPr>
          <p:cNvPr id="42" name="Text 37"/>
          <p:cNvSpPr txBox="1"/>
          <p:nvPr/>
        </p:nvSpPr>
        <p:spPr>
          <a:xfrm>
            <a:off x="6556248" y="4224528"/>
            <a:ext cx="5084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Creates and schedules the collect and monitor jobs.</a:t>
            </a:r>
            <a:endParaRPr lang="en-US" sz="1050" dirty="0"/>
          </a:p>
        </p:txBody>
      </p:sp>
      <p:sp>
        <p:nvSpPr>
          <p:cNvPr id="43" name="Shape 38"/>
          <p:cNvSpPr/>
          <p:nvPr/>
        </p:nvSpPr>
        <p:spPr>
          <a:xfrm>
            <a:off x="6172200" y="4553712"/>
            <a:ext cx="274320" cy="274320"/>
          </a:xfrm>
          <a:prstGeom prst="ellipse">
            <a:avLst/>
          </a:prstGeom>
          <a:solidFill>
            <a:srgbClr val="5B8DEF"/>
          </a:solidFill>
          <a:ln w="12700">
            <a:solidFill>
              <a:srgbClr val="FFFFFF"/>
            </a:solidFill>
            <a:prstDash val="solid"/>
          </a:ln>
        </p:spPr>
      </p:sp>
      <p:sp>
        <p:nvSpPr>
          <p:cNvPr id="44" name="Text 39"/>
          <p:cNvSpPr txBox="1"/>
          <p:nvPr/>
        </p:nvSpPr>
        <p:spPr>
          <a:xfrm>
            <a:off x="6172200" y="45537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5" name="Text 40"/>
          <p:cNvSpPr txBox="1"/>
          <p:nvPr/>
        </p:nvSpPr>
        <p:spPr>
          <a:xfrm>
            <a:off x="6556248" y="4544568"/>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Final summary</a:t>
            </a:r>
            <a:endParaRPr lang="en-US" sz="1250" dirty="0"/>
          </a:p>
        </p:txBody>
      </p:sp>
      <p:sp>
        <p:nvSpPr>
          <p:cNvPr id="46" name="Text 41"/>
          <p:cNvSpPr txBox="1"/>
          <p:nvPr/>
        </p:nvSpPr>
        <p:spPr>
          <a:xfrm>
            <a:off x="6556248" y="4837176"/>
            <a:ext cx="5084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Tracker cisco-asa-0938, sampling, dictionary, thresholds 85 / 100.</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RUN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No need to wait for the night — run the jobs now</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998836" cy="4434840"/>
          </a:xfrm>
          <a:prstGeom prst="roundRect">
            <a:avLst>
              <a:gd name="adj" fmla="val 1031"/>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18_run_collect.jpg">    </p:cNvPr>
          <p:cNvPicPr>
            <a:picLocks noChangeAspect="1"/>
          </p:cNvPicPr>
          <p:nvPr/>
        </p:nvPicPr>
        <p:blipFill>
          <a:blip r:embed="rId1"/>
          <a:stretch>
            <a:fillRect/>
          </a:stretch>
        </p:blipFill>
        <p:spPr>
          <a:xfrm>
            <a:off x="612648" y="1435608"/>
            <a:ext cx="5870820" cy="4306824"/>
          </a:xfrm>
          <a:prstGeom prst="rect">
            <a:avLst/>
          </a:prstGeom>
        </p:spPr>
      </p:pic>
      <p:sp>
        <p:nvSpPr>
          <p:cNvPr id="9" name="Shape 5"/>
          <p:cNvSpPr/>
          <p:nvPr/>
        </p:nvSpPr>
        <p:spPr>
          <a:xfrm>
            <a:off x="2236734" y="1815267"/>
            <a:ext cx="274320" cy="274320"/>
          </a:xfrm>
          <a:prstGeom prst="ellipse">
            <a:avLst/>
          </a:prstGeom>
          <a:solidFill>
            <a:srgbClr val="5B8DEF"/>
          </a:solidFill>
          <a:ln w="12700">
            <a:solidFill>
              <a:srgbClr val="FFFFFF"/>
            </a:solidFill>
            <a:prstDash val="solid"/>
          </a:ln>
        </p:spPr>
      </p:sp>
      <p:sp>
        <p:nvSpPr>
          <p:cNvPr id="10" name="Text 6"/>
          <p:cNvSpPr txBox="1"/>
          <p:nvPr/>
        </p:nvSpPr>
        <p:spPr>
          <a:xfrm>
            <a:off x="2236734" y="181526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4232813" y="1815267"/>
            <a:ext cx="274320" cy="274320"/>
          </a:xfrm>
          <a:prstGeom prst="ellipse">
            <a:avLst/>
          </a:prstGeom>
          <a:solidFill>
            <a:srgbClr val="E0A040"/>
          </a:solidFill>
          <a:ln w="12700">
            <a:solidFill>
              <a:srgbClr val="FFFFFF"/>
            </a:solidFill>
            <a:prstDash val="solid"/>
          </a:ln>
        </p:spPr>
      </p:sp>
      <p:sp>
        <p:nvSpPr>
          <p:cNvPr id="12" name="Text 8"/>
          <p:cNvSpPr txBox="1"/>
          <p:nvPr/>
        </p:nvSpPr>
        <p:spPr>
          <a:xfrm>
            <a:off x="4232813" y="181526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3410898" y="2418222"/>
            <a:ext cx="274320" cy="274320"/>
          </a:xfrm>
          <a:prstGeom prst="ellipse">
            <a:avLst/>
          </a:prstGeom>
          <a:solidFill>
            <a:srgbClr val="3DBE7A"/>
          </a:solidFill>
          <a:ln w="12700">
            <a:solidFill>
              <a:srgbClr val="FFFFFF"/>
            </a:solidFill>
            <a:prstDash val="solid"/>
          </a:ln>
        </p:spPr>
      </p:sp>
      <p:sp>
        <p:nvSpPr>
          <p:cNvPr id="14" name="Text 10"/>
          <p:cNvSpPr txBox="1"/>
          <p:nvPr/>
        </p:nvSpPr>
        <p:spPr>
          <a:xfrm>
            <a:off x="3410898" y="241822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903720" y="1426464"/>
            <a:ext cx="274320" cy="274320"/>
          </a:xfrm>
          <a:prstGeom prst="ellipse">
            <a:avLst/>
          </a:prstGeom>
          <a:solidFill>
            <a:srgbClr val="5B8DEF"/>
          </a:solidFill>
          <a:ln w="12700">
            <a:solidFill>
              <a:srgbClr val="FFFFFF"/>
            </a:solidFill>
            <a:prstDash val="solid"/>
          </a:ln>
        </p:spPr>
      </p:sp>
      <p:sp>
        <p:nvSpPr>
          <p:cNvPr id="16" name="Text 12"/>
          <p:cNvSpPr txBox="1"/>
          <p:nvPr/>
        </p:nvSpPr>
        <p:spPr>
          <a:xfrm>
            <a:off x="690372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7" name="Text 13"/>
          <p:cNvSpPr txBox="1"/>
          <p:nvPr/>
        </p:nvSpPr>
        <p:spPr>
          <a:xfrm>
            <a:off x="7287768" y="14173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Execute: hybrid tracker</a:t>
            </a:r>
            <a:endParaRPr lang="en-US" sz="1250" dirty="0"/>
          </a:p>
        </p:txBody>
      </p:sp>
      <p:sp>
        <p:nvSpPr>
          <p:cNvPr id="18" name="Text 14"/>
          <p:cNvSpPr txBox="1"/>
          <p:nvPr/>
        </p:nvSpPr>
        <p:spPr>
          <a:xfrm>
            <a:off x="7287768" y="1709928"/>
            <a:ext cx="43525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Pick the collect job, then the monitor job.</a:t>
            </a:r>
            <a:endParaRPr lang="en-US" sz="1050" dirty="0"/>
          </a:p>
        </p:txBody>
      </p:sp>
      <p:sp>
        <p:nvSpPr>
          <p:cNvPr id="19" name="Shape 15"/>
          <p:cNvSpPr/>
          <p:nvPr/>
        </p:nvSpPr>
        <p:spPr>
          <a:xfrm>
            <a:off x="6903720" y="2112264"/>
            <a:ext cx="274320" cy="274320"/>
          </a:xfrm>
          <a:prstGeom prst="ellipse">
            <a:avLst/>
          </a:prstGeom>
          <a:solidFill>
            <a:srgbClr val="E0A040"/>
          </a:solidFill>
          <a:ln w="12700">
            <a:solidFill>
              <a:srgbClr val="FFFFFF"/>
            </a:solidFill>
            <a:prstDash val="solid"/>
          </a:ln>
        </p:spPr>
      </p:sp>
      <p:sp>
        <p:nvSpPr>
          <p:cNvPr id="20" name="Text 16"/>
          <p:cNvSpPr txBox="1"/>
          <p:nvPr/>
        </p:nvSpPr>
        <p:spPr>
          <a:xfrm>
            <a:off x="6903720"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1" name="Text 17"/>
          <p:cNvSpPr txBox="1"/>
          <p:nvPr/>
        </p:nvSpPr>
        <p:spPr>
          <a:xfrm>
            <a:off x="7287768" y="21031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Run tracker now</a:t>
            </a:r>
            <a:endParaRPr lang="en-US" sz="1250" dirty="0"/>
          </a:p>
        </p:txBody>
      </p:sp>
      <p:sp>
        <p:nvSpPr>
          <p:cNvPr id="22" name="Text 18"/>
          <p:cNvSpPr txBox="1"/>
          <p:nvPr/>
        </p:nvSpPr>
        <p:spPr>
          <a:xfrm>
            <a:off x="7287768" y="2395728"/>
            <a:ext cx="43525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Runs the job as the scheduler would, with its time window.</a:t>
            </a:r>
            <a:endParaRPr lang="en-US" sz="1050" dirty="0"/>
          </a:p>
        </p:txBody>
      </p:sp>
      <p:sp>
        <p:nvSpPr>
          <p:cNvPr id="23" name="Shape 19"/>
          <p:cNvSpPr/>
          <p:nvPr/>
        </p:nvSpPr>
        <p:spPr>
          <a:xfrm>
            <a:off x="6903720" y="2798064"/>
            <a:ext cx="274320" cy="274320"/>
          </a:xfrm>
          <a:prstGeom prst="ellipse">
            <a:avLst/>
          </a:prstGeom>
          <a:solidFill>
            <a:srgbClr val="3DBE7A"/>
          </a:solidFill>
          <a:ln w="12700">
            <a:solidFill>
              <a:srgbClr val="FFFFFF"/>
            </a:solidFill>
            <a:prstDash val="solid"/>
          </a:ln>
        </p:spPr>
      </p:sp>
      <p:sp>
        <p:nvSpPr>
          <p:cNvPr id="24" name="Text 20"/>
          <p:cNvSpPr txBox="1"/>
          <p:nvPr/>
        </p:nvSpPr>
        <p:spPr>
          <a:xfrm>
            <a:off x="690372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5" name="Text 21"/>
          <p:cNvSpPr txBox="1"/>
          <p:nvPr/>
        </p:nvSpPr>
        <p:spPr>
          <a:xfrm>
            <a:off x="7287768" y="27889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Execution events</a:t>
            </a:r>
            <a:endParaRPr lang="en-US" sz="1250" dirty="0"/>
          </a:p>
        </p:txBody>
      </p:sp>
      <p:sp>
        <p:nvSpPr>
          <p:cNvPr id="26" name="Text 22"/>
          <p:cNvSpPr txBox="1"/>
          <p:nvPr/>
        </p:nvSpPr>
        <p:spPr>
          <a:xfrm>
            <a:off x="7287768" y="3081528"/>
            <a:ext cx="43525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Collect: success in 11.1 s, 8,192 events scored. Monitor: success in 24 s, 76 entities.</a:t>
            </a:r>
            <a:endParaRPr lang="en-US" sz="1050" dirty="0"/>
          </a:p>
        </p:txBody>
      </p:sp>
      <p:sp>
        <p:nvSpPr>
          <p:cNvPr id="27" name="Shape 23"/>
          <p:cNvSpPr/>
          <p:nvPr/>
        </p:nvSpPr>
        <p:spPr>
          <a:xfrm>
            <a:off x="6903720" y="4663440"/>
            <a:ext cx="4736592" cy="1600200"/>
          </a:xfrm>
          <a:prstGeom prst="roundRect">
            <a:avLst>
              <a:gd name="adj" fmla="val 4571"/>
            </a:avLst>
          </a:prstGeom>
          <a:solidFill>
            <a:srgbClr val="1F242F"/>
          </a:solidFill>
          <a:ln w="9525">
            <a:solidFill>
              <a:srgbClr val="2A3140"/>
            </a:solidFill>
            <a:prstDash val="solid"/>
          </a:ln>
        </p:spPr>
      </p:sp>
      <p:sp>
        <p:nvSpPr>
          <p:cNvPr id="28" name="Text 24"/>
          <p:cNvSpPr txBox="1"/>
          <p:nvPr/>
        </p:nvSpPr>
        <p:spPr>
          <a:xfrm>
            <a:off x="7086600" y="4800600"/>
            <a:ext cx="4370832" cy="135331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76 entities = 4 indexes × (18 dictionary fields + one @global). From now on both jobs run daily on their own.</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RESULT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76 field entities — grouped by data model, index and sourcetype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680960" cy="3849557"/>
          </a:xfrm>
          <a:prstGeom prst="roundRect">
            <a:avLst>
              <a:gd name="adj" fmla="val 1188"/>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19_tenant_home_cim.jpg">    </p:cNvPr>
          <p:cNvPicPr>
            <a:picLocks noChangeAspect="1"/>
          </p:cNvPicPr>
          <p:nvPr/>
        </p:nvPicPr>
        <p:blipFill>
          <a:blip r:embed="rId1"/>
          <a:stretch>
            <a:fillRect/>
          </a:stretch>
        </p:blipFill>
        <p:spPr>
          <a:xfrm>
            <a:off x="612648" y="1435608"/>
            <a:ext cx="7552944" cy="3721541"/>
          </a:xfrm>
          <a:prstGeom prst="rect">
            <a:avLst/>
          </a:prstGeom>
        </p:spPr>
      </p:pic>
      <p:sp>
        <p:nvSpPr>
          <p:cNvPr id="9" name="Shape 5"/>
          <p:cNvSpPr/>
          <p:nvPr/>
        </p:nvSpPr>
        <p:spPr>
          <a:xfrm>
            <a:off x="702076" y="3419727"/>
            <a:ext cx="274320" cy="274320"/>
          </a:xfrm>
          <a:prstGeom prst="ellipse">
            <a:avLst/>
          </a:prstGeom>
          <a:solidFill>
            <a:srgbClr val="5B8DEF"/>
          </a:solidFill>
          <a:ln w="12700">
            <a:solidFill>
              <a:srgbClr val="FFFFFF"/>
            </a:solidFill>
            <a:prstDash val="solid"/>
          </a:ln>
        </p:spPr>
      </p:sp>
      <p:sp>
        <p:nvSpPr>
          <p:cNvPr id="10" name="Text 6"/>
          <p:cNvSpPr txBox="1"/>
          <p:nvPr/>
        </p:nvSpPr>
        <p:spPr>
          <a:xfrm>
            <a:off x="702076" y="341972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174900" y="3419727"/>
            <a:ext cx="274320" cy="274320"/>
          </a:xfrm>
          <a:prstGeom prst="ellipse">
            <a:avLst/>
          </a:prstGeom>
          <a:solidFill>
            <a:srgbClr val="E0A040"/>
          </a:solidFill>
          <a:ln w="12700">
            <a:solidFill>
              <a:srgbClr val="FFFFFF"/>
            </a:solidFill>
            <a:prstDash val="solid"/>
          </a:ln>
        </p:spPr>
      </p:sp>
      <p:sp>
        <p:nvSpPr>
          <p:cNvPr id="12" name="Text 8"/>
          <p:cNvSpPr txBox="1"/>
          <p:nvPr/>
        </p:nvSpPr>
        <p:spPr>
          <a:xfrm>
            <a:off x="2174900" y="341972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6140196" y="2861495"/>
            <a:ext cx="274320" cy="274320"/>
          </a:xfrm>
          <a:prstGeom prst="ellipse">
            <a:avLst/>
          </a:prstGeom>
          <a:solidFill>
            <a:srgbClr val="3DBE7A"/>
          </a:solidFill>
          <a:ln w="12700">
            <a:solidFill>
              <a:srgbClr val="FFFFFF"/>
            </a:solidFill>
            <a:prstDash val="solid"/>
          </a:ln>
        </p:spPr>
      </p:sp>
      <p:sp>
        <p:nvSpPr>
          <p:cNvPr id="14" name="Text 10"/>
          <p:cNvSpPr txBox="1"/>
          <p:nvPr/>
        </p:nvSpPr>
        <p:spPr>
          <a:xfrm>
            <a:off x="6140196" y="286149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928665" y="4610620"/>
            <a:ext cx="274320" cy="274320"/>
          </a:xfrm>
          <a:prstGeom prst="ellipse">
            <a:avLst/>
          </a:prstGeom>
          <a:solidFill>
            <a:srgbClr val="9A78F5"/>
          </a:solidFill>
          <a:ln w="12700">
            <a:solidFill>
              <a:srgbClr val="FFFFFF"/>
            </a:solidFill>
            <a:prstDash val="solid"/>
          </a:ln>
        </p:spPr>
      </p:sp>
      <p:sp>
        <p:nvSpPr>
          <p:cNvPr id="16" name="Text 12"/>
          <p:cNvSpPr txBox="1"/>
          <p:nvPr/>
        </p:nvSpPr>
        <p:spPr>
          <a:xfrm>
            <a:off x="928665" y="46106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5913608" y="1782248"/>
            <a:ext cx="274320" cy="274320"/>
          </a:xfrm>
          <a:prstGeom prst="ellipse">
            <a:avLst/>
          </a:prstGeom>
          <a:solidFill>
            <a:srgbClr val="E05555"/>
          </a:solidFill>
          <a:ln w="12700">
            <a:solidFill>
              <a:srgbClr val="FFFFFF"/>
            </a:solidFill>
            <a:prstDash val="solid"/>
          </a:ln>
        </p:spPr>
      </p:sp>
      <p:sp>
        <p:nvSpPr>
          <p:cNvPr id="18" name="Text 14"/>
          <p:cNvSpPr txBox="1"/>
          <p:nvPr/>
        </p:nvSpPr>
        <p:spPr>
          <a:xfrm>
            <a:off x="5913608" y="17822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5496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5496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933688" y="14173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76 enabled fields</a:t>
            </a:r>
            <a:endParaRPr lang="en-US" sz="1250" dirty="0"/>
          </a:p>
        </p:txBody>
      </p:sp>
      <p:sp>
        <p:nvSpPr>
          <p:cNvPr id="22" name="Text 18"/>
          <p:cNvSpPr txBox="1"/>
          <p:nvPr/>
        </p:nvSpPr>
        <p:spPr>
          <a:xfrm>
            <a:off x="8933688" y="1709928"/>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field of the dictionary, per index.</a:t>
            </a:r>
            <a:endParaRPr lang="en-US" sz="1050" dirty="0"/>
          </a:p>
        </p:txBody>
      </p:sp>
      <p:sp>
        <p:nvSpPr>
          <p:cNvPr id="23" name="Shape 19"/>
          <p:cNvSpPr/>
          <p:nvPr/>
        </p:nvSpPr>
        <p:spPr>
          <a:xfrm>
            <a:off x="8549640" y="229514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5496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933688" y="228600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40 in alert</a:t>
            </a:r>
            <a:endParaRPr lang="en-US" sz="1250" dirty="0"/>
          </a:p>
        </p:txBody>
      </p:sp>
      <p:sp>
        <p:nvSpPr>
          <p:cNvPr id="26" name="Text 22"/>
          <p:cNvSpPr txBox="1"/>
          <p:nvPr/>
        </p:nvSpPr>
        <p:spPr>
          <a:xfrm>
            <a:off x="8933688" y="2578608"/>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Fields below threshold — and one @global per index.</a:t>
            </a:r>
            <a:endParaRPr lang="en-US" sz="1050" dirty="0"/>
          </a:p>
        </p:txBody>
      </p:sp>
      <p:sp>
        <p:nvSpPr>
          <p:cNvPr id="27" name="Shape 23"/>
          <p:cNvSpPr/>
          <p:nvPr/>
        </p:nvSpPr>
        <p:spPr>
          <a:xfrm>
            <a:off x="8549640" y="316382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5496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933688" y="315468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State by priority</a:t>
            </a:r>
            <a:endParaRPr lang="en-US" sz="1250" dirty="0"/>
          </a:p>
        </p:txBody>
      </p:sp>
      <p:sp>
        <p:nvSpPr>
          <p:cNvPr id="30" name="Text 26"/>
          <p:cNvSpPr txBox="1"/>
          <p:nvPr/>
        </p:nvSpPr>
        <p:spPr>
          <a:xfrm>
            <a:off x="8933688" y="3447288"/>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Classify with priority, tag and SLA policies like any entity.</a:t>
            </a:r>
            <a:endParaRPr lang="en-US" sz="1050" dirty="0"/>
          </a:p>
        </p:txBody>
      </p:sp>
      <p:sp>
        <p:nvSpPr>
          <p:cNvPr id="31" name="Shape 27"/>
          <p:cNvSpPr/>
          <p:nvPr/>
        </p:nvSpPr>
        <p:spPr>
          <a:xfrm>
            <a:off x="8549640" y="403250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54964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933688" y="402336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Hierarchy</a:t>
            </a:r>
            <a:endParaRPr lang="en-US" sz="1250" dirty="0"/>
          </a:p>
        </p:txBody>
      </p:sp>
      <p:sp>
        <p:nvSpPr>
          <p:cNvPr id="34" name="Text 30"/>
          <p:cNvSpPr txBox="1"/>
          <p:nvPr/>
        </p:nvSpPr>
        <p:spPr>
          <a:xfrm>
            <a:off x="8933688" y="4315968"/>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Network_Traffic → index → sourcetype → field.</a:t>
            </a:r>
            <a:endParaRPr lang="en-US" sz="1050" dirty="0"/>
          </a:p>
        </p:txBody>
      </p:sp>
      <p:sp>
        <p:nvSpPr>
          <p:cNvPr id="35" name="Shape 31"/>
          <p:cNvSpPr/>
          <p:nvPr/>
        </p:nvSpPr>
        <p:spPr>
          <a:xfrm>
            <a:off x="8549640" y="490118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549640" y="4901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933688" y="489204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Header KPIs</a:t>
            </a:r>
            <a:endParaRPr lang="en-US" sz="1250" dirty="0"/>
          </a:p>
        </p:txBody>
      </p:sp>
      <p:sp>
        <p:nvSpPr>
          <p:cNvPr id="38" name="Text 34"/>
          <p:cNvSpPr txBox="1"/>
          <p:nvPr/>
        </p:nvSpPr>
        <p:spPr>
          <a:xfrm>
            <a:off x="8933688" y="518464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Entities · red · green, always visible.</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RESULT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@global entity — the context in one view</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246120" cy="2579842"/>
          </a:xfrm>
          <a:prstGeom prst="roundRect">
            <a:avLst>
              <a:gd name="adj" fmla="val 1772"/>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21_global_inspector.jpg">    </p:cNvPr>
          <p:cNvPicPr>
            <a:picLocks noChangeAspect="1"/>
          </p:cNvPicPr>
          <p:nvPr/>
        </p:nvPicPr>
        <p:blipFill>
          <a:blip r:embed="rId1"/>
          <a:stretch>
            <a:fillRect/>
          </a:stretch>
        </p:blipFill>
        <p:spPr>
          <a:xfrm>
            <a:off x="612648" y="1435608"/>
            <a:ext cx="3118104" cy="2451826"/>
          </a:xfrm>
          <a:prstGeom prst="rect">
            <a:avLst/>
          </a:prstGeom>
        </p:spPr>
      </p:pic>
      <p:sp>
        <p:nvSpPr>
          <p:cNvPr id="9" name="Shape 5"/>
          <p:cNvSpPr/>
          <p:nvPr/>
        </p:nvSpPr>
        <p:spPr>
          <a:xfrm>
            <a:off x="1348557" y="1813332"/>
            <a:ext cx="274320" cy="274320"/>
          </a:xfrm>
          <a:prstGeom prst="ellipse">
            <a:avLst/>
          </a:prstGeom>
          <a:solidFill>
            <a:srgbClr val="5B8DEF"/>
          </a:solidFill>
          <a:ln w="12700">
            <a:solidFill>
              <a:srgbClr val="FFFFFF"/>
            </a:solidFill>
            <a:prstDash val="solid"/>
          </a:ln>
        </p:spPr>
      </p:sp>
      <p:sp>
        <p:nvSpPr>
          <p:cNvPr id="10" name="Text 6"/>
          <p:cNvSpPr txBox="1"/>
          <p:nvPr/>
        </p:nvSpPr>
        <p:spPr>
          <a:xfrm>
            <a:off x="1348557" y="181333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348557" y="1960441"/>
            <a:ext cx="274320" cy="274320"/>
          </a:xfrm>
          <a:prstGeom prst="ellipse">
            <a:avLst/>
          </a:prstGeom>
          <a:solidFill>
            <a:srgbClr val="E0A040"/>
          </a:solidFill>
          <a:ln w="12700">
            <a:solidFill>
              <a:srgbClr val="FFFFFF"/>
            </a:solidFill>
            <a:prstDash val="solid"/>
          </a:ln>
        </p:spPr>
      </p:sp>
      <p:sp>
        <p:nvSpPr>
          <p:cNvPr id="12" name="Text 8"/>
          <p:cNvSpPr txBox="1"/>
          <p:nvPr/>
        </p:nvSpPr>
        <p:spPr>
          <a:xfrm>
            <a:off x="1348557" y="196044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410919" y="2671471"/>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410919" y="267147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974385" y="3603165"/>
            <a:ext cx="274320" cy="274320"/>
          </a:xfrm>
          <a:prstGeom prst="ellipse">
            <a:avLst/>
          </a:prstGeom>
          <a:solidFill>
            <a:srgbClr val="9A78F5"/>
          </a:solidFill>
          <a:ln w="12700">
            <a:solidFill>
              <a:srgbClr val="FFFFFF"/>
            </a:solidFill>
            <a:prstDash val="solid"/>
          </a:ln>
        </p:spPr>
      </p:sp>
      <p:sp>
        <p:nvSpPr>
          <p:cNvPr id="16" name="Text 12"/>
          <p:cNvSpPr txBox="1"/>
          <p:nvPr/>
        </p:nvSpPr>
        <p:spPr>
          <a:xfrm>
            <a:off x="974385" y="360316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3977640" y="1371600"/>
            <a:ext cx="3246120" cy="3193271"/>
          </a:xfrm>
          <a:prstGeom prst="roundRect">
            <a:avLst>
              <a:gd name="adj" fmla="val 1432"/>
            </a:avLst>
          </a:prstGeom>
          <a:solidFill>
            <a:srgbClr val="1F242F"/>
          </a:solidFill>
          <a:ln w="9525">
            <a:solidFill>
              <a:srgbClr val="2A3140"/>
            </a:solidFill>
            <a:prstDash val="solid"/>
          </a:ln>
        </p:spPr>
      </p:sp>
      <p:pic>
        <p:nvPicPr>
          <p:cNvPr id="18" name="Image 1" descr="/private/tmp/claude-501/-Users-guilhem-DocsOffsync-trackme-limited-trackme-app--claude-worktrees-topology-version-history-export-8b829b/b2c4840b-82fc-41d0-974d-0c791d354b61/scratchpad/deck/img/b22_global_fields.jpg">    </p:cNvPr>
          <p:cNvPicPr>
            <a:picLocks noChangeAspect="1"/>
          </p:cNvPicPr>
          <p:nvPr/>
        </p:nvPicPr>
        <p:blipFill>
          <a:blip r:embed="rId2"/>
          <a:stretch>
            <a:fillRect/>
          </a:stretch>
        </p:blipFill>
        <p:spPr>
          <a:xfrm>
            <a:off x="4041648" y="1435608"/>
            <a:ext cx="3118104" cy="3065255"/>
          </a:xfrm>
          <a:prstGeom prst="rect">
            <a:avLst/>
          </a:prstGeom>
        </p:spPr>
      </p:pic>
      <p:sp>
        <p:nvSpPr>
          <p:cNvPr id="19" name="Shape 14"/>
          <p:cNvSpPr/>
          <p:nvPr/>
        </p:nvSpPr>
        <p:spPr>
          <a:xfrm>
            <a:off x="4621652" y="2708465"/>
            <a:ext cx="274320" cy="274320"/>
          </a:xfrm>
          <a:prstGeom prst="ellipse">
            <a:avLst/>
          </a:prstGeom>
          <a:solidFill>
            <a:srgbClr val="E05555"/>
          </a:solidFill>
          <a:ln w="12700">
            <a:solidFill>
              <a:srgbClr val="FFFFFF"/>
            </a:solidFill>
            <a:prstDash val="solid"/>
          </a:ln>
        </p:spPr>
      </p:sp>
      <p:sp>
        <p:nvSpPr>
          <p:cNvPr id="20" name="Text 15"/>
          <p:cNvSpPr txBox="1"/>
          <p:nvPr/>
        </p:nvSpPr>
        <p:spPr>
          <a:xfrm>
            <a:off x="4621652" y="270846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4278660" y="2984338"/>
            <a:ext cx="274320" cy="274320"/>
          </a:xfrm>
          <a:prstGeom prst="ellipse">
            <a:avLst/>
          </a:prstGeom>
          <a:solidFill>
            <a:srgbClr val="5B8DEF"/>
          </a:solidFill>
          <a:ln w="12700">
            <a:solidFill>
              <a:srgbClr val="FFFFFF"/>
            </a:solidFill>
            <a:prstDash val="solid"/>
          </a:ln>
        </p:spPr>
      </p:sp>
      <p:sp>
        <p:nvSpPr>
          <p:cNvPr id="22" name="Text 17"/>
          <p:cNvSpPr txBox="1"/>
          <p:nvPr/>
        </p:nvSpPr>
        <p:spPr>
          <a:xfrm>
            <a:off x="4278660" y="298433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6586057" y="2984338"/>
            <a:ext cx="274320" cy="274320"/>
          </a:xfrm>
          <a:prstGeom prst="ellipse">
            <a:avLst/>
          </a:prstGeom>
          <a:solidFill>
            <a:srgbClr val="E0A040"/>
          </a:solidFill>
          <a:ln w="12700">
            <a:solidFill>
              <a:srgbClr val="FFFFFF"/>
            </a:solidFill>
            <a:prstDash val="solid"/>
          </a:ln>
        </p:spPr>
      </p:sp>
      <p:sp>
        <p:nvSpPr>
          <p:cNvPr id="24" name="Text 19"/>
          <p:cNvSpPr txBox="1"/>
          <p:nvPr/>
        </p:nvSpPr>
        <p:spPr>
          <a:xfrm>
            <a:off x="6586057" y="298433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7</a:t>
            </a:r>
            <a:endParaRPr lang="en-US" sz="1000" dirty="0"/>
          </a:p>
        </p:txBody>
      </p:sp>
      <p:sp>
        <p:nvSpPr>
          <p:cNvPr id="25" name="Shape 20"/>
          <p:cNvSpPr/>
          <p:nvPr/>
        </p:nvSpPr>
        <p:spPr>
          <a:xfrm>
            <a:off x="7452360" y="1426464"/>
            <a:ext cx="274320" cy="274320"/>
          </a:xfrm>
          <a:prstGeom prst="ellipse">
            <a:avLst/>
          </a:prstGeom>
          <a:solidFill>
            <a:srgbClr val="5B8DEF"/>
          </a:solidFill>
          <a:ln w="12700">
            <a:solidFill>
              <a:srgbClr val="FFFFFF"/>
            </a:solidFill>
            <a:prstDash val="solid"/>
          </a:ln>
        </p:spPr>
      </p:sp>
      <p:sp>
        <p:nvSpPr>
          <p:cNvPr id="26" name="Text 21"/>
          <p:cNvSpPr txBox="1"/>
          <p:nvPr/>
        </p:nvSpPr>
        <p:spPr>
          <a:xfrm>
            <a:off x="745236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7" name="Text 22"/>
          <p:cNvSpPr txBox="1"/>
          <p:nvPr/>
        </p:nvSpPr>
        <p:spPr>
          <a:xfrm>
            <a:off x="7836408" y="141732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Status: failure</a:t>
            </a:r>
            <a:endParaRPr lang="en-US" sz="1250" dirty="0"/>
          </a:p>
        </p:txBody>
      </p:sp>
      <p:sp>
        <p:nvSpPr>
          <p:cNvPr id="28" name="Text 23"/>
          <p:cNvSpPr txBox="1"/>
          <p:nvPr/>
        </p:nvSpPr>
        <p:spPr>
          <a:xfrm>
            <a:off x="7836408" y="1709928"/>
            <a:ext cx="38039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9 of 18 fields pass — 50% against a 100% threshold.</a:t>
            </a:r>
            <a:endParaRPr lang="en-US" sz="1050" dirty="0"/>
          </a:p>
        </p:txBody>
      </p:sp>
      <p:sp>
        <p:nvSpPr>
          <p:cNvPr id="29" name="Shape 24"/>
          <p:cNvSpPr/>
          <p:nvPr/>
        </p:nvSpPr>
        <p:spPr>
          <a:xfrm>
            <a:off x="7452360" y="2020824"/>
            <a:ext cx="274320" cy="274320"/>
          </a:xfrm>
          <a:prstGeom prst="ellipse">
            <a:avLst/>
          </a:prstGeom>
          <a:solidFill>
            <a:srgbClr val="E0A040"/>
          </a:solidFill>
          <a:ln w="12700">
            <a:solidFill>
              <a:srgbClr val="FFFFFF"/>
            </a:solidFill>
            <a:prstDash val="solid"/>
          </a:ln>
        </p:spPr>
      </p:sp>
      <p:sp>
        <p:nvSpPr>
          <p:cNvPr id="30" name="Text 25"/>
          <p:cNvSpPr txBox="1"/>
          <p:nvPr/>
        </p:nvSpPr>
        <p:spPr>
          <a:xfrm>
            <a:off x="7452360" y="2020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31" name="Text 26"/>
          <p:cNvSpPr txBox="1"/>
          <p:nvPr/>
        </p:nvSpPr>
        <p:spPr>
          <a:xfrm>
            <a:off x="7836408" y="201168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Fields passed %</a:t>
            </a:r>
            <a:endParaRPr lang="en-US" sz="1250" dirty="0"/>
          </a:p>
        </p:txBody>
      </p:sp>
      <p:sp>
        <p:nvSpPr>
          <p:cNvPr id="32" name="Text 27"/>
          <p:cNvSpPr txBox="1"/>
          <p:nvPr/>
        </p:nvSpPr>
        <p:spPr>
          <a:xfrm>
            <a:off x="7836408" y="2304288"/>
            <a:ext cx="38039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@global metric the threshold is evaluated on.</a:t>
            </a:r>
            <a:endParaRPr lang="en-US" sz="1050" dirty="0"/>
          </a:p>
        </p:txBody>
      </p:sp>
      <p:sp>
        <p:nvSpPr>
          <p:cNvPr id="33" name="Shape 28"/>
          <p:cNvSpPr/>
          <p:nvPr/>
        </p:nvSpPr>
        <p:spPr>
          <a:xfrm>
            <a:off x="7452360" y="2615184"/>
            <a:ext cx="274320" cy="274320"/>
          </a:xfrm>
          <a:prstGeom prst="ellipse">
            <a:avLst/>
          </a:prstGeom>
          <a:solidFill>
            <a:srgbClr val="3DBE7A"/>
          </a:solidFill>
          <a:ln w="12700">
            <a:solidFill>
              <a:srgbClr val="FFFFFF"/>
            </a:solidFill>
            <a:prstDash val="solid"/>
          </a:ln>
        </p:spPr>
      </p:sp>
      <p:sp>
        <p:nvSpPr>
          <p:cNvPr id="34" name="Text 29"/>
          <p:cNvSpPr txBox="1"/>
          <p:nvPr/>
        </p:nvSpPr>
        <p:spPr>
          <a:xfrm>
            <a:off x="7452360" y="2615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5" name="Text 30"/>
          <p:cNvSpPr txBox="1"/>
          <p:nvPr/>
        </p:nvSpPr>
        <p:spPr>
          <a:xfrm>
            <a:off x="7836408" y="260604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58,644 checks</a:t>
            </a:r>
            <a:endParaRPr lang="en-US" sz="1250" dirty="0"/>
          </a:p>
        </p:txBody>
      </p:sp>
      <p:sp>
        <p:nvSpPr>
          <p:cNvPr id="36" name="Text 31"/>
          <p:cNvSpPr txBox="1"/>
          <p:nvPr/>
        </p:nvSpPr>
        <p:spPr>
          <a:xfrm>
            <a:off x="7836408" y="289864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field of every sampled event: 45,340 successes, 13,304 failures.</a:t>
            </a:r>
            <a:endParaRPr lang="en-US" sz="1050" dirty="0"/>
          </a:p>
        </p:txBody>
      </p:sp>
      <p:sp>
        <p:nvSpPr>
          <p:cNvPr id="37" name="Shape 32"/>
          <p:cNvSpPr/>
          <p:nvPr/>
        </p:nvSpPr>
        <p:spPr>
          <a:xfrm>
            <a:off x="7452360" y="3392424"/>
            <a:ext cx="274320" cy="274320"/>
          </a:xfrm>
          <a:prstGeom prst="ellipse">
            <a:avLst/>
          </a:prstGeom>
          <a:solidFill>
            <a:srgbClr val="9A78F5"/>
          </a:solidFill>
          <a:ln w="12700">
            <a:solidFill>
              <a:srgbClr val="FFFFFF"/>
            </a:solidFill>
            <a:prstDash val="solid"/>
          </a:ln>
        </p:spPr>
      </p:sp>
      <p:sp>
        <p:nvSpPr>
          <p:cNvPr id="38" name="Text 33"/>
          <p:cNvSpPr txBox="1"/>
          <p:nvPr/>
        </p:nvSpPr>
        <p:spPr>
          <a:xfrm>
            <a:off x="7452360" y="33924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9" name="Text 34"/>
          <p:cNvSpPr txBox="1"/>
          <p:nvPr/>
        </p:nvSpPr>
        <p:spPr>
          <a:xfrm>
            <a:off x="7836408" y="338328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Fields breakdown</a:t>
            </a:r>
            <a:endParaRPr lang="en-US" sz="1250" dirty="0"/>
          </a:p>
        </p:txBody>
      </p:sp>
      <p:sp>
        <p:nvSpPr>
          <p:cNvPr id="40" name="Text 35"/>
          <p:cNvSpPr txBox="1"/>
          <p:nvPr/>
        </p:nvSpPr>
        <p:spPr>
          <a:xfrm>
            <a:off x="7836408" y="3675888"/>
            <a:ext cx="38039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Passed vs failed at a glance.</a:t>
            </a:r>
            <a:endParaRPr lang="en-US" sz="1050" dirty="0"/>
          </a:p>
        </p:txBody>
      </p:sp>
      <p:sp>
        <p:nvSpPr>
          <p:cNvPr id="41" name="Shape 36"/>
          <p:cNvSpPr/>
          <p:nvPr/>
        </p:nvSpPr>
        <p:spPr>
          <a:xfrm>
            <a:off x="7452360" y="3986784"/>
            <a:ext cx="274320" cy="274320"/>
          </a:xfrm>
          <a:prstGeom prst="ellipse">
            <a:avLst/>
          </a:prstGeom>
          <a:solidFill>
            <a:srgbClr val="E05555"/>
          </a:solidFill>
          <a:ln w="12700">
            <a:solidFill>
              <a:srgbClr val="FFFFFF"/>
            </a:solidFill>
            <a:prstDash val="solid"/>
          </a:ln>
        </p:spPr>
      </p:sp>
      <p:sp>
        <p:nvSpPr>
          <p:cNvPr id="42" name="Text 37"/>
          <p:cNvSpPr txBox="1"/>
          <p:nvPr/>
        </p:nvSpPr>
        <p:spPr>
          <a:xfrm>
            <a:off x="7452360" y="39867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3" name="Text 38"/>
          <p:cNvSpPr txBox="1"/>
          <p:nvPr/>
        </p:nvSpPr>
        <p:spPr>
          <a:xfrm>
            <a:off x="7836408" y="397764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Filter fields</a:t>
            </a:r>
            <a:endParaRPr lang="en-US" sz="1250" dirty="0"/>
          </a:p>
        </p:txBody>
      </p:sp>
      <p:sp>
        <p:nvSpPr>
          <p:cNvPr id="44" name="Text 39"/>
          <p:cNvSpPr txBox="1"/>
          <p:nvPr/>
        </p:nvSpPr>
        <p:spPr>
          <a:xfrm>
            <a:off x="7836408" y="4270248"/>
            <a:ext cx="38039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Find one field in large dictionaries.</a:t>
            </a:r>
            <a:endParaRPr lang="en-US" sz="1050" dirty="0"/>
          </a:p>
        </p:txBody>
      </p:sp>
      <p:sp>
        <p:nvSpPr>
          <p:cNvPr id="45" name="Shape 40"/>
          <p:cNvSpPr/>
          <p:nvPr/>
        </p:nvSpPr>
        <p:spPr>
          <a:xfrm>
            <a:off x="7452360" y="4581144"/>
            <a:ext cx="274320" cy="274320"/>
          </a:xfrm>
          <a:prstGeom prst="ellipse">
            <a:avLst/>
          </a:prstGeom>
          <a:solidFill>
            <a:srgbClr val="5B8DEF"/>
          </a:solidFill>
          <a:ln w="12700">
            <a:solidFill>
              <a:srgbClr val="FFFFFF"/>
            </a:solidFill>
            <a:prstDash val="solid"/>
          </a:ln>
        </p:spPr>
      </p:sp>
      <p:sp>
        <p:nvSpPr>
          <p:cNvPr id="46" name="Text 41"/>
          <p:cNvSpPr txBox="1"/>
          <p:nvPr/>
        </p:nvSpPr>
        <p:spPr>
          <a:xfrm>
            <a:off x="7452360"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7" name="Text 42"/>
          <p:cNvSpPr txBox="1"/>
          <p:nvPr/>
        </p:nvSpPr>
        <p:spPr>
          <a:xfrm>
            <a:off x="7836408" y="457200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Failed first</a:t>
            </a:r>
            <a:endParaRPr lang="en-US" sz="1250" dirty="0"/>
          </a:p>
        </p:txBody>
      </p:sp>
      <p:sp>
        <p:nvSpPr>
          <p:cNvPr id="48" name="Text 43"/>
          <p:cNvSpPr txBox="1"/>
          <p:nvPr/>
        </p:nvSpPr>
        <p:spPr>
          <a:xfrm>
            <a:off x="7836408" y="4864608"/>
            <a:ext cx="38039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action, bytes, dest, dest_ip, dest_port, protocol, rule…</a:t>
            </a:r>
            <a:endParaRPr lang="en-US" sz="1050" dirty="0"/>
          </a:p>
        </p:txBody>
      </p:sp>
      <p:sp>
        <p:nvSpPr>
          <p:cNvPr id="49" name="Shape 44"/>
          <p:cNvSpPr/>
          <p:nvPr/>
        </p:nvSpPr>
        <p:spPr>
          <a:xfrm>
            <a:off x="7452360" y="5175504"/>
            <a:ext cx="274320" cy="274320"/>
          </a:xfrm>
          <a:prstGeom prst="ellipse">
            <a:avLst/>
          </a:prstGeom>
          <a:solidFill>
            <a:srgbClr val="E0A040"/>
          </a:solidFill>
          <a:ln w="12700">
            <a:solidFill>
              <a:srgbClr val="FFFFFF"/>
            </a:solidFill>
            <a:prstDash val="solid"/>
          </a:ln>
        </p:spPr>
      </p:sp>
      <p:sp>
        <p:nvSpPr>
          <p:cNvPr id="50" name="Text 45"/>
          <p:cNvSpPr txBox="1"/>
          <p:nvPr/>
        </p:nvSpPr>
        <p:spPr>
          <a:xfrm>
            <a:off x="7452360" y="5175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7</a:t>
            </a:r>
            <a:endParaRPr lang="en-US" sz="1000" dirty="0"/>
          </a:p>
        </p:txBody>
      </p:sp>
      <p:sp>
        <p:nvSpPr>
          <p:cNvPr id="51" name="Text 46"/>
          <p:cNvSpPr txBox="1"/>
          <p:nvPr/>
        </p:nvSpPr>
        <p:spPr>
          <a:xfrm>
            <a:off x="7836408" y="516636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Drill down</a:t>
            </a:r>
            <a:endParaRPr lang="en-US" sz="1250" dirty="0"/>
          </a:p>
        </p:txBody>
      </p:sp>
      <p:sp>
        <p:nvSpPr>
          <p:cNvPr id="52" name="Text 47"/>
          <p:cNvSpPr txBox="1"/>
          <p:nvPr/>
        </p:nvSpPr>
        <p:spPr>
          <a:xfrm>
            <a:off x="7836408" y="5458968"/>
            <a:ext cx="38039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Opens Field Details of that field.</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1  ·  INVESTIGATE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entity — action, red, and why</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331746" cy="3566160"/>
          </a:xfrm>
          <a:prstGeom prst="roundRect">
            <a:avLst>
              <a:gd name="adj" fmla="val 1282"/>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b23_entity_overview.jpg">    </p:cNvPr>
          <p:cNvPicPr>
            <a:picLocks noChangeAspect="1"/>
          </p:cNvPicPr>
          <p:nvPr/>
        </p:nvPicPr>
        <p:blipFill>
          <a:blip r:embed="rId1"/>
          <a:stretch>
            <a:fillRect/>
          </a:stretch>
        </p:blipFill>
        <p:spPr>
          <a:xfrm>
            <a:off x="612648" y="1435608"/>
            <a:ext cx="7203730" cy="3438144"/>
          </a:xfrm>
          <a:prstGeom prst="rect">
            <a:avLst/>
          </a:prstGeom>
        </p:spPr>
      </p:pic>
      <p:sp>
        <p:nvSpPr>
          <p:cNvPr id="9" name="Shape 5"/>
          <p:cNvSpPr/>
          <p:nvPr/>
        </p:nvSpPr>
        <p:spPr>
          <a:xfrm>
            <a:off x="7066901" y="2123603"/>
            <a:ext cx="274320" cy="274320"/>
          </a:xfrm>
          <a:prstGeom prst="ellipse">
            <a:avLst/>
          </a:prstGeom>
          <a:solidFill>
            <a:srgbClr val="5B8DEF"/>
          </a:solidFill>
          <a:ln w="12700">
            <a:solidFill>
              <a:srgbClr val="FFFFFF"/>
            </a:solidFill>
            <a:prstDash val="solid"/>
          </a:ln>
        </p:spPr>
      </p:sp>
      <p:sp>
        <p:nvSpPr>
          <p:cNvPr id="10" name="Text 6"/>
          <p:cNvSpPr txBox="1"/>
          <p:nvPr/>
        </p:nvSpPr>
        <p:spPr>
          <a:xfrm>
            <a:off x="7066901" y="212360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844197" y="3533242"/>
            <a:ext cx="274320" cy="274320"/>
          </a:xfrm>
          <a:prstGeom prst="ellipse">
            <a:avLst/>
          </a:prstGeom>
          <a:solidFill>
            <a:srgbClr val="E0A040"/>
          </a:solidFill>
          <a:ln w="12700">
            <a:solidFill>
              <a:srgbClr val="FFFFFF"/>
            </a:solidFill>
            <a:prstDash val="solid"/>
          </a:ln>
        </p:spPr>
      </p:sp>
      <p:sp>
        <p:nvSpPr>
          <p:cNvPr id="12" name="Text 8"/>
          <p:cNvSpPr txBox="1"/>
          <p:nvPr/>
        </p:nvSpPr>
        <p:spPr>
          <a:xfrm>
            <a:off x="1844197" y="353324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077353" y="3533242"/>
            <a:ext cx="274320" cy="274320"/>
          </a:xfrm>
          <a:prstGeom prst="ellipse">
            <a:avLst/>
          </a:prstGeom>
          <a:solidFill>
            <a:srgbClr val="3DBE7A"/>
          </a:solidFill>
          <a:ln w="12700">
            <a:solidFill>
              <a:srgbClr val="FFFFFF"/>
            </a:solidFill>
            <a:prstDash val="solid"/>
          </a:ln>
        </p:spPr>
      </p:sp>
      <p:sp>
        <p:nvSpPr>
          <p:cNvPr id="14" name="Text 10"/>
          <p:cNvSpPr txBox="1"/>
          <p:nvPr/>
        </p:nvSpPr>
        <p:spPr>
          <a:xfrm>
            <a:off x="4077353" y="353324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238472" y="3533242"/>
            <a:ext cx="274320" cy="274320"/>
          </a:xfrm>
          <a:prstGeom prst="ellipse">
            <a:avLst/>
          </a:prstGeom>
          <a:solidFill>
            <a:srgbClr val="9A78F5"/>
          </a:solidFill>
          <a:ln w="12700">
            <a:solidFill>
              <a:srgbClr val="FFFFFF"/>
            </a:solidFill>
            <a:prstDash val="solid"/>
          </a:ln>
        </p:spPr>
      </p:sp>
      <p:sp>
        <p:nvSpPr>
          <p:cNvPr id="16" name="Text 12"/>
          <p:cNvSpPr txBox="1"/>
          <p:nvPr/>
        </p:nvSpPr>
        <p:spPr>
          <a:xfrm>
            <a:off x="6238472" y="353324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2060309" y="2673706"/>
            <a:ext cx="274320" cy="274320"/>
          </a:xfrm>
          <a:prstGeom prst="ellipse">
            <a:avLst/>
          </a:prstGeom>
          <a:solidFill>
            <a:srgbClr val="E05555"/>
          </a:solidFill>
          <a:ln w="12700">
            <a:solidFill>
              <a:srgbClr val="FFFFFF"/>
            </a:solidFill>
            <a:prstDash val="solid"/>
          </a:ln>
        </p:spPr>
      </p:sp>
      <p:sp>
        <p:nvSpPr>
          <p:cNvPr id="18" name="Text 14"/>
          <p:cNvSpPr txBox="1"/>
          <p:nvPr/>
        </p:nvSpPr>
        <p:spPr>
          <a:xfrm>
            <a:off x="2060309" y="267370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5496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5496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933688" y="14173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Status reason</a:t>
            </a:r>
            <a:endParaRPr lang="en-US" sz="1250" dirty="0"/>
          </a:p>
        </p:txBody>
      </p:sp>
      <p:sp>
        <p:nvSpPr>
          <p:cNvPr id="22" name="Text 18"/>
          <p:cNvSpPr txBox="1"/>
          <p:nvPr/>
        </p:nvSpPr>
        <p:spPr>
          <a:xfrm>
            <a:off x="8933688" y="1709928"/>
            <a:ext cx="27066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Threshold breached: percent_success 60.93 against 85 — the field failed the regex validation.</a:t>
            </a:r>
            <a:endParaRPr lang="en-US" sz="1050" dirty="0"/>
          </a:p>
        </p:txBody>
      </p:sp>
      <p:sp>
        <p:nvSpPr>
          <p:cNvPr id="23" name="Shape 19"/>
          <p:cNvSpPr/>
          <p:nvPr/>
        </p:nvSpPr>
        <p:spPr>
          <a:xfrm>
            <a:off x="8549640" y="2478024"/>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549640" y="2478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933688" y="246888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Top values sampled</a:t>
            </a:r>
            <a:endParaRPr lang="en-US" sz="1250" dirty="0"/>
          </a:p>
        </p:txBody>
      </p:sp>
      <p:sp>
        <p:nvSpPr>
          <p:cNvPr id="26" name="Text 22"/>
          <p:cNvSpPr txBox="1"/>
          <p:nvPr/>
        </p:nvSpPr>
        <p:spPr>
          <a:xfrm>
            <a:off x="8933688" y="2761488"/>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blocked · allowed · teardown · added — click to drill down.</a:t>
            </a:r>
            <a:endParaRPr lang="en-US" sz="1050" dirty="0"/>
          </a:p>
        </p:txBody>
      </p:sp>
      <p:sp>
        <p:nvSpPr>
          <p:cNvPr id="27" name="Shape 23"/>
          <p:cNvSpPr/>
          <p:nvPr/>
        </p:nvSpPr>
        <p:spPr>
          <a:xfrm>
            <a:off x="8549640" y="3346704"/>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549640" y="3346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933688" y="333756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Processing description</a:t>
            </a:r>
            <a:endParaRPr lang="en-US" sz="1250" dirty="0"/>
          </a:p>
        </p:txBody>
      </p:sp>
      <p:sp>
        <p:nvSpPr>
          <p:cNvPr id="30" name="Text 26"/>
          <p:cNvSpPr txBox="1"/>
          <p:nvPr/>
        </p:nvSpPr>
        <p:spPr>
          <a:xfrm>
            <a:off x="8933688" y="3630168"/>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Valid vs value does not match the pattern.</a:t>
            </a:r>
            <a:endParaRPr lang="en-US" sz="1050" dirty="0"/>
          </a:p>
        </p:txBody>
      </p:sp>
      <p:sp>
        <p:nvSpPr>
          <p:cNvPr id="31" name="Shape 27"/>
          <p:cNvSpPr/>
          <p:nvPr/>
        </p:nvSpPr>
        <p:spPr>
          <a:xfrm>
            <a:off x="8549640" y="4215384"/>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549640" y="42153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933688" y="420624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Processing status</a:t>
            </a:r>
            <a:endParaRPr lang="en-US" sz="1250" dirty="0"/>
          </a:p>
        </p:txBody>
      </p:sp>
      <p:sp>
        <p:nvSpPr>
          <p:cNvPr id="34" name="Text 30"/>
          <p:cNvSpPr txBox="1"/>
          <p:nvPr/>
        </p:nvSpPr>
        <p:spPr>
          <a:xfrm>
            <a:off x="8933688" y="449884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Success vs failure over the period.</a:t>
            </a:r>
            <a:endParaRPr lang="en-US" sz="1050" dirty="0"/>
          </a:p>
        </p:txBody>
      </p:sp>
      <p:sp>
        <p:nvSpPr>
          <p:cNvPr id="35" name="Shape 31"/>
          <p:cNvSpPr/>
          <p:nvPr/>
        </p:nvSpPr>
        <p:spPr>
          <a:xfrm>
            <a:off x="8549640" y="4901184"/>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549640" y="4901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933688" y="489204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AI Quality Advisor tab</a:t>
            </a:r>
            <a:endParaRPr lang="en-US" sz="1250" dirty="0"/>
          </a:p>
        </p:txBody>
      </p:sp>
      <p:sp>
        <p:nvSpPr>
          <p:cNvPr id="38" name="Text 34"/>
          <p:cNvSpPr txBox="1"/>
          <p:nvPr/>
        </p:nvSpPr>
        <p:spPr>
          <a:xfrm>
            <a:off x="8933688" y="5184648"/>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FQM Advisor, per entity — Example 2.</a:t>
            </a:r>
            <a:endParaRPr lang="en-US" sz="1050" dirty="0"/>
          </a:p>
        </p:txBody>
      </p:sp>
      <p:sp>
        <p:nvSpPr>
          <p:cNvPr id="39" name="Shape 35"/>
          <p:cNvSpPr/>
          <p:nvPr/>
        </p:nvSpPr>
        <p:spPr>
          <a:xfrm>
            <a:off x="8549640" y="5806440"/>
            <a:ext cx="3090672" cy="457200"/>
          </a:xfrm>
          <a:prstGeom prst="roundRect">
            <a:avLst>
              <a:gd name="adj" fmla="val 16000"/>
            </a:avLst>
          </a:prstGeom>
          <a:solidFill>
            <a:srgbClr val="1F242F"/>
          </a:solidFill>
          <a:ln w="9525">
            <a:solidFill>
              <a:srgbClr val="2A3140"/>
            </a:solidFill>
            <a:prstDash val="solid"/>
          </a:ln>
        </p:spPr>
      </p:sp>
      <p:sp>
        <p:nvSpPr>
          <p:cNvPr id="40" name="Text 36"/>
          <p:cNvSpPr txBox="1"/>
          <p:nvPr/>
        </p:nvSpPr>
        <p:spPr>
          <a:xfrm>
            <a:off x="8732520" y="5943600"/>
            <a:ext cx="2724912" cy="21031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three charts read the collected samples for this field only, so they stay fast on large trackers.</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9A78F5"/>
                </a:solidFill>
                <a:latin typeface="Calibri" pitchFamily="34" charset="0"/>
                <a:ea typeface="Calibri" pitchFamily="34" charset="-122"/>
                <a:cs typeface="Calibri" pitchFamily="34" charset="-120"/>
              </a:rPr>
              <a:t>02</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EXAMPLE 2  ·  A NON-CIM DATA SOURCE</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E-commerce orders — a dictionary drafted by AI</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index="business_data" sourcetype="business:orders:transactions" — JSON order events, no CIM model. The AI Advisors draft the dictionary from the sampled fields, tighten one rule on request, and review the verdict.</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2  ·  WIZARD</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Option 2 — any search, a pseudo data model, the sampled fields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86400" cy="2368795"/>
          </a:xfrm>
          <a:prstGeom prst="roundRect">
            <a:avLst>
              <a:gd name="adj" fmla="val 1930"/>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c01_search_metadata.jpg">    </p:cNvPr>
          <p:cNvPicPr>
            <a:picLocks noChangeAspect="1"/>
          </p:cNvPicPr>
          <p:nvPr/>
        </p:nvPicPr>
        <p:blipFill>
          <a:blip r:embed="rId1"/>
          <a:stretch>
            <a:fillRect/>
          </a:stretch>
        </p:blipFill>
        <p:spPr>
          <a:xfrm>
            <a:off x="612648" y="1435608"/>
            <a:ext cx="5358384" cy="2240779"/>
          </a:xfrm>
          <a:prstGeom prst="rect">
            <a:avLst/>
          </a:prstGeom>
        </p:spPr>
      </p:pic>
      <p:sp>
        <p:nvSpPr>
          <p:cNvPr id="9" name="Shape 5"/>
          <p:cNvSpPr/>
          <p:nvPr/>
        </p:nvSpPr>
        <p:spPr>
          <a:xfrm>
            <a:off x="1922252" y="2239575"/>
            <a:ext cx="274320" cy="274320"/>
          </a:xfrm>
          <a:prstGeom prst="ellipse">
            <a:avLst/>
          </a:prstGeom>
          <a:solidFill>
            <a:srgbClr val="5B8DEF"/>
          </a:solidFill>
          <a:ln w="12700">
            <a:solidFill>
              <a:srgbClr val="FFFFFF"/>
            </a:solidFill>
            <a:prstDash val="solid"/>
          </a:ln>
        </p:spPr>
      </p:sp>
      <p:sp>
        <p:nvSpPr>
          <p:cNvPr id="10" name="Text 6"/>
          <p:cNvSpPr txBox="1"/>
          <p:nvPr/>
        </p:nvSpPr>
        <p:spPr>
          <a:xfrm>
            <a:off x="1922252" y="223957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083003" y="2799770"/>
            <a:ext cx="274320" cy="274320"/>
          </a:xfrm>
          <a:prstGeom prst="ellipse">
            <a:avLst/>
          </a:prstGeom>
          <a:solidFill>
            <a:srgbClr val="E0A040"/>
          </a:solidFill>
          <a:ln w="12700">
            <a:solidFill>
              <a:srgbClr val="FFFFFF"/>
            </a:solidFill>
            <a:prstDash val="solid"/>
          </a:ln>
        </p:spPr>
      </p:sp>
      <p:sp>
        <p:nvSpPr>
          <p:cNvPr id="12" name="Text 8"/>
          <p:cNvSpPr txBox="1"/>
          <p:nvPr/>
        </p:nvSpPr>
        <p:spPr>
          <a:xfrm>
            <a:off x="2083003" y="279977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2083003" y="3359964"/>
            <a:ext cx="274320" cy="274320"/>
          </a:xfrm>
          <a:prstGeom prst="ellipse">
            <a:avLst/>
          </a:prstGeom>
          <a:solidFill>
            <a:srgbClr val="3DBE7A"/>
          </a:solidFill>
          <a:ln w="12700">
            <a:solidFill>
              <a:srgbClr val="FFFFFF"/>
            </a:solidFill>
            <a:prstDash val="solid"/>
          </a:ln>
        </p:spPr>
      </p:sp>
      <p:sp>
        <p:nvSpPr>
          <p:cNvPr id="14" name="Text 10"/>
          <p:cNvSpPr txBox="1"/>
          <p:nvPr/>
        </p:nvSpPr>
        <p:spPr>
          <a:xfrm>
            <a:off x="2083003" y="33599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172200" y="1371600"/>
            <a:ext cx="5415861" cy="2651760"/>
          </a:xfrm>
          <a:prstGeom prst="roundRect">
            <a:avLst>
              <a:gd name="adj" fmla="val 1724"/>
            </a:avLst>
          </a:prstGeom>
          <a:solidFill>
            <a:srgbClr val="1F242F"/>
          </a:solidFill>
          <a:ln w="9525">
            <a:solidFill>
              <a:srgbClr val="2A3140"/>
            </a:solidFill>
            <a:prstDash val="solid"/>
          </a:ln>
        </p:spPr>
      </p:sp>
      <p:pic>
        <p:nvPicPr>
          <p:cNvPr id="16" name="Image 1" descr="/private/tmp/claude-501/-Users-guilhem-DocsOffsync-trackme-limited-trackme-app--claude-worktrees-topology-version-history-export-8b829b/b2c4840b-82fc-41d0-974d-0c791d354b61/scratchpad/deck/img/c02_dictionary_fields_summary.jpg">    </p:cNvPr>
          <p:cNvPicPr>
            <a:picLocks noChangeAspect="1"/>
          </p:cNvPicPr>
          <p:nvPr/>
        </p:nvPicPr>
        <p:blipFill>
          <a:blip r:embed="rId2"/>
          <a:stretch>
            <a:fillRect/>
          </a:stretch>
        </p:blipFill>
        <p:spPr>
          <a:xfrm>
            <a:off x="6236208" y="1435608"/>
            <a:ext cx="5287845" cy="2523744"/>
          </a:xfrm>
          <a:prstGeom prst="rect">
            <a:avLst/>
          </a:prstGeom>
        </p:spPr>
      </p:pic>
      <p:sp>
        <p:nvSpPr>
          <p:cNvPr id="17" name="Shape 12"/>
          <p:cNvSpPr/>
          <p:nvPr/>
        </p:nvSpPr>
        <p:spPr>
          <a:xfrm>
            <a:off x="9800539" y="2560320"/>
            <a:ext cx="274320" cy="274320"/>
          </a:xfrm>
          <a:prstGeom prst="ellipse">
            <a:avLst/>
          </a:prstGeom>
          <a:solidFill>
            <a:srgbClr val="9A78F5"/>
          </a:solidFill>
          <a:ln w="12700">
            <a:solidFill>
              <a:srgbClr val="FFFFFF"/>
            </a:solidFill>
            <a:prstDash val="solid"/>
          </a:ln>
        </p:spPr>
      </p:sp>
      <p:sp>
        <p:nvSpPr>
          <p:cNvPr id="18" name="Text 13"/>
          <p:cNvSpPr txBox="1"/>
          <p:nvPr/>
        </p:nvSpPr>
        <p:spPr>
          <a:xfrm>
            <a:off x="9800539" y="25603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10752351" y="3519343"/>
            <a:ext cx="274320" cy="274320"/>
          </a:xfrm>
          <a:prstGeom prst="ellipse">
            <a:avLst/>
          </a:prstGeom>
          <a:solidFill>
            <a:srgbClr val="E05555"/>
          </a:solidFill>
          <a:ln w="12700">
            <a:solidFill>
              <a:srgbClr val="FFFFFF"/>
            </a:solidFill>
            <a:prstDash val="solid"/>
          </a:ln>
        </p:spPr>
      </p:sp>
      <p:sp>
        <p:nvSpPr>
          <p:cNvPr id="20" name="Text 15"/>
          <p:cNvSpPr txBox="1"/>
          <p:nvPr/>
        </p:nvSpPr>
        <p:spPr>
          <a:xfrm>
            <a:off x="10752351" y="351934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10858108" y="2156521"/>
            <a:ext cx="274320" cy="274320"/>
          </a:xfrm>
          <a:prstGeom prst="ellipse">
            <a:avLst/>
          </a:prstGeom>
          <a:solidFill>
            <a:srgbClr val="5B8DEF"/>
          </a:solidFill>
          <a:ln w="12700">
            <a:solidFill>
              <a:srgbClr val="FFFFFF"/>
            </a:solidFill>
            <a:prstDash val="solid"/>
          </a:ln>
        </p:spPr>
      </p:sp>
      <p:sp>
        <p:nvSpPr>
          <p:cNvPr id="22" name="Text 17"/>
          <p:cNvSpPr txBox="1"/>
          <p:nvPr/>
        </p:nvSpPr>
        <p:spPr>
          <a:xfrm>
            <a:off x="10858108" y="215652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548640" y="3986784"/>
            <a:ext cx="274320" cy="274320"/>
          </a:xfrm>
          <a:prstGeom prst="ellipse">
            <a:avLst/>
          </a:prstGeom>
          <a:solidFill>
            <a:srgbClr val="5B8DEF"/>
          </a:solidFill>
          <a:ln w="12700">
            <a:solidFill>
              <a:srgbClr val="FFFFFF"/>
            </a:solidFill>
            <a:prstDash val="solid"/>
          </a:ln>
        </p:spPr>
      </p:sp>
      <p:sp>
        <p:nvSpPr>
          <p:cNvPr id="24" name="Text 19"/>
          <p:cNvSpPr txBox="1"/>
          <p:nvPr/>
        </p:nvSpPr>
        <p:spPr>
          <a:xfrm>
            <a:off x="548640" y="39867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5" name="Text 20"/>
          <p:cNvSpPr txBox="1"/>
          <p:nvPr/>
        </p:nvSpPr>
        <p:spPr>
          <a:xfrm>
            <a:off x="932688" y="3977640"/>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Pseudo data model — business_orders</a:t>
            </a:r>
            <a:endParaRPr lang="en-US" sz="1250" dirty="0"/>
          </a:p>
        </p:txBody>
      </p:sp>
      <p:sp>
        <p:nvSpPr>
          <p:cNvPr id="26" name="Text 21"/>
          <p:cNvSpPr txBox="1"/>
          <p:nvPr/>
        </p:nvSpPr>
        <p:spPr>
          <a:xfrm>
            <a:off x="932688" y="4270248"/>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Top of the entity hierarchy, like a CIM model.</a:t>
            </a:r>
            <a:endParaRPr lang="en-US" sz="1050" dirty="0"/>
          </a:p>
        </p:txBody>
      </p:sp>
      <p:sp>
        <p:nvSpPr>
          <p:cNvPr id="27" name="Shape 22"/>
          <p:cNvSpPr/>
          <p:nvPr/>
        </p:nvSpPr>
        <p:spPr>
          <a:xfrm>
            <a:off x="548640" y="4581144"/>
            <a:ext cx="274320" cy="274320"/>
          </a:xfrm>
          <a:prstGeom prst="ellipse">
            <a:avLst/>
          </a:prstGeom>
          <a:solidFill>
            <a:srgbClr val="E0A040"/>
          </a:solidFill>
          <a:ln w="12700">
            <a:solidFill>
              <a:srgbClr val="FFFFFF"/>
            </a:solidFill>
            <a:prstDash val="solid"/>
          </a:ln>
        </p:spPr>
      </p:sp>
      <p:sp>
        <p:nvSpPr>
          <p:cNvPr id="28" name="Text 23"/>
          <p:cNvSpPr txBox="1"/>
          <p:nvPr/>
        </p:nvSpPr>
        <p:spPr>
          <a:xfrm>
            <a:off x="548640"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9" name="Text 24"/>
          <p:cNvSpPr txBox="1"/>
          <p:nvPr/>
        </p:nvSpPr>
        <p:spPr>
          <a:xfrm>
            <a:off x="932688" y="4572000"/>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search</a:t>
            </a:r>
            <a:endParaRPr lang="en-US" sz="1250" dirty="0"/>
          </a:p>
        </p:txBody>
      </p:sp>
      <p:sp>
        <p:nvSpPr>
          <p:cNvPr id="30" name="Text 25"/>
          <p:cNvSpPr txBox="1"/>
          <p:nvPr/>
        </p:nvSpPr>
        <p:spPr>
          <a:xfrm>
            <a:off x="932688" y="4864608"/>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index="business_data" sourcetype="business:orders:transactions"</a:t>
            </a:r>
            <a:endParaRPr lang="en-US" sz="1050" dirty="0"/>
          </a:p>
        </p:txBody>
      </p:sp>
      <p:sp>
        <p:nvSpPr>
          <p:cNvPr id="31" name="Shape 26"/>
          <p:cNvSpPr/>
          <p:nvPr/>
        </p:nvSpPr>
        <p:spPr>
          <a:xfrm>
            <a:off x="548640" y="5175504"/>
            <a:ext cx="274320" cy="274320"/>
          </a:xfrm>
          <a:prstGeom prst="ellipse">
            <a:avLst/>
          </a:prstGeom>
          <a:solidFill>
            <a:srgbClr val="3DBE7A"/>
          </a:solidFill>
          <a:ln w="12700">
            <a:solidFill>
              <a:srgbClr val="FFFFFF"/>
            </a:solidFill>
            <a:prstDash val="solid"/>
          </a:ln>
        </p:spPr>
      </p:sp>
      <p:sp>
        <p:nvSpPr>
          <p:cNvPr id="32" name="Text 27"/>
          <p:cNvSpPr txBox="1"/>
          <p:nvPr/>
        </p:nvSpPr>
        <p:spPr>
          <a:xfrm>
            <a:off x="548640" y="5175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3" name="Text 28"/>
          <p:cNvSpPr txBox="1"/>
          <p:nvPr/>
        </p:nvSpPr>
        <p:spPr>
          <a:xfrm>
            <a:off x="932688" y="5166360"/>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Break-by</a:t>
            </a:r>
            <a:endParaRPr lang="en-US" sz="1250" dirty="0"/>
          </a:p>
        </p:txBody>
      </p:sp>
      <p:sp>
        <p:nvSpPr>
          <p:cNvPr id="34" name="Text 29"/>
          <p:cNvSpPr txBox="1"/>
          <p:nvPr/>
        </p:nvSpPr>
        <p:spPr>
          <a:xfrm>
            <a:off x="932688" y="5458968"/>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Same identity as CIM: model, index, sourcetype, field.</a:t>
            </a:r>
            <a:endParaRPr lang="en-US" sz="1050" dirty="0"/>
          </a:p>
        </p:txBody>
      </p:sp>
      <p:sp>
        <p:nvSpPr>
          <p:cNvPr id="35" name="Shape 30"/>
          <p:cNvSpPr/>
          <p:nvPr/>
        </p:nvSpPr>
        <p:spPr>
          <a:xfrm>
            <a:off x="6172200" y="4215384"/>
            <a:ext cx="274320" cy="274320"/>
          </a:xfrm>
          <a:prstGeom prst="ellipse">
            <a:avLst/>
          </a:prstGeom>
          <a:solidFill>
            <a:srgbClr val="9A78F5"/>
          </a:solidFill>
          <a:ln w="12700">
            <a:solidFill>
              <a:srgbClr val="FFFFFF"/>
            </a:solidFill>
            <a:prstDash val="solid"/>
          </a:ln>
        </p:spPr>
      </p:sp>
      <p:sp>
        <p:nvSpPr>
          <p:cNvPr id="36" name="Text 31"/>
          <p:cNvSpPr txBox="1"/>
          <p:nvPr/>
        </p:nvSpPr>
        <p:spPr>
          <a:xfrm>
            <a:off x="6172200" y="42153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2"/>
          <p:cNvSpPr txBox="1"/>
          <p:nvPr/>
        </p:nvSpPr>
        <p:spPr>
          <a:xfrm>
            <a:off x="6556248" y="4206240"/>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New dictionary — business_orders:transactions</a:t>
            </a:r>
            <a:endParaRPr lang="en-US" sz="1250" dirty="0"/>
          </a:p>
        </p:txBody>
      </p:sp>
      <p:sp>
        <p:nvSpPr>
          <p:cNvPr id="38" name="Text 33"/>
          <p:cNvSpPr txBox="1"/>
          <p:nvPr/>
        </p:nvSpPr>
        <p:spPr>
          <a:xfrm>
            <a:off x="6556248" y="4498848"/>
            <a:ext cx="5084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Created by this job, reusable by others.</a:t>
            </a:r>
            <a:endParaRPr lang="en-US" sz="1050" dirty="0"/>
          </a:p>
        </p:txBody>
      </p:sp>
      <p:sp>
        <p:nvSpPr>
          <p:cNvPr id="39" name="Shape 34"/>
          <p:cNvSpPr/>
          <p:nvPr/>
        </p:nvSpPr>
        <p:spPr>
          <a:xfrm>
            <a:off x="6172200" y="4809744"/>
            <a:ext cx="274320" cy="274320"/>
          </a:xfrm>
          <a:prstGeom prst="ellipse">
            <a:avLst/>
          </a:prstGeom>
          <a:solidFill>
            <a:srgbClr val="E05555"/>
          </a:solidFill>
          <a:ln w="12700">
            <a:solidFill>
              <a:srgbClr val="FFFFFF"/>
            </a:solidFill>
            <a:prstDash val="solid"/>
          </a:ln>
        </p:spPr>
      </p:sp>
      <p:sp>
        <p:nvSpPr>
          <p:cNvPr id="40" name="Text 35"/>
          <p:cNvSpPr txBox="1"/>
          <p:nvPr/>
        </p:nvSpPr>
        <p:spPr>
          <a:xfrm>
            <a:off x="6172200"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1" name="Text 36"/>
          <p:cNvSpPr txBox="1"/>
          <p:nvPr/>
        </p:nvSpPr>
        <p:spPr>
          <a:xfrm>
            <a:off x="6556248" y="4800600"/>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Load fields summary</a:t>
            </a:r>
            <a:endParaRPr lang="en-US" sz="1250" dirty="0"/>
          </a:p>
        </p:txBody>
      </p:sp>
      <p:sp>
        <p:nvSpPr>
          <p:cNvPr id="42" name="Text 37"/>
          <p:cNvSpPr txBox="1"/>
          <p:nvPr/>
        </p:nvSpPr>
        <p:spPr>
          <a:xfrm>
            <a:off x="6556248" y="5093208"/>
            <a:ext cx="5084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fieldsummary over 10,000 events.</a:t>
            </a:r>
            <a:endParaRPr lang="en-US" sz="1050" dirty="0"/>
          </a:p>
        </p:txBody>
      </p:sp>
      <p:sp>
        <p:nvSpPr>
          <p:cNvPr id="43" name="Shape 38"/>
          <p:cNvSpPr/>
          <p:nvPr/>
        </p:nvSpPr>
        <p:spPr>
          <a:xfrm>
            <a:off x="6172200" y="5404104"/>
            <a:ext cx="274320" cy="274320"/>
          </a:xfrm>
          <a:prstGeom prst="ellipse">
            <a:avLst/>
          </a:prstGeom>
          <a:solidFill>
            <a:srgbClr val="5B8DEF"/>
          </a:solidFill>
          <a:ln w="12700">
            <a:solidFill>
              <a:srgbClr val="FFFFFF"/>
            </a:solidFill>
            <a:prstDash val="solid"/>
          </a:ln>
        </p:spPr>
      </p:sp>
      <p:sp>
        <p:nvSpPr>
          <p:cNvPr id="44" name="Text 39"/>
          <p:cNvSpPr txBox="1"/>
          <p:nvPr/>
        </p:nvSpPr>
        <p:spPr>
          <a:xfrm>
            <a:off x="6172200" y="5404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5" name="Text 40"/>
          <p:cNvSpPr txBox="1"/>
          <p:nvPr/>
        </p:nvSpPr>
        <p:spPr>
          <a:xfrm>
            <a:off x="6556248" y="5394960"/>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Generate dictionary with AI</a:t>
            </a:r>
            <a:endParaRPr lang="en-US" sz="1250" dirty="0"/>
          </a:p>
        </p:txBody>
      </p:sp>
      <p:sp>
        <p:nvSpPr>
          <p:cNvPr id="46" name="Text 41"/>
          <p:cNvSpPr txBox="1"/>
          <p:nvPr/>
        </p:nvSpPr>
        <p:spPr>
          <a:xfrm>
            <a:off x="6556248" y="5687568"/>
            <a:ext cx="5084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Enabled once the fields summary is loaded.</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2  ·  AI DICTIONARY ADVISOR</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Generate the dictionary with AI — scoped by your instructions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749040" cy="3354869"/>
          </a:xfrm>
          <a:prstGeom prst="roundRect">
            <a:avLst>
              <a:gd name="adj" fmla="val 1363"/>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c03_ai_generate_panel.jpg">    </p:cNvPr>
          <p:cNvPicPr>
            <a:picLocks noChangeAspect="1"/>
          </p:cNvPicPr>
          <p:nvPr/>
        </p:nvPicPr>
        <p:blipFill>
          <a:blip r:embed="rId1"/>
          <a:stretch>
            <a:fillRect/>
          </a:stretch>
        </p:blipFill>
        <p:spPr>
          <a:xfrm>
            <a:off x="612648" y="1435608"/>
            <a:ext cx="3621024" cy="3226853"/>
          </a:xfrm>
          <a:prstGeom prst="rect">
            <a:avLst/>
          </a:prstGeom>
        </p:spPr>
      </p:pic>
      <p:sp>
        <p:nvSpPr>
          <p:cNvPr id="9" name="Shape 5"/>
          <p:cNvSpPr/>
          <p:nvPr/>
        </p:nvSpPr>
        <p:spPr>
          <a:xfrm>
            <a:off x="2286000" y="1943819"/>
            <a:ext cx="274320" cy="274320"/>
          </a:xfrm>
          <a:prstGeom prst="ellipse">
            <a:avLst/>
          </a:prstGeom>
          <a:solidFill>
            <a:srgbClr val="5B8DEF"/>
          </a:solidFill>
          <a:ln w="12700">
            <a:solidFill>
              <a:srgbClr val="FFFFFF"/>
            </a:solidFill>
            <a:prstDash val="solid"/>
          </a:ln>
        </p:spPr>
      </p:sp>
      <p:sp>
        <p:nvSpPr>
          <p:cNvPr id="10" name="Text 6"/>
          <p:cNvSpPr txBox="1"/>
          <p:nvPr/>
        </p:nvSpPr>
        <p:spPr>
          <a:xfrm>
            <a:off x="2286000" y="194381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561795" y="3073217"/>
            <a:ext cx="274320" cy="274320"/>
          </a:xfrm>
          <a:prstGeom prst="ellipse">
            <a:avLst/>
          </a:prstGeom>
          <a:solidFill>
            <a:srgbClr val="E0A040"/>
          </a:solidFill>
          <a:ln w="12700">
            <a:solidFill>
              <a:srgbClr val="FFFFFF"/>
            </a:solidFill>
            <a:prstDash val="solid"/>
          </a:ln>
        </p:spPr>
      </p:sp>
      <p:sp>
        <p:nvSpPr>
          <p:cNvPr id="12" name="Text 8"/>
          <p:cNvSpPr txBox="1"/>
          <p:nvPr/>
        </p:nvSpPr>
        <p:spPr>
          <a:xfrm>
            <a:off x="1561795" y="307321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2286000" y="3879931"/>
            <a:ext cx="274320" cy="274320"/>
          </a:xfrm>
          <a:prstGeom prst="ellipse">
            <a:avLst/>
          </a:prstGeom>
          <a:solidFill>
            <a:srgbClr val="3DBE7A"/>
          </a:solidFill>
          <a:ln w="12700">
            <a:solidFill>
              <a:srgbClr val="FFFFFF"/>
            </a:solidFill>
            <a:prstDash val="solid"/>
          </a:ln>
        </p:spPr>
      </p:sp>
      <p:sp>
        <p:nvSpPr>
          <p:cNvPr id="14" name="Text 10"/>
          <p:cNvSpPr txBox="1"/>
          <p:nvPr/>
        </p:nvSpPr>
        <p:spPr>
          <a:xfrm>
            <a:off x="2286000" y="387993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091062" y="4363959"/>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091062" y="436395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4480560" y="1371600"/>
            <a:ext cx="3691064" cy="3566160"/>
          </a:xfrm>
          <a:prstGeom prst="roundRect">
            <a:avLst>
              <a:gd name="adj" fmla="val 1282"/>
            </a:avLst>
          </a:prstGeom>
          <a:solidFill>
            <a:srgbClr val="1F242F"/>
          </a:solidFill>
          <a:ln w="9525">
            <a:solidFill>
              <a:srgbClr val="2A3140"/>
            </a:solidFill>
            <a:prstDash val="solid"/>
          </a:ln>
        </p:spPr>
      </p:sp>
      <p:pic>
        <p:nvPicPr>
          <p:cNvPr id="18" name="Image 1" descr="/private/tmp/claude-501/-Users-guilhem-DocsOffsync-trackme-limited-trackme-app--claude-worktrees-topology-version-history-export-8b829b/b2c4840b-82fc-41d0-974d-0c791d354b61/scratchpad/deck/img/c04_ai_running.jpg">    </p:cNvPr>
          <p:cNvPicPr>
            <a:picLocks noChangeAspect="1"/>
          </p:cNvPicPr>
          <p:nvPr/>
        </p:nvPicPr>
        <p:blipFill>
          <a:blip r:embed="rId2"/>
          <a:stretch>
            <a:fillRect/>
          </a:stretch>
        </p:blipFill>
        <p:spPr>
          <a:xfrm>
            <a:off x="4544568" y="1435608"/>
            <a:ext cx="3563048" cy="3438144"/>
          </a:xfrm>
          <a:prstGeom prst="rect">
            <a:avLst/>
          </a:prstGeom>
        </p:spPr>
      </p:pic>
      <p:sp>
        <p:nvSpPr>
          <p:cNvPr id="19" name="Shape 14"/>
          <p:cNvSpPr/>
          <p:nvPr/>
        </p:nvSpPr>
        <p:spPr>
          <a:xfrm>
            <a:off x="5298170" y="4495922"/>
            <a:ext cx="274320" cy="274320"/>
          </a:xfrm>
          <a:prstGeom prst="ellipse">
            <a:avLst/>
          </a:prstGeom>
          <a:solidFill>
            <a:srgbClr val="E05555"/>
          </a:solidFill>
          <a:ln w="12700">
            <a:solidFill>
              <a:srgbClr val="FFFFFF"/>
            </a:solidFill>
            <a:prstDash val="solid"/>
          </a:ln>
        </p:spPr>
      </p:sp>
      <p:sp>
        <p:nvSpPr>
          <p:cNvPr id="20" name="Text 15"/>
          <p:cNvSpPr txBox="1"/>
          <p:nvPr/>
        </p:nvSpPr>
        <p:spPr>
          <a:xfrm>
            <a:off x="5298170" y="449592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8458200" y="1426464"/>
            <a:ext cx="274320" cy="274320"/>
          </a:xfrm>
          <a:prstGeom prst="ellipse">
            <a:avLst/>
          </a:prstGeom>
          <a:solidFill>
            <a:srgbClr val="5B8DEF"/>
          </a:solidFill>
          <a:ln w="12700">
            <a:solidFill>
              <a:srgbClr val="FFFFFF"/>
            </a:solidFill>
            <a:prstDash val="solid"/>
          </a:ln>
        </p:spPr>
      </p:sp>
      <p:sp>
        <p:nvSpPr>
          <p:cNvPr id="22" name="Text 17"/>
          <p:cNvSpPr txBox="1"/>
          <p:nvPr/>
        </p:nvSpPr>
        <p:spPr>
          <a:xfrm>
            <a:off x="845820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8"/>
          <p:cNvSpPr txBox="1"/>
          <p:nvPr/>
        </p:nvSpPr>
        <p:spPr>
          <a:xfrm>
            <a:off x="8842248" y="1417320"/>
            <a:ext cx="2798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16 dictionary-eligible fields</a:t>
            </a:r>
            <a:endParaRPr lang="en-US" sz="1250" dirty="0"/>
          </a:p>
        </p:txBody>
      </p:sp>
      <p:sp>
        <p:nvSpPr>
          <p:cNvPr id="24" name="Text 19"/>
          <p:cNvSpPr txBox="1"/>
          <p:nvPr/>
        </p:nvSpPr>
        <p:spPr>
          <a:xfrm>
            <a:off x="8842248" y="1709928"/>
            <a:ext cx="279806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the sampled events; metadata excluded.</a:t>
            </a:r>
            <a:endParaRPr lang="en-US" sz="1050" dirty="0"/>
          </a:p>
        </p:txBody>
      </p:sp>
      <p:sp>
        <p:nvSpPr>
          <p:cNvPr id="25" name="Shape 20"/>
          <p:cNvSpPr/>
          <p:nvPr/>
        </p:nvSpPr>
        <p:spPr>
          <a:xfrm>
            <a:off x="8458200" y="2203704"/>
            <a:ext cx="274320" cy="274320"/>
          </a:xfrm>
          <a:prstGeom prst="ellipse">
            <a:avLst/>
          </a:prstGeom>
          <a:solidFill>
            <a:srgbClr val="E0A040"/>
          </a:solidFill>
          <a:ln w="12700">
            <a:solidFill>
              <a:srgbClr val="FFFFFF"/>
            </a:solidFill>
            <a:prstDash val="solid"/>
          </a:ln>
        </p:spPr>
      </p:sp>
      <p:sp>
        <p:nvSpPr>
          <p:cNvPr id="26" name="Text 21"/>
          <p:cNvSpPr txBox="1"/>
          <p:nvPr/>
        </p:nvSpPr>
        <p:spPr>
          <a:xfrm>
            <a:off x="8458200" y="2203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2"/>
          <p:cNvSpPr txBox="1"/>
          <p:nvPr/>
        </p:nvSpPr>
        <p:spPr>
          <a:xfrm>
            <a:off x="8842248" y="2194560"/>
            <a:ext cx="2798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AI provider</a:t>
            </a:r>
            <a:endParaRPr lang="en-US" sz="1250" dirty="0"/>
          </a:p>
        </p:txBody>
      </p:sp>
      <p:sp>
        <p:nvSpPr>
          <p:cNvPr id="28" name="Text 23"/>
          <p:cNvSpPr txBox="1"/>
          <p:nvPr/>
        </p:nvSpPr>
        <p:spPr>
          <a:xfrm>
            <a:off x="8842248" y="2487168"/>
            <a:ext cx="2798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Any provider configured in TrackMe.</a:t>
            </a:r>
            <a:endParaRPr lang="en-US" sz="1050" dirty="0"/>
          </a:p>
        </p:txBody>
      </p:sp>
      <p:sp>
        <p:nvSpPr>
          <p:cNvPr id="29" name="Shape 24"/>
          <p:cNvSpPr/>
          <p:nvPr/>
        </p:nvSpPr>
        <p:spPr>
          <a:xfrm>
            <a:off x="8458200" y="2798064"/>
            <a:ext cx="274320" cy="274320"/>
          </a:xfrm>
          <a:prstGeom prst="ellipse">
            <a:avLst/>
          </a:prstGeom>
          <a:solidFill>
            <a:srgbClr val="3DBE7A"/>
          </a:solidFill>
          <a:ln w="12700">
            <a:solidFill>
              <a:srgbClr val="FFFFFF"/>
            </a:solidFill>
            <a:prstDash val="solid"/>
          </a:ln>
        </p:spPr>
      </p:sp>
      <p:sp>
        <p:nvSpPr>
          <p:cNvPr id="30" name="Text 25"/>
          <p:cNvSpPr txBox="1"/>
          <p:nvPr/>
        </p:nvSpPr>
        <p:spPr>
          <a:xfrm>
            <a:off x="845820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6"/>
          <p:cNvSpPr txBox="1"/>
          <p:nvPr/>
        </p:nvSpPr>
        <p:spPr>
          <a:xfrm>
            <a:off x="8842248" y="2788920"/>
            <a:ext cx="2798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Additional instructions</a:t>
            </a:r>
            <a:endParaRPr lang="en-US" sz="1250" dirty="0"/>
          </a:p>
        </p:txBody>
      </p:sp>
      <p:sp>
        <p:nvSpPr>
          <p:cNvPr id="32" name="Text 27"/>
          <p:cNvSpPr txBox="1"/>
          <p:nvPr/>
        </p:nvSpPr>
        <p:spPr>
          <a:xfrm>
            <a:off x="8842248" y="3081528"/>
            <a:ext cx="2798064"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amount, channel, currency, customer_id, items, order_id, payment_method, region, shipping, status, timestamp, transaction_id.</a:t>
            </a:r>
            <a:endParaRPr lang="en-US" sz="1050" dirty="0"/>
          </a:p>
        </p:txBody>
      </p:sp>
      <p:sp>
        <p:nvSpPr>
          <p:cNvPr id="33" name="Shape 28"/>
          <p:cNvSpPr/>
          <p:nvPr/>
        </p:nvSpPr>
        <p:spPr>
          <a:xfrm>
            <a:off x="8458200" y="3941064"/>
            <a:ext cx="274320" cy="274320"/>
          </a:xfrm>
          <a:prstGeom prst="ellipse">
            <a:avLst/>
          </a:prstGeom>
          <a:solidFill>
            <a:srgbClr val="9A78F5"/>
          </a:solidFill>
          <a:ln w="12700">
            <a:solidFill>
              <a:srgbClr val="FFFFFF"/>
            </a:solidFill>
            <a:prstDash val="solid"/>
          </a:ln>
        </p:spPr>
      </p:sp>
      <p:sp>
        <p:nvSpPr>
          <p:cNvPr id="34" name="Text 29"/>
          <p:cNvSpPr txBox="1"/>
          <p:nvPr/>
        </p:nvSpPr>
        <p:spPr>
          <a:xfrm>
            <a:off x="8458200" y="3941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5" name="Text 30"/>
          <p:cNvSpPr txBox="1"/>
          <p:nvPr/>
        </p:nvSpPr>
        <p:spPr>
          <a:xfrm>
            <a:off x="8842248" y="3931920"/>
            <a:ext cx="2798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Generate dictionary</a:t>
            </a:r>
            <a:endParaRPr lang="en-US" sz="1250" dirty="0"/>
          </a:p>
        </p:txBody>
      </p:sp>
      <p:sp>
        <p:nvSpPr>
          <p:cNvPr id="36" name="Text 31"/>
          <p:cNvSpPr txBox="1"/>
          <p:nvPr/>
        </p:nvSpPr>
        <p:spPr>
          <a:xfrm>
            <a:off x="8842248" y="4224528"/>
            <a:ext cx="2798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Starts an AI Advisor run.</a:t>
            </a:r>
            <a:endParaRPr lang="en-US" sz="1050" dirty="0"/>
          </a:p>
        </p:txBody>
      </p:sp>
      <p:sp>
        <p:nvSpPr>
          <p:cNvPr id="37" name="Shape 32"/>
          <p:cNvSpPr/>
          <p:nvPr/>
        </p:nvSpPr>
        <p:spPr>
          <a:xfrm>
            <a:off x="8458200" y="4535424"/>
            <a:ext cx="274320" cy="274320"/>
          </a:xfrm>
          <a:prstGeom prst="ellipse">
            <a:avLst/>
          </a:prstGeom>
          <a:solidFill>
            <a:srgbClr val="E05555"/>
          </a:solidFill>
          <a:ln w="12700">
            <a:solidFill>
              <a:srgbClr val="FFFFFF"/>
            </a:solidFill>
            <a:prstDash val="solid"/>
          </a:ln>
        </p:spPr>
      </p:sp>
      <p:sp>
        <p:nvSpPr>
          <p:cNvPr id="38" name="Text 33"/>
          <p:cNvSpPr txBox="1"/>
          <p:nvPr/>
        </p:nvSpPr>
        <p:spPr>
          <a:xfrm>
            <a:off x="8458200" y="45354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9" name="Text 34"/>
          <p:cNvSpPr txBox="1"/>
          <p:nvPr/>
        </p:nvSpPr>
        <p:spPr>
          <a:xfrm>
            <a:off x="8842248" y="4526280"/>
            <a:ext cx="2798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Live progress</a:t>
            </a:r>
            <a:endParaRPr lang="en-US" sz="1250" dirty="0"/>
          </a:p>
        </p:txBody>
      </p:sp>
      <p:sp>
        <p:nvSpPr>
          <p:cNvPr id="40" name="Text 35"/>
          <p:cNvSpPr txBox="1"/>
          <p:nvPr/>
        </p:nvSpPr>
        <p:spPr>
          <a:xfrm>
            <a:off x="8842248" y="4818888"/>
            <a:ext cx="279806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Agent runtime and reasoning steps, streamed.</a:t>
            </a:r>
            <a:endParaRPr lang="en-US" sz="1050" dirty="0"/>
          </a:p>
        </p:txBody>
      </p:sp>
      <p:sp>
        <p:nvSpPr>
          <p:cNvPr id="41" name="Text 36"/>
          <p:cNvSpPr txBox="1"/>
          <p:nvPr/>
        </p:nvSpPr>
        <p:spPr>
          <a:xfrm>
            <a:off x="548640" y="5120640"/>
            <a:ext cx="7680960" cy="36576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The advisor proposes — nothing is written until you apply.</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2  ·  AI DICTIONARY ADVISOR</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proposal — a reasoned rule per field, applied in one click</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017520" cy="3649266"/>
          </a:xfrm>
          <a:prstGeom prst="roundRect">
            <a:avLst>
              <a:gd name="adj" fmla="val 1515"/>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c05_ai_proposal.jpg">    </p:cNvPr>
          <p:cNvPicPr>
            <a:picLocks noChangeAspect="1"/>
          </p:cNvPicPr>
          <p:nvPr/>
        </p:nvPicPr>
        <p:blipFill>
          <a:blip r:embed="rId1"/>
          <a:stretch>
            <a:fillRect/>
          </a:stretch>
        </p:blipFill>
        <p:spPr>
          <a:xfrm>
            <a:off x="612648" y="1435608"/>
            <a:ext cx="2889504" cy="3521250"/>
          </a:xfrm>
          <a:prstGeom prst="rect">
            <a:avLst/>
          </a:prstGeom>
        </p:spPr>
      </p:pic>
      <p:sp>
        <p:nvSpPr>
          <p:cNvPr id="9" name="Shape 5"/>
          <p:cNvSpPr/>
          <p:nvPr/>
        </p:nvSpPr>
        <p:spPr>
          <a:xfrm>
            <a:off x="648858" y="1615360"/>
            <a:ext cx="274320" cy="274320"/>
          </a:xfrm>
          <a:prstGeom prst="ellipse">
            <a:avLst/>
          </a:prstGeom>
          <a:solidFill>
            <a:srgbClr val="5B8DEF"/>
          </a:solidFill>
          <a:ln w="12700">
            <a:solidFill>
              <a:srgbClr val="FFFFFF"/>
            </a:solidFill>
            <a:prstDash val="solid"/>
          </a:ln>
        </p:spPr>
      </p:sp>
      <p:sp>
        <p:nvSpPr>
          <p:cNvPr id="10" name="Text 6"/>
          <p:cNvSpPr txBox="1"/>
          <p:nvPr/>
        </p:nvSpPr>
        <p:spPr>
          <a:xfrm>
            <a:off x="648858" y="16153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706648" y="2742160"/>
            <a:ext cx="274320" cy="274320"/>
          </a:xfrm>
          <a:prstGeom prst="ellipse">
            <a:avLst/>
          </a:prstGeom>
          <a:solidFill>
            <a:srgbClr val="E0A040"/>
          </a:solidFill>
          <a:ln w="12700">
            <a:solidFill>
              <a:srgbClr val="FFFFFF"/>
            </a:solidFill>
            <a:prstDash val="solid"/>
          </a:ln>
        </p:spPr>
      </p:sp>
      <p:sp>
        <p:nvSpPr>
          <p:cNvPr id="12" name="Text 8"/>
          <p:cNvSpPr txBox="1"/>
          <p:nvPr/>
        </p:nvSpPr>
        <p:spPr>
          <a:xfrm>
            <a:off x="706648" y="27421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706648" y="3305560"/>
            <a:ext cx="274320" cy="274320"/>
          </a:xfrm>
          <a:prstGeom prst="ellipse">
            <a:avLst/>
          </a:prstGeom>
          <a:solidFill>
            <a:srgbClr val="3DBE7A"/>
          </a:solidFill>
          <a:ln w="12700">
            <a:solidFill>
              <a:srgbClr val="FFFFFF"/>
            </a:solidFill>
            <a:prstDash val="solid"/>
          </a:ln>
        </p:spPr>
      </p:sp>
      <p:sp>
        <p:nvSpPr>
          <p:cNvPr id="14" name="Text 10"/>
          <p:cNvSpPr txBox="1"/>
          <p:nvPr/>
        </p:nvSpPr>
        <p:spPr>
          <a:xfrm>
            <a:off x="706648" y="33055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342339" y="4573210"/>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342339" y="457321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3749040" y="1371600"/>
            <a:ext cx="4572000" cy="1824810"/>
          </a:xfrm>
          <a:prstGeom prst="roundRect">
            <a:avLst>
              <a:gd name="adj" fmla="val 2505"/>
            </a:avLst>
          </a:prstGeom>
          <a:solidFill>
            <a:srgbClr val="1F242F"/>
          </a:solidFill>
          <a:ln w="9525">
            <a:solidFill>
              <a:srgbClr val="2A3140"/>
            </a:solidFill>
            <a:prstDash val="solid"/>
          </a:ln>
        </p:spPr>
      </p:sp>
      <p:pic>
        <p:nvPicPr>
          <p:cNvPr id="18" name="Image 1" descr="/private/tmp/claude-501/-Users-guilhem-DocsOffsync-trackme-limited-trackme-app--claude-worktrees-topology-version-history-export-8b829b/b2c4840b-82fc-41d0-974d-0c791d354b61/scratchpad/deck/img/c06_ai_dictionary_applied.jpg">    </p:cNvPr>
          <p:cNvPicPr>
            <a:picLocks noChangeAspect="1"/>
          </p:cNvPicPr>
          <p:nvPr/>
        </p:nvPicPr>
        <p:blipFill>
          <a:blip r:embed="rId2"/>
          <a:stretch>
            <a:fillRect/>
          </a:stretch>
        </p:blipFill>
        <p:spPr>
          <a:xfrm>
            <a:off x="3813048" y="1435608"/>
            <a:ext cx="4443984" cy="1696794"/>
          </a:xfrm>
          <a:prstGeom prst="rect">
            <a:avLst/>
          </a:prstGeom>
        </p:spPr>
      </p:pic>
      <p:sp>
        <p:nvSpPr>
          <p:cNvPr id="19" name="Shape 14"/>
          <p:cNvSpPr/>
          <p:nvPr/>
        </p:nvSpPr>
        <p:spPr>
          <a:xfrm>
            <a:off x="6208959" y="2265621"/>
            <a:ext cx="274320" cy="274320"/>
          </a:xfrm>
          <a:prstGeom prst="ellipse">
            <a:avLst/>
          </a:prstGeom>
          <a:solidFill>
            <a:srgbClr val="E05555"/>
          </a:solidFill>
          <a:ln w="12700">
            <a:solidFill>
              <a:srgbClr val="FFFFFF"/>
            </a:solidFill>
            <a:prstDash val="solid"/>
          </a:ln>
        </p:spPr>
      </p:sp>
      <p:sp>
        <p:nvSpPr>
          <p:cNvPr id="20" name="Text 15"/>
          <p:cNvSpPr txBox="1"/>
          <p:nvPr/>
        </p:nvSpPr>
        <p:spPr>
          <a:xfrm>
            <a:off x="6208959" y="226562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7675474" y="2265621"/>
            <a:ext cx="274320" cy="274320"/>
          </a:xfrm>
          <a:prstGeom prst="ellipse">
            <a:avLst/>
          </a:prstGeom>
          <a:solidFill>
            <a:srgbClr val="5B8DEF"/>
          </a:solidFill>
          <a:ln w="12700">
            <a:solidFill>
              <a:srgbClr val="FFFFFF"/>
            </a:solidFill>
            <a:prstDash val="solid"/>
          </a:ln>
        </p:spPr>
      </p:sp>
      <p:sp>
        <p:nvSpPr>
          <p:cNvPr id="22" name="Text 17"/>
          <p:cNvSpPr txBox="1"/>
          <p:nvPr/>
        </p:nvSpPr>
        <p:spPr>
          <a:xfrm>
            <a:off x="7675474" y="226562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8549640" y="1426464"/>
            <a:ext cx="274320" cy="274320"/>
          </a:xfrm>
          <a:prstGeom prst="ellipse">
            <a:avLst/>
          </a:prstGeom>
          <a:solidFill>
            <a:srgbClr val="5B8DEF"/>
          </a:solidFill>
          <a:ln w="12700">
            <a:solidFill>
              <a:srgbClr val="FFFFFF"/>
            </a:solidFill>
            <a:prstDash val="solid"/>
          </a:ln>
        </p:spPr>
      </p:sp>
      <p:sp>
        <p:nvSpPr>
          <p:cNvPr id="24" name="Text 19"/>
          <p:cNvSpPr txBox="1"/>
          <p:nvPr/>
        </p:nvSpPr>
        <p:spPr>
          <a:xfrm>
            <a:off x="85496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5" name="Text 20"/>
          <p:cNvSpPr txBox="1"/>
          <p:nvPr/>
        </p:nvSpPr>
        <p:spPr>
          <a:xfrm>
            <a:off x="8933688" y="14173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Summary of the data</a:t>
            </a:r>
            <a:endParaRPr lang="en-US" sz="1250" dirty="0"/>
          </a:p>
        </p:txBody>
      </p:sp>
      <p:sp>
        <p:nvSpPr>
          <p:cNvPr id="26" name="Text 21"/>
          <p:cNvSpPr txBox="1"/>
          <p:nvPr/>
        </p:nvSpPr>
        <p:spPr>
          <a:xfrm>
            <a:off x="8933688" y="1709928"/>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Enumerations, numerics — and dirty currency and transaction_id values.</a:t>
            </a:r>
            <a:endParaRPr lang="en-US" sz="1050" dirty="0"/>
          </a:p>
        </p:txBody>
      </p:sp>
      <p:sp>
        <p:nvSpPr>
          <p:cNvPr id="27" name="Shape 22"/>
          <p:cNvSpPr/>
          <p:nvPr/>
        </p:nvSpPr>
        <p:spPr>
          <a:xfrm>
            <a:off x="8549640" y="2185416"/>
            <a:ext cx="274320" cy="274320"/>
          </a:xfrm>
          <a:prstGeom prst="ellipse">
            <a:avLst/>
          </a:prstGeom>
          <a:solidFill>
            <a:srgbClr val="E0A040"/>
          </a:solidFill>
          <a:ln w="12700">
            <a:solidFill>
              <a:srgbClr val="FFFFFF"/>
            </a:solidFill>
            <a:prstDash val="solid"/>
          </a:ln>
        </p:spPr>
      </p:sp>
      <p:sp>
        <p:nvSpPr>
          <p:cNvPr id="28" name="Text 23"/>
          <p:cNvSpPr txBox="1"/>
          <p:nvPr/>
        </p:nvSpPr>
        <p:spPr>
          <a:xfrm>
            <a:off x="8549640" y="21854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9" name="Text 24"/>
          <p:cNvSpPr txBox="1"/>
          <p:nvPr/>
        </p:nvSpPr>
        <p:spPr>
          <a:xfrm>
            <a:off x="8933688" y="2176272"/>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amount — numerical</a:t>
            </a:r>
            <a:endParaRPr lang="en-US" sz="1250" dirty="0"/>
          </a:p>
        </p:txBody>
      </p:sp>
      <p:sp>
        <p:nvSpPr>
          <p:cNvPr id="30" name="Text 25"/>
          <p:cNvSpPr txBox="1"/>
          <p:nvPr/>
        </p:nvSpPr>
        <p:spPr>
          <a:xfrm>
            <a:off x="8933688" y="2468880"/>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Purely numeric in 10,000 of 10,000 values.</a:t>
            </a:r>
            <a:endParaRPr lang="en-US" sz="1050" dirty="0"/>
          </a:p>
        </p:txBody>
      </p:sp>
      <p:sp>
        <p:nvSpPr>
          <p:cNvPr id="31" name="Shape 26"/>
          <p:cNvSpPr/>
          <p:nvPr/>
        </p:nvSpPr>
        <p:spPr>
          <a:xfrm>
            <a:off x="8549640" y="2944368"/>
            <a:ext cx="274320" cy="274320"/>
          </a:xfrm>
          <a:prstGeom prst="ellipse">
            <a:avLst/>
          </a:prstGeom>
          <a:solidFill>
            <a:srgbClr val="3DBE7A"/>
          </a:solidFill>
          <a:ln w="12700">
            <a:solidFill>
              <a:srgbClr val="FFFFFF"/>
            </a:solidFill>
            <a:prstDash val="solid"/>
          </a:ln>
        </p:spPr>
      </p:sp>
      <p:sp>
        <p:nvSpPr>
          <p:cNvPr id="32" name="Text 27"/>
          <p:cNvSpPr txBox="1"/>
          <p:nvPr/>
        </p:nvSpPr>
        <p:spPr>
          <a:xfrm>
            <a:off x="8549640" y="29443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3" name="Text 28"/>
          <p:cNvSpPr txBox="1"/>
          <p:nvPr/>
        </p:nvSpPr>
        <p:spPr>
          <a:xfrm>
            <a:off x="8933688" y="2935224"/>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channel — enumeration</a:t>
            </a:r>
            <a:endParaRPr lang="en-US" sz="1250" dirty="0"/>
          </a:p>
        </p:txBody>
      </p:sp>
      <p:sp>
        <p:nvSpPr>
          <p:cNvPr id="34" name="Text 29"/>
          <p:cNvSpPr txBox="1"/>
          <p:nvPr/>
        </p:nvSpPr>
        <p:spPr>
          <a:xfrm>
            <a:off x="8933688" y="3227832"/>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^(mobile_android|mobile_ios|web|api|kiosk)$</a:t>
            </a:r>
            <a:endParaRPr lang="en-US" sz="1050" dirty="0"/>
          </a:p>
        </p:txBody>
      </p:sp>
      <p:sp>
        <p:nvSpPr>
          <p:cNvPr id="35" name="Shape 30"/>
          <p:cNvSpPr/>
          <p:nvPr/>
        </p:nvSpPr>
        <p:spPr>
          <a:xfrm>
            <a:off x="8549640" y="3703320"/>
            <a:ext cx="274320" cy="274320"/>
          </a:xfrm>
          <a:prstGeom prst="ellipse">
            <a:avLst/>
          </a:prstGeom>
          <a:solidFill>
            <a:srgbClr val="9A78F5"/>
          </a:solidFill>
          <a:ln w="12700">
            <a:solidFill>
              <a:srgbClr val="FFFFFF"/>
            </a:solidFill>
            <a:prstDash val="solid"/>
          </a:ln>
        </p:spPr>
      </p:sp>
      <p:sp>
        <p:nvSpPr>
          <p:cNvPr id="36" name="Text 31"/>
          <p:cNvSpPr txBox="1"/>
          <p:nvPr/>
        </p:nvSpPr>
        <p:spPr>
          <a:xfrm>
            <a:off x="8549640" y="37033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2"/>
          <p:cNvSpPr txBox="1"/>
          <p:nvPr/>
        </p:nvSpPr>
        <p:spPr>
          <a:xfrm>
            <a:off x="8933688" y="3694176"/>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currency — permissive</a:t>
            </a:r>
            <a:endParaRPr lang="en-US" sz="1250" dirty="0"/>
          </a:p>
        </p:txBody>
      </p:sp>
      <p:sp>
        <p:nvSpPr>
          <p:cNvPr id="38" name="Text 33"/>
          <p:cNvSpPr txBox="1"/>
          <p:nvPr/>
        </p:nvSpPr>
        <p:spPr>
          <a:xfrm>
            <a:off x="8933688" y="3986784"/>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Allow unknown and empty "to avoid false positives" — we will challenge that.</a:t>
            </a:r>
            <a:endParaRPr lang="en-US" sz="1050" dirty="0"/>
          </a:p>
        </p:txBody>
      </p:sp>
      <p:sp>
        <p:nvSpPr>
          <p:cNvPr id="39" name="Shape 34"/>
          <p:cNvSpPr/>
          <p:nvPr/>
        </p:nvSpPr>
        <p:spPr>
          <a:xfrm>
            <a:off x="8549640" y="4462272"/>
            <a:ext cx="274320" cy="274320"/>
          </a:xfrm>
          <a:prstGeom prst="ellipse">
            <a:avLst/>
          </a:prstGeom>
          <a:solidFill>
            <a:srgbClr val="E05555"/>
          </a:solidFill>
          <a:ln w="12700">
            <a:solidFill>
              <a:srgbClr val="FFFFFF"/>
            </a:solidFill>
            <a:prstDash val="solid"/>
          </a:ln>
        </p:spPr>
      </p:sp>
      <p:sp>
        <p:nvSpPr>
          <p:cNvPr id="40" name="Text 35"/>
          <p:cNvSpPr txBox="1"/>
          <p:nvPr/>
        </p:nvSpPr>
        <p:spPr>
          <a:xfrm>
            <a:off x="8549640" y="44622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1" name="Text 36"/>
          <p:cNvSpPr txBox="1"/>
          <p:nvPr/>
        </p:nvSpPr>
        <p:spPr>
          <a:xfrm>
            <a:off x="8933688" y="4453128"/>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Applied to the wizard</a:t>
            </a:r>
            <a:endParaRPr lang="en-US" sz="1250" dirty="0"/>
          </a:p>
        </p:txBody>
      </p:sp>
      <p:sp>
        <p:nvSpPr>
          <p:cNvPr id="42" name="Text 37"/>
          <p:cNvSpPr txBox="1"/>
          <p:nvPr/>
        </p:nvSpPr>
        <p:spPr>
          <a:xfrm>
            <a:off x="8933688" y="4745736"/>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Saved as a real dictionary, 12 fields kept.</a:t>
            </a:r>
            <a:endParaRPr lang="en-US" sz="1050" dirty="0"/>
          </a:p>
        </p:txBody>
      </p:sp>
      <p:sp>
        <p:nvSpPr>
          <p:cNvPr id="43" name="Shape 38"/>
          <p:cNvSpPr/>
          <p:nvPr/>
        </p:nvSpPr>
        <p:spPr>
          <a:xfrm>
            <a:off x="8549640" y="5221224"/>
            <a:ext cx="274320" cy="274320"/>
          </a:xfrm>
          <a:prstGeom prst="ellipse">
            <a:avLst/>
          </a:prstGeom>
          <a:solidFill>
            <a:srgbClr val="5B8DEF"/>
          </a:solidFill>
          <a:ln w="12700">
            <a:solidFill>
              <a:srgbClr val="FFFFFF"/>
            </a:solidFill>
            <a:prstDash val="solid"/>
          </a:ln>
        </p:spPr>
      </p:sp>
      <p:sp>
        <p:nvSpPr>
          <p:cNvPr id="44" name="Text 39"/>
          <p:cNvSpPr txBox="1"/>
          <p:nvPr/>
        </p:nvSpPr>
        <p:spPr>
          <a:xfrm>
            <a:off x="8549640" y="52212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5" name="Text 40"/>
          <p:cNvSpPr txBox="1"/>
          <p:nvPr/>
        </p:nvSpPr>
        <p:spPr>
          <a:xfrm>
            <a:off x="8933688" y="521208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AI per field</a:t>
            </a:r>
            <a:endParaRPr lang="en-US" sz="1250" dirty="0"/>
          </a:p>
        </p:txBody>
      </p:sp>
      <p:sp>
        <p:nvSpPr>
          <p:cNvPr id="46" name="Text 41"/>
          <p:cNvSpPr txBox="1"/>
          <p:nvPr/>
        </p:nvSpPr>
        <p:spPr>
          <a:xfrm>
            <a:off x="8933688" y="5504688"/>
            <a:ext cx="27066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row can ask the AI field advisor.</a:t>
            </a:r>
            <a:endParaRPr lang="en-US" sz="1050" dirty="0"/>
          </a:p>
        </p:txBody>
      </p:sp>
      <p:sp>
        <p:nvSpPr>
          <p:cNvPr id="47" name="Shape 42"/>
          <p:cNvSpPr/>
          <p:nvPr/>
        </p:nvSpPr>
        <p:spPr>
          <a:xfrm>
            <a:off x="3749040" y="3429000"/>
            <a:ext cx="4572000" cy="1508760"/>
          </a:xfrm>
          <a:prstGeom prst="roundRect">
            <a:avLst>
              <a:gd name="adj" fmla="val 4848"/>
            </a:avLst>
          </a:prstGeom>
          <a:solidFill>
            <a:srgbClr val="1F242F"/>
          </a:solidFill>
          <a:ln w="9525">
            <a:solidFill>
              <a:srgbClr val="8B6CF6"/>
            </a:solidFill>
            <a:prstDash val="solid"/>
          </a:ln>
        </p:spPr>
      </p:sp>
      <p:sp>
        <p:nvSpPr>
          <p:cNvPr id="48" name="Text 43"/>
          <p:cNvSpPr txBox="1"/>
          <p:nvPr/>
        </p:nvSpPr>
        <p:spPr>
          <a:xfrm>
            <a:off x="3931920" y="3566160"/>
            <a:ext cx="4206240"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What the advisor got right</a:t>
            </a:r>
            <a:endParaRPr lang="en-US" sz="1150" dirty="0"/>
          </a:p>
        </p:txBody>
      </p:sp>
      <p:sp>
        <p:nvSpPr>
          <p:cNvPr id="49" name="Text 44"/>
          <p:cNvSpPr txBox="1"/>
          <p:nvPr/>
        </p:nvSpPr>
        <p:spPr>
          <a:xfrm>
            <a:off x="3931920" y="3886200"/>
            <a:ext cx="4206240" cy="94183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Enumerations became strict regexes, numeric fields got a type, IDs got recogniser patterns (^ORD-\d{4}-\d+$, ^CUST-\d+$). Minutes of work instead of an afternoon of reading events.</a:t>
            </a:r>
            <a:endParaRPr lang="en-US"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2  ·  AI FIELD ADVISOR</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Tighten one rule — ask the AI field advisor about currency</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657600" cy="3012897"/>
          </a:xfrm>
          <a:prstGeom prst="roundRect">
            <a:avLst>
              <a:gd name="adj" fmla="val 1517"/>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c07_field_advisor_ask.jpg">    </p:cNvPr>
          <p:cNvPicPr>
            <a:picLocks noChangeAspect="1"/>
          </p:cNvPicPr>
          <p:nvPr/>
        </p:nvPicPr>
        <p:blipFill>
          <a:blip r:embed="rId1"/>
          <a:stretch>
            <a:fillRect/>
          </a:stretch>
        </p:blipFill>
        <p:spPr>
          <a:xfrm>
            <a:off x="612648" y="1435608"/>
            <a:ext cx="3529584" cy="2884881"/>
          </a:xfrm>
          <a:prstGeom prst="rect">
            <a:avLst/>
          </a:prstGeom>
        </p:spPr>
      </p:pic>
      <p:sp>
        <p:nvSpPr>
          <p:cNvPr id="9" name="Shape 5"/>
          <p:cNvSpPr/>
          <p:nvPr/>
        </p:nvSpPr>
        <p:spPr>
          <a:xfrm>
            <a:off x="2240280" y="2163912"/>
            <a:ext cx="274320" cy="274320"/>
          </a:xfrm>
          <a:prstGeom prst="ellipse">
            <a:avLst/>
          </a:prstGeom>
          <a:solidFill>
            <a:srgbClr val="5B8DEF"/>
          </a:solidFill>
          <a:ln w="12700">
            <a:solidFill>
              <a:srgbClr val="FFFFFF"/>
            </a:solidFill>
            <a:prstDash val="solid"/>
          </a:ln>
        </p:spPr>
      </p:sp>
      <p:sp>
        <p:nvSpPr>
          <p:cNvPr id="10" name="Text 6"/>
          <p:cNvSpPr txBox="1"/>
          <p:nvPr/>
        </p:nvSpPr>
        <p:spPr>
          <a:xfrm>
            <a:off x="2240280" y="21639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546226" y="3894841"/>
            <a:ext cx="274320" cy="274320"/>
          </a:xfrm>
          <a:prstGeom prst="ellipse">
            <a:avLst/>
          </a:prstGeom>
          <a:solidFill>
            <a:srgbClr val="E0A040"/>
          </a:solidFill>
          <a:ln w="12700">
            <a:solidFill>
              <a:srgbClr val="FFFFFF"/>
            </a:solidFill>
            <a:prstDash val="solid"/>
          </a:ln>
        </p:spPr>
      </p:sp>
      <p:sp>
        <p:nvSpPr>
          <p:cNvPr id="12" name="Text 8"/>
          <p:cNvSpPr txBox="1"/>
          <p:nvPr/>
        </p:nvSpPr>
        <p:spPr>
          <a:xfrm>
            <a:off x="3546226" y="389484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389120" y="1371600"/>
            <a:ext cx="3108960" cy="3851446"/>
          </a:xfrm>
          <a:prstGeom prst="roundRect">
            <a:avLst>
              <a:gd name="adj" fmla="val 1471"/>
            </a:avLst>
          </a:prstGeom>
          <a:solidFill>
            <a:srgbClr val="1F242F"/>
          </a:solidFill>
          <a:ln w="9525">
            <a:solidFill>
              <a:srgbClr val="2A3140"/>
            </a:solidFill>
            <a:prstDash val="solid"/>
          </a:ln>
        </p:spPr>
      </p:sp>
      <p:pic>
        <p:nvPicPr>
          <p:cNvPr id="14" name="Image 1" descr="/private/tmp/claude-501/-Users-guilhem-DocsOffsync-trackme-limited-trackme-app--claude-worktrees-topology-version-history-export-8b829b/b2c4840b-82fc-41d0-974d-0c791d354b61/scratchpad/deck/img/c08_field_advisor_result.jpg">    </p:cNvPr>
          <p:cNvPicPr>
            <a:picLocks noChangeAspect="1"/>
          </p:cNvPicPr>
          <p:nvPr/>
        </p:nvPicPr>
        <p:blipFill>
          <a:blip r:embed="rId2"/>
          <a:stretch>
            <a:fillRect/>
          </a:stretch>
        </p:blipFill>
        <p:spPr>
          <a:xfrm>
            <a:off x="4453128" y="1435608"/>
            <a:ext cx="2980944" cy="3723430"/>
          </a:xfrm>
          <a:prstGeom prst="rect">
            <a:avLst/>
          </a:prstGeom>
        </p:spPr>
      </p:pic>
      <p:sp>
        <p:nvSpPr>
          <p:cNvPr id="15" name="Shape 10"/>
          <p:cNvSpPr/>
          <p:nvPr/>
        </p:nvSpPr>
        <p:spPr>
          <a:xfrm>
            <a:off x="4494825" y="2229306"/>
            <a:ext cx="274320" cy="274320"/>
          </a:xfrm>
          <a:prstGeom prst="ellipse">
            <a:avLst/>
          </a:prstGeom>
          <a:solidFill>
            <a:srgbClr val="3DBE7A"/>
          </a:solidFill>
          <a:ln w="12700">
            <a:solidFill>
              <a:srgbClr val="FFFFFF"/>
            </a:solidFill>
            <a:prstDash val="solid"/>
          </a:ln>
        </p:spPr>
      </p:sp>
      <p:sp>
        <p:nvSpPr>
          <p:cNvPr id="16" name="Text 11"/>
          <p:cNvSpPr txBox="1"/>
          <p:nvPr/>
        </p:nvSpPr>
        <p:spPr>
          <a:xfrm>
            <a:off x="4494825" y="222930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4614062" y="3160163"/>
            <a:ext cx="274320" cy="274320"/>
          </a:xfrm>
          <a:prstGeom prst="ellipse">
            <a:avLst/>
          </a:prstGeom>
          <a:solidFill>
            <a:srgbClr val="9A78F5"/>
          </a:solidFill>
          <a:ln w="12700">
            <a:solidFill>
              <a:srgbClr val="FFFFFF"/>
            </a:solidFill>
            <a:prstDash val="solid"/>
          </a:ln>
        </p:spPr>
      </p:sp>
      <p:sp>
        <p:nvSpPr>
          <p:cNvPr id="18" name="Text 13"/>
          <p:cNvSpPr txBox="1"/>
          <p:nvPr/>
        </p:nvSpPr>
        <p:spPr>
          <a:xfrm>
            <a:off x="4614062" y="316016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4494825" y="4091021"/>
            <a:ext cx="274320" cy="274320"/>
          </a:xfrm>
          <a:prstGeom prst="ellipse">
            <a:avLst/>
          </a:prstGeom>
          <a:solidFill>
            <a:srgbClr val="E05555"/>
          </a:solidFill>
          <a:ln w="12700">
            <a:solidFill>
              <a:srgbClr val="FFFFFF"/>
            </a:solidFill>
            <a:prstDash val="solid"/>
          </a:ln>
        </p:spPr>
      </p:sp>
      <p:sp>
        <p:nvSpPr>
          <p:cNvPr id="20" name="Text 15"/>
          <p:cNvSpPr txBox="1"/>
          <p:nvPr/>
        </p:nvSpPr>
        <p:spPr>
          <a:xfrm>
            <a:off x="4494825" y="409102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5210251" y="4910175"/>
            <a:ext cx="274320" cy="274320"/>
          </a:xfrm>
          <a:prstGeom prst="ellipse">
            <a:avLst/>
          </a:prstGeom>
          <a:solidFill>
            <a:srgbClr val="5B8DEF"/>
          </a:solidFill>
          <a:ln w="12700">
            <a:solidFill>
              <a:srgbClr val="FFFFFF"/>
            </a:solidFill>
            <a:prstDash val="solid"/>
          </a:ln>
        </p:spPr>
      </p:sp>
      <p:sp>
        <p:nvSpPr>
          <p:cNvPr id="22" name="Text 17"/>
          <p:cNvSpPr txBox="1"/>
          <p:nvPr/>
        </p:nvSpPr>
        <p:spPr>
          <a:xfrm>
            <a:off x="5210251" y="491017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7726680" y="1426464"/>
            <a:ext cx="274320" cy="274320"/>
          </a:xfrm>
          <a:prstGeom prst="ellipse">
            <a:avLst/>
          </a:prstGeom>
          <a:solidFill>
            <a:srgbClr val="5B8DEF"/>
          </a:solidFill>
          <a:ln w="12700">
            <a:solidFill>
              <a:srgbClr val="FFFFFF"/>
            </a:solidFill>
            <a:prstDash val="solid"/>
          </a:ln>
        </p:spPr>
      </p:sp>
      <p:sp>
        <p:nvSpPr>
          <p:cNvPr id="24" name="Text 19"/>
          <p:cNvSpPr txBox="1"/>
          <p:nvPr/>
        </p:nvSpPr>
        <p:spPr>
          <a:xfrm>
            <a:off x="772668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5" name="Text 20"/>
          <p:cNvSpPr txBox="1"/>
          <p:nvPr/>
        </p:nvSpPr>
        <p:spPr>
          <a:xfrm>
            <a:off x="8110728" y="1417320"/>
            <a:ext cx="35295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One field, one question</a:t>
            </a:r>
            <a:endParaRPr lang="en-US" sz="1250" dirty="0"/>
          </a:p>
        </p:txBody>
      </p:sp>
      <p:sp>
        <p:nvSpPr>
          <p:cNvPr id="26" name="Text 21"/>
          <p:cNvSpPr txBox="1"/>
          <p:nvPr/>
        </p:nvSpPr>
        <p:spPr>
          <a:xfrm>
            <a:off x="8110728" y="1709928"/>
            <a:ext cx="35295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AI field advisor — currency, with the sample statistics.</a:t>
            </a:r>
            <a:endParaRPr lang="en-US" sz="1050" dirty="0"/>
          </a:p>
        </p:txBody>
      </p:sp>
      <p:sp>
        <p:nvSpPr>
          <p:cNvPr id="27" name="Shape 22"/>
          <p:cNvSpPr/>
          <p:nvPr/>
        </p:nvSpPr>
        <p:spPr>
          <a:xfrm>
            <a:off x="7726680" y="2221992"/>
            <a:ext cx="274320" cy="274320"/>
          </a:xfrm>
          <a:prstGeom prst="ellipse">
            <a:avLst/>
          </a:prstGeom>
          <a:solidFill>
            <a:srgbClr val="E0A040"/>
          </a:solidFill>
          <a:ln w="12700">
            <a:solidFill>
              <a:srgbClr val="FFFFFF"/>
            </a:solidFill>
            <a:prstDash val="solid"/>
          </a:ln>
        </p:spPr>
      </p:sp>
      <p:sp>
        <p:nvSpPr>
          <p:cNvPr id="28" name="Text 23"/>
          <p:cNvSpPr txBox="1"/>
          <p:nvPr/>
        </p:nvSpPr>
        <p:spPr>
          <a:xfrm>
            <a:off x="7726680" y="22219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9" name="Text 24"/>
          <p:cNvSpPr txBox="1"/>
          <p:nvPr/>
        </p:nvSpPr>
        <p:spPr>
          <a:xfrm>
            <a:off x="8110728" y="2212848"/>
            <a:ext cx="35295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instruction</a:t>
            </a:r>
            <a:endParaRPr lang="en-US" sz="1250" dirty="0"/>
          </a:p>
        </p:txBody>
      </p:sp>
      <p:sp>
        <p:nvSpPr>
          <p:cNvPr id="30" name="Text 25"/>
          <p:cNvSpPr txBox="1"/>
          <p:nvPr/>
        </p:nvSpPr>
        <p:spPr>
          <a:xfrm>
            <a:off x="8110728" y="2505456"/>
            <a:ext cx="35295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Valid ISO 4217 codes only; empty, NULL, ERROR are defects and must fail.</a:t>
            </a:r>
            <a:endParaRPr lang="en-US" sz="1050" dirty="0"/>
          </a:p>
        </p:txBody>
      </p:sp>
      <p:sp>
        <p:nvSpPr>
          <p:cNvPr id="31" name="Shape 26"/>
          <p:cNvSpPr/>
          <p:nvPr/>
        </p:nvSpPr>
        <p:spPr>
          <a:xfrm>
            <a:off x="7726680" y="3017520"/>
            <a:ext cx="274320" cy="274320"/>
          </a:xfrm>
          <a:prstGeom prst="ellipse">
            <a:avLst/>
          </a:prstGeom>
          <a:solidFill>
            <a:srgbClr val="3DBE7A"/>
          </a:solidFill>
          <a:ln w="12700">
            <a:solidFill>
              <a:srgbClr val="FFFFFF"/>
            </a:solidFill>
            <a:prstDash val="solid"/>
          </a:ln>
        </p:spPr>
      </p:sp>
      <p:sp>
        <p:nvSpPr>
          <p:cNvPr id="32" name="Text 27"/>
          <p:cNvSpPr txBox="1"/>
          <p:nvPr/>
        </p:nvSpPr>
        <p:spPr>
          <a:xfrm>
            <a:off x="7726680" y="30175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3" name="Text 28"/>
          <p:cNvSpPr txBox="1"/>
          <p:nvPr/>
        </p:nvSpPr>
        <p:spPr>
          <a:xfrm>
            <a:off x="8110728" y="3008376"/>
            <a:ext cx="35295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Summary</a:t>
            </a:r>
            <a:endParaRPr lang="en-US" sz="1250" dirty="0"/>
          </a:p>
        </p:txBody>
      </p:sp>
      <p:sp>
        <p:nvSpPr>
          <p:cNvPr id="34" name="Text 29"/>
          <p:cNvSpPr txBox="1"/>
          <p:nvPr/>
        </p:nvSpPr>
        <p:spPr>
          <a:xfrm>
            <a:off x="8110728" y="3300984"/>
            <a:ext cx="35295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Why the rule changes.</a:t>
            </a:r>
            <a:endParaRPr lang="en-US" sz="1050" dirty="0"/>
          </a:p>
        </p:txBody>
      </p:sp>
      <p:sp>
        <p:nvSpPr>
          <p:cNvPr id="35" name="Shape 30"/>
          <p:cNvSpPr/>
          <p:nvPr/>
        </p:nvSpPr>
        <p:spPr>
          <a:xfrm>
            <a:off x="7726680" y="3630168"/>
            <a:ext cx="274320" cy="274320"/>
          </a:xfrm>
          <a:prstGeom prst="ellipse">
            <a:avLst/>
          </a:prstGeom>
          <a:solidFill>
            <a:srgbClr val="9A78F5"/>
          </a:solidFill>
          <a:ln w="12700">
            <a:solidFill>
              <a:srgbClr val="FFFFFF"/>
            </a:solidFill>
            <a:prstDash val="solid"/>
          </a:ln>
        </p:spPr>
      </p:sp>
      <p:sp>
        <p:nvSpPr>
          <p:cNvPr id="36" name="Text 31"/>
          <p:cNvSpPr txBox="1"/>
          <p:nvPr/>
        </p:nvSpPr>
        <p:spPr>
          <a:xfrm>
            <a:off x="7726680" y="36301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2"/>
          <p:cNvSpPr txBox="1"/>
          <p:nvPr/>
        </p:nvSpPr>
        <p:spPr>
          <a:xfrm>
            <a:off x="8110728" y="3621024"/>
            <a:ext cx="35295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rule</a:t>
            </a:r>
            <a:endParaRPr lang="en-US" sz="1250" dirty="0"/>
          </a:p>
        </p:txBody>
      </p:sp>
      <p:sp>
        <p:nvSpPr>
          <p:cNvPr id="38" name="Text 33"/>
          <p:cNvSpPr txBox="1"/>
          <p:nvPr/>
        </p:nvSpPr>
        <p:spPr>
          <a:xfrm>
            <a:off x="8110728" y="3913632"/>
            <a:ext cx="35295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^(USD|EUR|GBP|JPY|CAD|AUD)$ — allow unknown and missing off.</a:t>
            </a:r>
            <a:endParaRPr lang="en-US" sz="1050" dirty="0"/>
          </a:p>
        </p:txBody>
      </p:sp>
      <p:sp>
        <p:nvSpPr>
          <p:cNvPr id="39" name="Shape 34"/>
          <p:cNvSpPr/>
          <p:nvPr/>
        </p:nvSpPr>
        <p:spPr>
          <a:xfrm>
            <a:off x="7726680" y="4425696"/>
            <a:ext cx="274320" cy="274320"/>
          </a:xfrm>
          <a:prstGeom prst="ellipse">
            <a:avLst/>
          </a:prstGeom>
          <a:solidFill>
            <a:srgbClr val="E05555"/>
          </a:solidFill>
          <a:ln w="12700">
            <a:solidFill>
              <a:srgbClr val="FFFFFF"/>
            </a:solidFill>
            <a:prstDash val="solid"/>
          </a:ln>
        </p:spPr>
      </p:sp>
      <p:sp>
        <p:nvSpPr>
          <p:cNvPr id="40" name="Text 35"/>
          <p:cNvSpPr txBox="1"/>
          <p:nvPr/>
        </p:nvSpPr>
        <p:spPr>
          <a:xfrm>
            <a:off x="7726680" y="44256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1" name="Text 36"/>
          <p:cNvSpPr txBox="1"/>
          <p:nvPr/>
        </p:nvSpPr>
        <p:spPr>
          <a:xfrm>
            <a:off x="8110728" y="4416552"/>
            <a:ext cx="35295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Confidence notes</a:t>
            </a:r>
            <a:endParaRPr lang="en-US" sz="1250" dirty="0"/>
          </a:p>
        </p:txBody>
      </p:sp>
      <p:sp>
        <p:nvSpPr>
          <p:cNvPr id="42" name="Text 37"/>
          <p:cNvSpPr txBox="1"/>
          <p:nvPr/>
        </p:nvSpPr>
        <p:spPr>
          <a:xfrm>
            <a:off x="8110728" y="4709160"/>
            <a:ext cx="35295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advisor states the impact on the sample up front.</a:t>
            </a:r>
            <a:endParaRPr lang="en-US" sz="1050" dirty="0"/>
          </a:p>
        </p:txBody>
      </p:sp>
      <p:sp>
        <p:nvSpPr>
          <p:cNvPr id="43" name="Shape 38"/>
          <p:cNvSpPr/>
          <p:nvPr/>
        </p:nvSpPr>
        <p:spPr>
          <a:xfrm>
            <a:off x="7726680" y="5221224"/>
            <a:ext cx="274320" cy="274320"/>
          </a:xfrm>
          <a:prstGeom prst="ellipse">
            <a:avLst/>
          </a:prstGeom>
          <a:solidFill>
            <a:srgbClr val="5B8DEF"/>
          </a:solidFill>
          <a:ln w="12700">
            <a:solidFill>
              <a:srgbClr val="FFFFFF"/>
            </a:solidFill>
            <a:prstDash val="solid"/>
          </a:ln>
        </p:spPr>
      </p:sp>
      <p:sp>
        <p:nvSpPr>
          <p:cNvPr id="44" name="Text 39"/>
          <p:cNvSpPr txBox="1"/>
          <p:nvPr/>
        </p:nvSpPr>
        <p:spPr>
          <a:xfrm>
            <a:off x="7726680" y="52212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5" name="Text 40"/>
          <p:cNvSpPr txBox="1"/>
          <p:nvPr/>
        </p:nvSpPr>
        <p:spPr>
          <a:xfrm>
            <a:off x="8110728" y="5212080"/>
            <a:ext cx="35295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Apply to field draft</a:t>
            </a:r>
            <a:endParaRPr lang="en-US" sz="1250" dirty="0"/>
          </a:p>
        </p:txBody>
      </p:sp>
      <p:sp>
        <p:nvSpPr>
          <p:cNvPr id="46" name="Text 41"/>
          <p:cNvSpPr txBox="1"/>
          <p:nvPr/>
        </p:nvSpPr>
        <p:spPr>
          <a:xfrm>
            <a:off x="8110728" y="5504688"/>
            <a:ext cx="35295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Updates the row; saved with the dictionary.</a:t>
            </a:r>
            <a:endParaRPr lang="en-US" sz="1050" dirty="0"/>
          </a:p>
        </p:txBody>
      </p:sp>
      <p:sp>
        <p:nvSpPr>
          <p:cNvPr id="47" name="Text 42"/>
          <p:cNvSpPr txBox="1"/>
          <p:nvPr/>
        </p:nvSpPr>
        <p:spPr>
          <a:xfrm>
            <a:off x="548640" y="4617720"/>
            <a:ext cx="3657600" cy="73152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Same pattern as the dictionary advisor: propose, explain, apply only on consent.</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2  ·  SIMULATE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11 of 12 fields pass — currency is the business finding</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40380"/>
          </a:xfrm>
          <a:prstGeom prst="roundRect">
            <a:avLst>
              <a:gd name="adj" fmla="val 1191"/>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c10_simulation_orders.jpg">    </p:cNvPr>
          <p:cNvPicPr>
            <a:picLocks noChangeAspect="1"/>
          </p:cNvPicPr>
          <p:nvPr/>
        </p:nvPicPr>
        <p:blipFill>
          <a:blip r:embed="rId1"/>
          <a:stretch>
            <a:fillRect/>
          </a:stretch>
        </p:blipFill>
        <p:spPr>
          <a:xfrm>
            <a:off x="612648" y="1435608"/>
            <a:ext cx="7095744" cy="3712364"/>
          </a:xfrm>
          <a:prstGeom prst="rect">
            <a:avLst/>
          </a:prstGeom>
        </p:spPr>
      </p:pic>
      <p:sp>
        <p:nvSpPr>
          <p:cNvPr id="9" name="Shape 5"/>
          <p:cNvSpPr/>
          <p:nvPr/>
        </p:nvSpPr>
        <p:spPr>
          <a:xfrm>
            <a:off x="6010168" y="2412157"/>
            <a:ext cx="274320" cy="274320"/>
          </a:xfrm>
          <a:prstGeom prst="ellipse">
            <a:avLst/>
          </a:prstGeom>
          <a:solidFill>
            <a:srgbClr val="5B8DEF"/>
          </a:solidFill>
          <a:ln w="12700">
            <a:solidFill>
              <a:srgbClr val="FFFFFF"/>
            </a:solidFill>
            <a:prstDash val="solid"/>
          </a:ln>
        </p:spPr>
      </p:sp>
      <p:sp>
        <p:nvSpPr>
          <p:cNvPr id="10" name="Text 6"/>
          <p:cNvSpPr txBox="1"/>
          <p:nvPr/>
        </p:nvSpPr>
        <p:spPr>
          <a:xfrm>
            <a:off x="6010168" y="241215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688360" y="3562990"/>
            <a:ext cx="274320" cy="274320"/>
          </a:xfrm>
          <a:prstGeom prst="ellipse">
            <a:avLst/>
          </a:prstGeom>
          <a:solidFill>
            <a:srgbClr val="E0A040"/>
          </a:solidFill>
          <a:ln w="12700">
            <a:solidFill>
              <a:srgbClr val="FFFFFF"/>
            </a:solidFill>
            <a:prstDash val="solid"/>
          </a:ln>
        </p:spPr>
      </p:sp>
      <p:sp>
        <p:nvSpPr>
          <p:cNvPr id="12" name="Text 8"/>
          <p:cNvSpPr txBox="1"/>
          <p:nvPr/>
        </p:nvSpPr>
        <p:spPr>
          <a:xfrm>
            <a:off x="688360" y="356299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378147" y="3562990"/>
            <a:ext cx="274320" cy="274320"/>
          </a:xfrm>
          <a:prstGeom prst="ellipse">
            <a:avLst/>
          </a:prstGeom>
          <a:solidFill>
            <a:srgbClr val="3DBE7A"/>
          </a:solidFill>
          <a:ln w="12700">
            <a:solidFill>
              <a:srgbClr val="FFFFFF"/>
            </a:solidFill>
            <a:prstDash val="solid"/>
          </a:ln>
        </p:spPr>
      </p:sp>
      <p:sp>
        <p:nvSpPr>
          <p:cNvPr id="14" name="Text 10"/>
          <p:cNvSpPr txBox="1"/>
          <p:nvPr/>
        </p:nvSpPr>
        <p:spPr>
          <a:xfrm>
            <a:off x="4378147" y="356299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88360" y="3006136"/>
            <a:ext cx="274320" cy="274320"/>
          </a:xfrm>
          <a:prstGeom prst="ellipse">
            <a:avLst/>
          </a:prstGeom>
          <a:solidFill>
            <a:srgbClr val="9A78F5"/>
          </a:solidFill>
          <a:ln w="12700">
            <a:solidFill>
              <a:srgbClr val="FFFFFF"/>
            </a:solidFill>
            <a:prstDash val="solid"/>
          </a:ln>
        </p:spPr>
      </p:sp>
      <p:sp>
        <p:nvSpPr>
          <p:cNvPr id="16" name="Text 12"/>
          <p:cNvSpPr txBox="1"/>
          <p:nvPr/>
        </p:nvSpPr>
        <p:spPr>
          <a:xfrm>
            <a:off x="688360" y="300613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91.67% field compliance</a:t>
            </a:r>
            <a:endParaRPr lang="en-US" sz="1250" dirty="0"/>
          </a:p>
        </p:txBody>
      </p:sp>
      <p:sp>
        <p:nvSpPr>
          <p:cNvPr id="20" name="Text 16"/>
          <p:cNvSpPr txBox="1"/>
          <p:nvPr/>
        </p:nvSpPr>
        <p:spPr>
          <a:xfrm>
            <a:off x="8476488" y="170992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12 fields checked, 11 passed, 1 failed.</a:t>
            </a:r>
            <a:endParaRPr lang="en-US" sz="1050" dirty="0"/>
          </a:p>
        </p:txBody>
      </p:sp>
      <p:sp>
        <p:nvSpPr>
          <p:cNvPr id="21" name="Shape 17"/>
          <p:cNvSpPr/>
          <p:nvPr/>
        </p:nvSpPr>
        <p:spPr>
          <a:xfrm>
            <a:off x="8092440" y="211226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1031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currency — failure</a:t>
            </a:r>
            <a:endParaRPr lang="en-US" sz="1250" dirty="0"/>
          </a:p>
        </p:txBody>
      </p:sp>
      <p:sp>
        <p:nvSpPr>
          <p:cNvPr id="24" name="Text 20"/>
          <p:cNvSpPr txBox="1"/>
          <p:nvPr/>
        </p:nvSpPr>
        <p:spPr>
          <a:xfrm>
            <a:off x="8476488" y="239572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Coverage 88.3%, success 71.1%.</a:t>
            </a:r>
            <a:endParaRPr lang="en-US" sz="1050" dirty="0"/>
          </a:p>
        </p:txBody>
      </p:sp>
      <p:sp>
        <p:nvSpPr>
          <p:cNvPr id="25" name="Shape 21"/>
          <p:cNvSpPr/>
          <p:nvPr/>
        </p:nvSpPr>
        <p:spPr>
          <a:xfrm>
            <a:off x="8092440" y="279806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27889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2,889 failures in 10,000 orders</a:t>
            </a:r>
            <a:endParaRPr lang="en-US" sz="1250" dirty="0"/>
          </a:p>
        </p:txBody>
      </p:sp>
      <p:sp>
        <p:nvSpPr>
          <p:cNvPr id="28" name="Text 24"/>
          <p:cNvSpPr txBox="1"/>
          <p:nvPr/>
        </p:nvSpPr>
        <p:spPr>
          <a:xfrm>
            <a:off x="8476488" y="30815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Almost 29% of the orders carry an unusable currency.</a:t>
            </a:r>
            <a:endParaRPr lang="en-US" sz="1050" dirty="0"/>
          </a:p>
        </p:txBody>
      </p:sp>
      <p:sp>
        <p:nvSpPr>
          <p:cNvPr id="29" name="Shape 25"/>
          <p:cNvSpPr/>
          <p:nvPr/>
        </p:nvSpPr>
        <p:spPr>
          <a:xfrm>
            <a:off x="8092440" y="366674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3666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36576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Everything else is clean</a:t>
            </a:r>
            <a:endParaRPr lang="en-US" sz="1250" dirty="0"/>
          </a:p>
        </p:txBody>
      </p:sp>
      <p:sp>
        <p:nvSpPr>
          <p:cNvPr id="32" name="Text 28"/>
          <p:cNvSpPr txBox="1"/>
          <p:nvPr/>
        </p:nvSpPr>
        <p:spPr>
          <a:xfrm>
            <a:off x="8476488" y="39502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IDs, enumerations, amounts and timestamps: 100%.</a:t>
            </a:r>
            <a:endParaRPr lang="en-US" sz="1050" dirty="0"/>
          </a:p>
        </p:txBody>
      </p:sp>
      <p:sp>
        <p:nvSpPr>
          <p:cNvPr id="33" name="Shape 29"/>
          <p:cNvSpPr/>
          <p:nvPr/>
        </p:nvSpPr>
        <p:spPr>
          <a:xfrm>
            <a:off x="8092440" y="4663440"/>
            <a:ext cx="3547872" cy="1600200"/>
          </a:xfrm>
          <a:prstGeom prst="roundRect">
            <a:avLst>
              <a:gd name="adj" fmla="val 4571"/>
            </a:avLst>
          </a:prstGeom>
          <a:solidFill>
            <a:srgbClr val="1F242F"/>
          </a:solidFill>
          <a:ln w="9525">
            <a:solidFill>
              <a:srgbClr val="2A3140"/>
            </a:solidFill>
            <a:prstDash val="solid"/>
          </a:ln>
        </p:spPr>
      </p:sp>
      <p:sp>
        <p:nvSpPr>
          <p:cNvPr id="34" name="Text 30"/>
          <p:cNvSpPr txBox="1"/>
          <p:nvPr/>
        </p:nvSpPr>
        <p:spPr>
          <a:xfrm>
            <a:off x="8275320" y="480060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Why it matters</a:t>
            </a:r>
            <a:endParaRPr lang="en-US" sz="1150" dirty="0"/>
          </a:p>
        </p:txBody>
      </p:sp>
      <p:sp>
        <p:nvSpPr>
          <p:cNvPr id="35" name="Text 31"/>
          <p:cNvSpPr txBox="1"/>
          <p:nvPr/>
        </p:nvSpPr>
        <p:spPr>
          <a:xfrm>
            <a:off x="8275320" y="5120640"/>
            <a:ext cx="3182112" cy="103327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For finance and reporting teams this is not a parsing detail: revenue by currency is wrong for more than a quarter of the orders.</a:t>
            </a:r>
            <a:endParaRPr lang="en-US" sz="10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2  ·  FIELD DETAILS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currency — wrong codes, spelled-out words, placeholders, blanks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754880" cy="4630605"/>
          </a:xfrm>
          <a:prstGeom prst="roundRect">
            <a:avLst>
              <a:gd name="adj" fmla="val 987"/>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c12_field_details_currency_desc.jpg">    </p:cNvPr>
          <p:cNvPicPr>
            <a:picLocks noChangeAspect="1"/>
          </p:cNvPicPr>
          <p:nvPr/>
        </p:nvPicPr>
        <p:blipFill>
          <a:blip r:embed="rId1"/>
          <a:stretch>
            <a:fillRect/>
          </a:stretch>
        </p:blipFill>
        <p:spPr>
          <a:xfrm>
            <a:off x="612648" y="1435608"/>
            <a:ext cx="4626864" cy="4502589"/>
          </a:xfrm>
          <a:prstGeom prst="rect">
            <a:avLst/>
          </a:prstGeom>
        </p:spPr>
      </p:pic>
      <p:sp>
        <p:nvSpPr>
          <p:cNvPr id="9" name="Shape 5"/>
          <p:cNvSpPr/>
          <p:nvPr/>
        </p:nvSpPr>
        <p:spPr>
          <a:xfrm>
            <a:off x="1354592" y="2424095"/>
            <a:ext cx="274320" cy="274320"/>
          </a:xfrm>
          <a:prstGeom prst="ellipse">
            <a:avLst/>
          </a:prstGeom>
          <a:solidFill>
            <a:srgbClr val="5B8DEF"/>
          </a:solidFill>
          <a:ln w="12700">
            <a:solidFill>
              <a:srgbClr val="FFFFFF"/>
            </a:solidFill>
            <a:prstDash val="solid"/>
          </a:ln>
        </p:spPr>
      </p:sp>
      <p:sp>
        <p:nvSpPr>
          <p:cNvPr id="10" name="Text 6"/>
          <p:cNvSpPr txBox="1"/>
          <p:nvPr/>
        </p:nvSpPr>
        <p:spPr>
          <a:xfrm>
            <a:off x="1354592" y="242409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141159" y="2514147"/>
            <a:ext cx="274320" cy="274320"/>
          </a:xfrm>
          <a:prstGeom prst="ellipse">
            <a:avLst/>
          </a:prstGeom>
          <a:solidFill>
            <a:srgbClr val="E0A040"/>
          </a:solidFill>
          <a:ln w="12700">
            <a:solidFill>
              <a:srgbClr val="FFFFFF"/>
            </a:solidFill>
            <a:prstDash val="solid"/>
          </a:ln>
        </p:spPr>
      </p:sp>
      <p:sp>
        <p:nvSpPr>
          <p:cNvPr id="12" name="Text 8"/>
          <p:cNvSpPr txBox="1"/>
          <p:nvPr/>
        </p:nvSpPr>
        <p:spPr>
          <a:xfrm>
            <a:off x="2141159" y="251414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891906" y="4675390"/>
            <a:ext cx="274320" cy="274320"/>
          </a:xfrm>
          <a:prstGeom prst="ellipse">
            <a:avLst/>
          </a:prstGeom>
          <a:solidFill>
            <a:srgbClr val="3DBE7A"/>
          </a:solidFill>
          <a:ln w="12700">
            <a:solidFill>
              <a:srgbClr val="FFFFFF"/>
            </a:solidFill>
            <a:prstDash val="solid"/>
          </a:ln>
        </p:spPr>
      </p:sp>
      <p:sp>
        <p:nvSpPr>
          <p:cNvPr id="14" name="Text 10"/>
          <p:cNvSpPr txBox="1"/>
          <p:nvPr/>
        </p:nvSpPr>
        <p:spPr>
          <a:xfrm>
            <a:off x="891906" y="467539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141159" y="2784302"/>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141159" y="278430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55778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55778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5961888" y="1417320"/>
            <a:ext cx="272491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Field exists and is valid — 71.1%</a:t>
            </a:r>
            <a:endParaRPr lang="en-US" sz="1250" dirty="0"/>
          </a:p>
        </p:txBody>
      </p:sp>
      <p:sp>
        <p:nvSpPr>
          <p:cNvPr id="20" name="Text 16"/>
          <p:cNvSpPr txBox="1"/>
          <p:nvPr/>
        </p:nvSpPr>
        <p:spPr>
          <a:xfrm>
            <a:off x="5961888" y="1709928"/>
            <a:ext cx="272491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CAD, EUR, GBP, AUD, JPY, USD: 12.7% to 14% each.</a:t>
            </a:r>
            <a:endParaRPr lang="en-US" sz="1050" dirty="0"/>
          </a:p>
        </p:txBody>
      </p:sp>
      <p:sp>
        <p:nvSpPr>
          <p:cNvPr id="21" name="Shape 17"/>
          <p:cNvSpPr/>
          <p:nvPr/>
        </p:nvSpPr>
        <p:spPr>
          <a:xfrm>
            <a:off x="5577840" y="2267712"/>
            <a:ext cx="274320" cy="274320"/>
          </a:xfrm>
          <a:prstGeom prst="ellipse">
            <a:avLst/>
          </a:prstGeom>
          <a:solidFill>
            <a:srgbClr val="E0A040"/>
          </a:solidFill>
          <a:ln w="12700">
            <a:solidFill>
              <a:srgbClr val="FFFFFF"/>
            </a:solidFill>
            <a:prstDash val="solid"/>
          </a:ln>
        </p:spPr>
      </p:sp>
      <p:sp>
        <p:nvSpPr>
          <p:cNvPr id="22" name="Text 18"/>
          <p:cNvSpPr txBox="1"/>
          <p:nvPr/>
        </p:nvSpPr>
        <p:spPr>
          <a:xfrm>
            <a:off x="5577840" y="22677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5961888" y="2258568"/>
            <a:ext cx="272491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Value does not match — 23.3%</a:t>
            </a:r>
            <a:endParaRPr lang="en-US" sz="1250" dirty="0"/>
          </a:p>
        </p:txBody>
      </p:sp>
      <p:sp>
        <p:nvSpPr>
          <p:cNvPr id="24" name="Text 20"/>
          <p:cNvSpPr txBox="1"/>
          <p:nvPr/>
        </p:nvSpPr>
        <p:spPr>
          <a:xfrm>
            <a:off x="5961888" y="2551176"/>
            <a:ext cx="272491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Present, but not an ISO 4217 code.</a:t>
            </a:r>
            <a:endParaRPr lang="en-US" sz="1050" dirty="0"/>
          </a:p>
        </p:txBody>
      </p:sp>
      <p:sp>
        <p:nvSpPr>
          <p:cNvPr id="25" name="Shape 21"/>
          <p:cNvSpPr/>
          <p:nvPr/>
        </p:nvSpPr>
        <p:spPr>
          <a:xfrm>
            <a:off x="5577840" y="2926080"/>
            <a:ext cx="274320" cy="274320"/>
          </a:xfrm>
          <a:prstGeom prst="ellipse">
            <a:avLst/>
          </a:prstGeom>
          <a:solidFill>
            <a:srgbClr val="3DBE7A"/>
          </a:solidFill>
          <a:ln w="12700">
            <a:solidFill>
              <a:srgbClr val="FFFFFF"/>
            </a:solidFill>
            <a:prstDash val="solid"/>
          </a:ln>
        </p:spPr>
      </p:sp>
      <p:sp>
        <p:nvSpPr>
          <p:cNvPr id="26" name="Text 22"/>
          <p:cNvSpPr txBox="1"/>
          <p:nvPr/>
        </p:nvSpPr>
        <p:spPr>
          <a:xfrm>
            <a:off x="5577840" y="29260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5961888" y="2916936"/>
            <a:ext cx="272491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failing values</a:t>
            </a:r>
            <a:endParaRPr lang="en-US" sz="1250" dirty="0"/>
          </a:p>
        </p:txBody>
      </p:sp>
      <p:sp>
        <p:nvSpPr>
          <p:cNvPr id="28" name="Text 24"/>
          <p:cNvSpPr txBox="1"/>
          <p:nvPr/>
        </p:nvSpPr>
        <p:spPr>
          <a:xfrm>
            <a:off x="5961888" y="3209544"/>
            <a:ext cx="272491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G · US · EU · XYZ · DOLLAR · $$ · EURO · NULL · - — each 1–3% of the orders.</a:t>
            </a:r>
            <a:endParaRPr lang="en-US" sz="1050" dirty="0"/>
          </a:p>
        </p:txBody>
      </p:sp>
      <p:sp>
        <p:nvSpPr>
          <p:cNvPr id="29" name="Shape 25"/>
          <p:cNvSpPr/>
          <p:nvPr/>
        </p:nvSpPr>
        <p:spPr>
          <a:xfrm>
            <a:off x="5577840" y="3767328"/>
            <a:ext cx="274320" cy="274320"/>
          </a:xfrm>
          <a:prstGeom prst="ellipse">
            <a:avLst/>
          </a:prstGeom>
          <a:solidFill>
            <a:srgbClr val="9A78F5"/>
          </a:solidFill>
          <a:ln w="12700">
            <a:solidFill>
              <a:srgbClr val="FFFFFF"/>
            </a:solidFill>
            <a:prstDash val="solid"/>
          </a:ln>
        </p:spPr>
      </p:sp>
      <p:sp>
        <p:nvSpPr>
          <p:cNvPr id="30" name="Text 26"/>
          <p:cNvSpPr txBox="1"/>
          <p:nvPr/>
        </p:nvSpPr>
        <p:spPr>
          <a:xfrm>
            <a:off x="5577840" y="3767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5961888" y="3758184"/>
            <a:ext cx="272491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Field is empty — 5.6%</a:t>
            </a:r>
            <a:endParaRPr lang="en-US" sz="1250" dirty="0"/>
          </a:p>
        </p:txBody>
      </p:sp>
      <p:sp>
        <p:nvSpPr>
          <p:cNvPr id="32" name="Text 28"/>
          <p:cNvSpPr txBox="1"/>
          <p:nvPr/>
        </p:nvSpPr>
        <p:spPr>
          <a:xfrm>
            <a:off x="5961888" y="4050792"/>
            <a:ext cx="272491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 currency at all.</a:t>
            </a:r>
            <a:endParaRPr lang="en-US" sz="1050" dirty="0"/>
          </a:p>
        </p:txBody>
      </p:sp>
      <p:sp>
        <p:nvSpPr>
          <p:cNvPr id="33" name="Shape 29"/>
          <p:cNvSpPr/>
          <p:nvPr/>
        </p:nvSpPr>
        <p:spPr>
          <a:xfrm>
            <a:off x="8915400" y="1417320"/>
            <a:ext cx="2724912" cy="2011680"/>
          </a:xfrm>
          <a:prstGeom prst="roundRect">
            <a:avLst>
              <a:gd name="adj" fmla="val 3636"/>
            </a:avLst>
          </a:prstGeom>
          <a:solidFill>
            <a:srgbClr val="1F242F"/>
          </a:solidFill>
          <a:ln w="9525">
            <a:solidFill>
              <a:srgbClr val="8B6CF6"/>
            </a:solidFill>
            <a:prstDash val="solid"/>
          </a:ln>
        </p:spPr>
      </p:sp>
      <p:sp>
        <p:nvSpPr>
          <p:cNvPr id="34" name="Text 30"/>
          <p:cNvSpPr txBox="1"/>
          <p:nvPr/>
        </p:nvSpPr>
        <p:spPr>
          <a:xfrm>
            <a:off x="9098280" y="1554480"/>
            <a:ext cx="235915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Same view everywhere</a:t>
            </a:r>
            <a:endParaRPr lang="en-US" sz="1150" dirty="0"/>
          </a:p>
        </p:txBody>
      </p:sp>
      <p:sp>
        <p:nvSpPr>
          <p:cNvPr id="35" name="Text 31"/>
          <p:cNvSpPr txBox="1"/>
          <p:nvPr/>
        </p:nvSpPr>
        <p:spPr>
          <a:xfrm>
            <a:off x="9098280" y="1874520"/>
            <a:ext cx="2359152" cy="144475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same view exists in the wizard (simulation → inspect) and in Tenant Home (Last metrics → inspect) once the tracker runs.</a:t>
            </a:r>
            <a:endParaRPr lang="en-US" sz="10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2  ·  CREATE AND RUN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Auto define again — then 13 entities in the tenant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685900" cy="3611880"/>
          </a:xfrm>
          <a:prstGeom prst="roundRect">
            <a:avLst>
              <a:gd name="adj" fmla="val 1266"/>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c13_orders_sampling.jpg">    </p:cNvPr>
          <p:cNvPicPr>
            <a:picLocks noChangeAspect="1"/>
          </p:cNvPicPr>
          <p:nvPr/>
        </p:nvPicPr>
        <p:blipFill>
          <a:blip r:embed="rId1"/>
          <a:stretch>
            <a:fillRect/>
          </a:stretch>
        </p:blipFill>
        <p:spPr>
          <a:xfrm>
            <a:off x="612648" y="1435608"/>
            <a:ext cx="3557884" cy="3483864"/>
          </a:xfrm>
          <a:prstGeom prst="rect">
            <a:avLst/>
          </a:prstGeom>
        </p:spPr>
      </p:pic>
      <p:sp>
        <p:nvSpPr>
          <p:cNvPr id="9" name="Shape 5"/>
          <p:cNvSpPr/>
          <p:nvPr/>
        </p:nvSpPr>
        <p:spPr>
          <a:xfrm>
            <a:off x="2254430" y="1890705"/>
            <a:ext cx="274320" cy="274320"/>
          </a:xfrm>
          <a:prstGeom prst="ellipse">
            <a:avLst/>
          </a:prstGeom>
          <a:solidFill>
            <a:srgbClr val="5B8DEF"/>
          </a:solidFill>
          <a:ln w="12700">
            <a:solidFill>
              <a:srgbClr val="FFFFFF"/>
            </a:solidFill>
            <a:prstDash val="solid"/>
          </a:ln>
        </p:spPr>
      </p:sp>
      <p:sp>
        <p:nvSpPr>
          <p:cNvPr id="10" name="Text 6"/>
          <p:cNvSpPr txBox="1"/>
          <p:nvPr/>
        </p:nvSpPr>
        <p:spPr>
          <a:xfrm>
            <a:off x="2254430" y="189070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254430" y="3458444"/>
            <a:ext cx="274320" cy="274320"/>
          </a:xfrm>
          <a:prstGeom prst="ellipse">
            <a:avLst/>
          </a:prstGeom>
          <a:solidFill>
            <a:srgbClr val="E0A040"/>
          </a:solidFill>
          <a:ln w="12700">
            <a:solidFill>
              <a:srgbClr val="FFFFFF"/>
            </a:solidFill>
            <a:prstDash val="solid"/>
          </a:ln>
        </p:spPr>
      </p:sp>
      <p:sp>
        <p:nvSpPr>
          <p:cNvPr id="12" name="Text 8"/>
          <p:cNvSpPr txBox="1"/>
          <p:nvPr/>
        </p:nvSpPr>
        <p:spPr>
          <a:xfrm>
            <a:off x="2254430" y="34584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663440" y="1371600"/>
            <a:ext cx="6873769" cy="3200400"/>
          </a:xfrm>
          <a:prstGeom prst="roundRect">
            <a:avLst>
              <a:gd name="adj" fmla="val 1429"/>
            </a:avLst>
          </a:prstGeom>
          <a:solidFill>
            <a:srgbClr val="1F242F"/>
          </a:solidFill>
          <a:ln w="9525">
            <a:solidFill>
              <a:srgbClr val="2A3140"/>
            </a:solidFill>
            <a:prstDash val="solid"/>
          </a:ln>
        </p:spPr>
      </p:sp>
      <p:pic>
        <p:nvPicPr>
          <p:cNvPr id="14" name="Image 1" descr="/private/tmp/claude-501/-Users-guilhem-DocsOffsync-trackme-limited-trackme-app--claude-worktrees-topology-version-history-export-8b829b/b2c4840b-82fc-41d0-974d-0c791d354b61/scratchpad/deck/img/c14_orders_entities.jpg">    </p:cNvPr>
          <p:cNvPicPr>
            <a:picLocks noChangeAspect="1"/>
          </p:cNvPicPr>
          <p:nvPr/>
        </p:nvPicPr>
        <p:blipFill>
          <a:blip r:embed="rId2"/>
          <a:stretch>
            <a:fillRect/>
          </a:stretch>
        </p:blipFill>
        <p:spPr>
          <a:xfrm>
            <a:off x="4727448" y="1435608"/>
            <a:ext cx="6745753" cy="3072384"/>
          </a:xfrm>
          <a:prstGeom prst="rect">
            <a:avLst/>
          </a:prstGeom>
        </p:spPr>
      </p:pic>
      <p:sp>
        <p:nvSpPr>
          <p:cNvPr id="15" name="Shape 10"/>
          <p:cNvSpPr/>
          <p:nvPr/>
        </p:nvSpPr>
        <p:spPr>
          <a:xfrm>
            <a:off x="4860118" y="2404506"/>
            <a:ext cx="274320" cy="274320"/>
          </a:xfrm>
          <a:prstGeom prst="ellipse">
            <a:avLst/>
          </a:prstGeom>
          <a:solidFill>
            <a:srgbClr val="3DBE7A"/>
          </a:solidFill>
          <a:ln w="12700">
            <a:solidFill>
              <a:srgbClr val="FFFFFF"/>
            </a:solidFill>
            <a:prstDash val="solid"/>
          </a:ln>
        </p:spPr>
      </p:sp>
      <p:sp>
        <p:nvSpPr>
          <p:cNvPr id="16" name="Text 11"/>
          <p:cNvSpPr txBox="1"/>
          <p:nvPr/>
        </p:nvSpPr>
        <p:spPr>
          <a:xfrm>
            <a:off x="4860118" y="240450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5264863" y="2896088"/>
            <a:ext cx="274320" cy="274320"/>
          </a:xfrm>
          <a:prstGeom prst="ellipse">
            <a:avLst/>
          </a:prstGeom>
          <a:solidFill>
            <a:srgbClr val="9A78F5"/>
          </a:solidFill>
          <a:ln w="12700">
            <a:solidFill>
              <a:srgbClr val="FFFFFF"/>
            </a:solidFill>
            <a:prstDash val="solid"/>
          </a:ln>
        </p:spPr>
      </p:sp>
      <p:sp>
        <p:nvSpPr>
          <p:cNvPr id="18" name="Text 13"/>
          <p:cNvSpPr txBox="1"/>
          <p:nvPr/>
        </p:nvSpPr>
        <p:spPr>
          <a:xfrm>
            <a:off x="5264863" y="28960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5264863" y="3541288"/>
            <a:ext cx="274320" cy="274320"/>
          </a:xfrm>
          <a:prstGeom prst="ellipse">
            <a:avLst/>
          </a:prstGeom>
          <a:solidFill>
            <a:srgbClr val="E05555"/>
          </a:solidFill>
          <a:ln w="12700">
            <a:solidFill>
              <a:srgbClr val="FFFFFF"/>
            </a:solidFill>
            <a:prstDash val="solid"/>
          </a:ln>
        </p:spPr>
      </p:sp>
      <p:sp>
        <p:nvSpPr>
          <p:cNvPr id="20" name="Text 15"/>
          <p:cNvSpPr txBox="1"/>
          <p:nvPr/>
        </p:nvSpPr>
        <p:spPr>
          <a:xfrm>
            <a:off x="5264863" y="35412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548640" y="5129784"/>
            <a:ext cx="274320" cy="274320"/>
          </a:xfrm>
          <a:prstGeom prst="ellipse">
            <a:avLst/>
          </a:prstGeom>
          <a:solidFill>
            <a:srgbClr val="5B8DEF"/>
          </a:solidFill>
          <a:ln w="12700">
            <a:solidFill>
              <a:srgbClr val="FFFFFF"/>
            </a:solidFill>
            <a:prstDash val="solid"/>
          </a:ln>
        </p:spPr>
      </p:sp>
      <p:sp>
        <p:nvSpPr>
          <p:cNvPr id="22" name="Text 17"/>
          <p:cNvSpPr txBox="1"/>
          <p:nvPr/>
        </p:nvSpPr>
        <p:spPr>
          <a:xfrm>
            <a:off x="548640" y="51297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8"/>
          <p:cNvSpPr txBox="1"/>
          <p:nvPr/>
        </p:nvSpPr>
        <p:spPr>
          <a:xfrm>
            <a:off x="932688" y="5120640"/>
            <a:ext cx="354787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Suggested 1:9</a:t>
            </a:r>
            <a:endParaRPr lang="en-US" sz="1250" dirty="0"/>
          </a:p>
        </p:txBody>
      </p:sp>
      <p:sp>
        <p:nvSpPr>
          <p:cNvPr id="24" name="Text 19"/>
          <p:cNvSpPr txBox="1"/>
          <p:nvPr/>
        </p:nvSpPr>
        <p:spPr>
          <a:xfrm>
            <a:off x="932688" y="5413248"/>
            <a:ext cx="354787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77,730 events → ~8,637 sampled, 49 buckets.</a:t>
            </a:r>
            <a:endParaRPr lang="en-US" sz="1050" dirty="0"/>
          </a:p>
        </p:txBody>
      </p:sp>
      <p:sp>
        <p:nvSpPr>
          <p:cNvPr id="25" name="Shape 20"/>
          <p:cNvSpPr/>
          <p:nvPr/>
        </p:nvSpPr>
        <p:spPr>
          <a:xfrm>
            <a:off x="548640" y="5696712"/>
            <a:ext cx="274320" cy="274320"/>
          </a:xfrm>
          <a:prstGeom prst="ellipse">
            <a:avLst/>
          </a:prstGeom>
          <a:solidFill>
            <a:srgbClr val="E0A040"/>
          </a:solidFill>
          <a:ln w="12700">
            <a:solidFill>
              <a:srgbClr val="FFFFFF"/>
            </a:solidFill>
            <a:prstDash val="solid"/>
          </a:ln>
        </p:spPr>
      </p:sp>
      <p:sp>
        <p:nvSpPr>
          <p:cNvPr id="26" name="Text 21"/>
          <p:cNvSpPr txBox="1"/>
          <p:nvPr/>
        </p:nvSpPr>
        <p:spPr>
          <a:xfrm>
            <a:off x="548640" y="56967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2"/>
          <p:cNvSpPr txBox="1"/>
          <p:nvPr/>
        </p:nvSpPr>
        <p:spPr>
          <a:xfrm>
            <a:off x="932688" y="5687568"/>
            <a:ext cx="354787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8,534 events, 3.2 s</a:t>
            </a:r>
            <a:endParaRPr lang="en-US" sz="1250" dirty="0"/>
          </a:p>
        </p:txBody>
      </p:sp>
      <p:sp>
        <p:nvSpPr>
          <p:cNvPr id="28" name="Text 23"/>
          <p:cNvSpPr txBox="1"/>
          <p:nvPr/>
        </p:nvSpPr>
        <p:spPr>
          <a:xfrm>
            <a:off x="932688" y="5980176"/>
            <a:ext cx="354787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Spread over the full 24 hours.</a:t>
            </a:r>
            <a:endParaRPr lang="en-US" sz="1050" dirty="0"/>
          </a:p>
        </p:txBody>
      </p:sp>
      <p:sp>
        <p:nvSpPr>
          <p:cNvPr id="29" name="Shape 24"/>
          <p:cNvSpPr/>
          <p:nvPr/>
        </p:nvSpPr>
        <p:spPr>
          <a:xfrm>
            <a:off x="4663440" y="4764024"/>
            <a:ext cx="274320" cy="274320"/>
          </a:xfrm>
          <a:prstGeom prst="ellipse">
            <a:avLst/>
          </a:prstGeom>
          <a:solidFill>
            <a:srgbClr val="3DBE7A"/>
          </a:solidFill>
          <a:ln w="12700">
            <a:solidFill>
              <a:srgbClr val="FFFFFF"/>
            </a:solidFill>
            <a:prstDash val="solid"/>
          </a:ln>
        </p:spPr>
      </p:sp>
      <p:sp>
        <p:nvSpPr>
          <p:cNvPr id="30" name="Text 25"/>
          <p:cNvSpPr txBox="1"/>
          <p:nvPr/>
        </p:nvSpPr>
        <p:spPr>
          <a:xfrm>
            <a:off x="4663440"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6"/>
          <p:cNvSpPr txBox="1"/>
          <p:nvPr/>
        </p:nvSpPr>
        <p:spPr>
          <a:xfrm>
            <a:off x="5047488" y="4754880"/>
            <a:ext cx="6592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business_orders → business_data → business:orders:transactions</a:t>
            </a:r>
            <a:endParaRPr lang="en-US" sz="1250" dirty="0"/>
          </a:p>
        </p:txBody>
      </p:sp>
      <p:sp>
        <p:nvSpPr>
          <p:cNvPr id="32" name="Text 27"/>
          <p:cNvSpPr txBox="1"/>
          <p:nvPr/>
        </p:nvSpPr>
        <p:spPr>
          <a:xfrm>
            <a:off x="5047488" y="5047488"/>
            <a:ext cx="6592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Same hierarchy as CIM.</a:t>
            </a:r>
            <a:endParaRPr lang="en-US" sz="1050" dirty="0"/>
          </a:p>
        </p:txBody>
      </p:sp>
      <p:sp>
        <p:nvSpPr>
          <p:cNvPr id="33" name="Shape 28"/>
          <p:cNvSpPr/>
          <p:nvPr/>
        </p:nvSpPr>
        <p:spPr>
          <a:xfrm>
            <a:off x="4663440" y="5303520"/>
            <a:ext cx="274320" cy="274320"/>
          </a:xfrm>
          <a:prstGeom prst="ellipse">
            <a:avLst/>
          </a:prstGeom>
          <a:solidFill>
            <a:srgbClr val="9A78F5"/>
          </a:solidFill>
          <a:ln w="12700">
            <a:solidFill>
              <a:srgbClr val="FFFFFF"/>
            </a:solidFill>
            <a:prstDash val="solid"/>
          </a:ln>
        </p:spPr>
      </p:sp>
      <p:sp>
        <p:nvSpPr>
          <p:cNvPr id="34" name="Text 29"/>
          <p:cNvSpPr txBox="1"/>
          <p:nvPr/>
        </p:nvSpPr>
        <p:spPr>
          <a:xfrm>
            <a:off x="4663440" y="53035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5" name="Text 30"/>
          <p:cNvSpPr txBox="1"/>
          <p:nvPr/>
        </p:nvSpPr>
        <p:spPr>
          <a:xfrm>
            <a:off x="5047488" y="5294376"/>
            <a:ext cx="6592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@global — 91.67%</a:t>
            </a:r>
            <a:endParaRPr lang="en-US" sz="1250" dirty="0"/>
          </a:p>
        </p:txBody>
      </p:sp>
      <p:sp>
        <p:nvSpPr>
          <p:cNvPr id="36" name="Text 31"/>
          <p:cNvSpPr txBox="1"/>
          <p:nvPr/>
        </p:nvSpPr>
        <p:spPr>
          <a:xfrm>
            <a:off x="5047488" y="5586984"/>
            <a:ext cx="6592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11 of 12 fields pass.</a:t>
            </a:r>
            <a:endParaRPr lang="en-US" sz="1050" dirty="0"/>
          </a:p>
        </p:txBody>
      </p:sp>
      <p:sp>
        <p:nvSpPr>
          <p:cNvPr id="37" name="Shape 32"/>
          <p:cNvSpPr/>
          <p:nvPr/>
        </p:nvSpPr>
        <p:spPr>
          <a:xfrm>
            <a:off x="4663440" y="5843016"/>
            <a:ext cx="274320" cy="274320"/>
          </a:xfrm>
          <a:prstGeom prst="ellipse">
            <a:avLst/>
          </a:prstGeom>
          <a:solidFill>
            <a:srgbClr val="E05555"/>
          </a:solidFill>
          <a:ln w="12700">
            <a:solidFill>
              <a:srgbClr val="FFFFFF"/>
            </a:solidFill>
            <a:prstDash val="solid"/>
          </a:ln>
        </p:spPr>
      </p:sp>
      <p:sp>
        <p:nvSpPr>
          <p:cNvPr id="38" name="Text 33"/>
          <p:cNvSpPr txBox="1"/>
          <p:nvPr/>
        </p:nvSpPr>
        <p:spPr>
          <a:xfrm>
            <a:off x="4663440" y="58430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9" name="Text 34"/>
          <p:cNvSpPr txBox="1"/>
          <p:nvPr/>
        </p:nvSpPr>
        <p:spPr>
          <a:xfrm>
            <a:off x="5047488" y="5833872"/>
            <a:ext cx="6592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currency — red</a:t>
            </a:r>
            <a:endParaRPr lang="en-US" sz="1250" dirty="0"/>
          </a:p>
        </p:txBody>
      </p:sp>
      <p:sp>
        <p:nvSpPr>
          <p:cNvPr id="40" name="Text 35"/>
          <p:cNvSpPr txBox="1"/>
          <p:nvPr/>
        </p:nvSpPr>
        <p:spPr>
          <a:xfrm>
            <a:off x="5047488" y="6126480"/>
            <a:ext cx="6592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success 71.97%, coverage 88.7%.</a:t>
            </a:r>
            <a:endParaRPr lang="en-US" sz="10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2  ·  AI ASSISTANT → FQM ADVISOR</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Ask about the entity — the Assistant hands over to the FQM Advisor</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657600" cy="3958934"/>
          </a:xfrm>
          <a:prstGeom prst="roundRect">
            <a:avLst>
              <a:gd name="adj" fmla="val 1250"/>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c16_assistant_answer_top.jpg">    </p:cNvPr>
          <p:cNvPicPr>
            <a:picLocks noChangeAspect="1"/>
          </p:cNvPicPr>
          <p:nvPr/>
        </p:nvPicPr>
        <p:blipFill>
          <a:blip r:embed="rId1"/>
          <a:stretch>
            <a:fillRect/>
          </a:stretch>
        </p:blipFill>
        <p:spPr>
          <a:xfrm>
            <a:off x="612648" y="1435608"/>
            <a:ext cx="3529584" cy="3830918"/>
          </a:xfrm>
          <a:prstGeom prst="rect">
            <a:avLst/>
          </a:prstGeom>
        </p:spPr>
      </p:pic>
      <p:sp>
        <p:nvSpPr>
          <p:cNvPr id="9" name="Shape 5"/>
          <p:cNvSpPr/>
          <p:nvPr/>
        </p:nvSpPr>
        <p:spPr>
          <a:xfrm>
            <a:off x="2346168" y="2409414"/>
            <a:ext cx="274320" cy="274320"/>
          </a:xfrm>
          <a:prstGeom prst="ellipse">
            <a:avLst/>
          </a:prstGeom>
          <a:solidFill>
            <a:srgbClr val="5B8DEF"/>
          </a:solidFill>
          <a:ln w="12700">
            <a:solidFill>
              <a:srgbClr val="FFFFFF"/>
            </a:solidFill>
            <a:prstDash val="solid"/>
          </a:ln>
        </p:spPr>
      </p:sp>
      <p:sp>
        <p:nvSpPr>
          <p:cNvPr id="10" name="Text 6"/>
          <p:cNvSpPr txBox="1"/>
          <p:nvPr/>
        </p:nvSpPr>
        <p:spPr>
          <a:xfrm>
            <a:off x="2346168" y="240941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534363" y="3596999"/>
            <a:ext cx="274320" cy="274320"/>
          </a:xfrm>
          <a:prstGeom prst="ellipse">
            <a:avLst/>
          </a:prstGeom>
          <a:solidFill>
            <a:srgbClr val="E0A040"/>
          </a:solidFill>
          <a:ln w="12700">
            <a:solidFill>
              <a:srgbClr val="FFFFFF"/>
            </a:solidFill>
            <a:prstDash val="solid"/>
          </a:ln>
        </p:spPr>
      </p:sp>
      <p:sp>
        <p:nvSpPr>
          <p:cNvPr id="12" name="Text 8"/>
          <p:cNvSpPr txBox="1"/>
          <p:nvPr/>
        </p:nvSpPr>
        <p:spPr>
          <a:xfrm>
            <a:off x="1534363" y="359699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534363" y="4516419"/>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534363" y="451641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4389120" y="1371600"/>
            <a:ext cx="3657600" cy="3958934"/>
          </a:xfrm>
          <a:prstGeom prst="roundRect">
            <a:avLst>
              <a:gd name="adj" fmla="val 1250"/>
            </a:avLst>
          </a:prstGeom>
          <a:solidFill>
            <a:srgbClr val="1F242F"/>
          </a:solidFill>
          <a:ln w="9525">
            <a:solidFill>
              <a:srgbClr val="2A3140"/>
            </a:solidFill>
            <a:prstDash val="solid"/>
          </a:ln>
        </p:spPr>
      </p:sp>
      <p:pic>
        <p:nvPicPr>
          <p:cNvPr id="16" name="Image 1" descr="/private/tmp/claude-501/-Users-guilhem-DocsOffsync-trackme-limited-trackme-app--claude-worktrees-topology-version-history-export-8b829b/b2c4840b-82fc-41d0-974d-0c791d354b61/scratchpad/deck/img/c15_assistant_answer_bottom.jpg">    </p:cNvPr>
          <p:cNvPicPr>
            <a:picLocks noChangeAspect="1"/>
          </p:cNvPicPr>
          <p:nvPr/>
        </p:nvPicPr>
        <p:blipFill>
          <a:blip r:embed="rId2"/>
          <a:stretch>
            <a:fillRect/>
          </a:stretch>
        </p:blipFill>
        <p:spPr>
          <a:xfrm>
            <a:off x="4453128" y="1435608"/>
            <a:ext cx="3529584" cy="3830918"/>
          </a:xfrm>
          <a:prstGeom prst="rect">
            <a:avLst/>
          </a:prstGeom>
        </p:spPr>
      </p:pic>
      <p:sp>
        <p:nvSpPr>
          <p:cNvPr id="17" name="Shape 12"/>
          <p:cNvSpPr/>
          <p:nvPr/>
        </p:nvSpPr>
        <p:spPr>
          <a:xfrm>
            <a:off x="5374843" y="2600960"/>
            <a:ext cx="274320" cy="274320"/>
          </a:xfrm>
          <a:prstGeom prst="ellipse">
            <a:avLst/>
          </a:prstGeom>
          <a:solidFill>
            <a:srgbClr val="9A78F5"/>
          </a:solidFill>
          <a:ln w="12700">
            <a:solidFill>
              <a:srgbClr val="FFFFFF"/>
            </a:solidFill>
            <a:prstDash val="solid"/>
          </a:ln>
        </p:spPr>
      </p:sp>
      <p:sp>
        <p:nvSpPr>
          <p:cNvPr id="18" name="Text 13"/>
          <p:cNvSpPr txBox="1"/>
          <p:nvPr/>
        </p:nvSpPr>
        <p:spPr>
          <a:xfrm>
            <a:off x="5374843" y="26009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6080760" y="3826854"/>
            <a:ext cx="274320" cy="274320"/>
          </a:xfrm>
          <a:prstGeom prst="ellipse">
            <a:avLst/>
          </a:prstGeom>
          <a:solidFill>
            <a:srgbClr val="E05555"/>
          </a:solidFill>
          <a:ln w="12700">
            <a:solidFill>
              <a:srgbClr val="FFFFFF"/>
            </a:solidFill>
            <a:prstDash val="solid"/>
          </a:ln>
        </p:spPr>
      </p:sp>
      <p:sp>
        <p:nvSpPr>
          <p:cNvPr id="20" name="Text 15"/>
          <p:cNvSpPr txBox="1"/>
          <p:nvPr/>
        </p:nvSpPr>
        <p:spPr>
          <a:xfrm>
            <a:off x="6080760" y="382685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4880701" y="4286564"/>
            <a:ext cx="274320" cy="274320"/>
          </a:xfrm>
          <a:prstGeom prst="ellipse">
            <a:avLst/>
          </a:prstGeom>
          <a:solidFill>
            <a:srgbClr val="5B8DEF"/>
          </a:solidFill>
          <a:ln w="12700">
            <a:solidFill>
              <a:srgbClr val="FFFFFF"/>
            </a:solidFill>
            <a:prstDash val="solid"/>
          </a:ln>
        </p:spPr>
      </p:sp>
      <p:sp>
        <p:nvSpPr>
          <p:cNvPr id="22" name="Text 17"/>
          <p:cNvSpPr txBox="1"/>
          <p:nvPr/>
        </p:nvSpPr>
        <p:spPr>
          <a:xfrm>
            <a:off x="4880701" y="42865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8275320" y="1426464"/>
            <a:ext cx="274320" cy="274320"/>
          </a:xfrm>
          <a:prstGeom prst="ellipse">
            <a:avLst/>
          </a:prstGeom>
          <a:solidFill>
            <a:srgbClr val="5B8DEF"/>
          </a:solidFill>
          <a:ln w="12700">
            <a:solidFill>
              <a:srgbClr val="FFFFFF"/>
            </a:solidFill>
            <a:prstDash val="solid"/>
          </a:ln>
        </p:spPr>
      </p:sp>
      <p:sp>
        <p:nvSpPr>
          <p:cNvPr id="24" name="Text 19"/>
          <p:cNvSpPr txBox="1"/>
          <p:nvPr/>
        </p:nvSpPr>
        <p:spPr>
          <a:xfrm>
            <a:off x="827532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5" name="Text 20"/>
          <p:cNvSpPr txBox="1"/>
          <p:nvPr/>
        </p:nvSpPr>
        <p:spPr>
          <a:xfrm>
            <a:off x="8659368" y="141732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question</a:t>
            </a:r>
            <a:endParaRPr lang="en-US" sz="1250" dirty="0"/>
          </a:p>
        </p:txBody>
      </p:sp>
      <p:sp>
        <p:nvSpPr>
          <p:cNvPr id="26" name="Text 21"/>
          <p:cNvSpPr txBox="1"/>
          <p:nvPr/>
        </p:nvSpPr>
        <p:spPr>
          <a:xfrm>
            <a:off x="8659368" y="1709928"/>
            <a:ext cx="29809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Which values fail, what share, what to fix?</a:t>
            </a:r>
            <a:endParaRPr lang="en-US" sz="1050" dirty="0"/>
          </a:p>
        </p:txBody>
      </p:sp>
      <p:sp>
        <p:nvSpPr>
          <p:cNvPr id="27" name="Shape 22"/>
          <p:cNvSpPr/>
          <p:nvPr/>
        </p:nvSpPr>
        <p:spPr>
          <a:xfrm>
            <a:off x="8275320" y="2020824"/>
            <a:ext cx="274320" cy="274320"/>
          </a:xfrm>
          <a:prstGeom prst="ellipse">
            <a:avLst/>
          </a:prstGeom>
          <a:solidFill>
            <a:srgbClr val="E0A040"/>
          </a:solidFill>
          <a:ln w="12700">
            <a:solidFill>
              <a:srgbClr val="FFFFFF"/>
            </a:solidFill>
            <a:prstDash val="solid"/>
          </a:ln>
        </p:spPr>
      </p:sp>
      <p:sp>
        <p:nvSpPr>
          <p:cNvPr id="28" name="Text 23"/>
          <p:cNvSpPr txBox="1"/>
          <p:nvPr/>
        </p:nvSpPr>
        <p:spPr>
          <a:xfrm>
            <a:off x="8275320" y="2020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9" name="Text 24"/>
          <p:cNvSpPr txBox="1"/>
          <p:nvPr/>
        </p:nvSpPr>
        <p:spPr>
          <a:xfrm>
            <a:off x="8659368" y="201168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Failing values, by kind</a:t>
            </a:r>
            <a:endParaRPr lang="en-US" sz="1250" dirty="0"/>
          </a:p>
        </p:txBody>
      </p:sp>
      <p:sp>
        <p:nvSpPr>
          <p:cNvPr id="30" name="Text 25"/>
          <p:cNvSpPr txBox="1"/>
          <p:nvPr/>
        </p:nvSpPr>
        <p:spPr>
          <a:xfrm>
            <a:off x="8659368" y="2304288"/>
            <a:ext cx="2980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Truncated · non-standard · error values · empty.</a:t>
            </a:r>
            <a:endParaRPr lang="en-US" sz="1050" dirty="0"/>
          </a:p>
        </p:txBody>
      </p:sp>
      <p:sp>
        <p:nvSpPr>
          <p:cNvPr id="31" name="Shape 26"/>
          <p:cNvSpPr/>
          <p:nvPr/>
        </p:nvSpPr>
        <p:spPr>
          <a:xfrm>
            <a:off x="8275320" y="2798064"/>
            <a:ext cx="274320" cy="274320"/>
          </a:xfrm>
          <a:prstGeom prst="ellipse">
            <a:avLst/>
          </a:prstGeom>
          <a:solidFill>
            <a:srgbClr val="3DBE7A"/>
          </a:solidFill>
          <a:ln w="12700">
            <a:solidFill>
              <a:srgbClr val="FFFFFF"/>
            </a:solidFill>
            <a:prstDash val="solid"/>
          </a:ln>
        </p:spPr>
      </p:sp>
      <p:sp>
        <p:nvSpPr>
          <p:cNvPr id="32" name="Text 27"/>
          <p:cNvSpPr txBox="1"/>
          <p:nvPr/>
        </p:nvSpPr>
        <p:spPr>
          <a:xfrm>
            <a:off x="827532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3" name="Text 28"/>
          <p:cNvSpPr txBox="1"/>
          <p:nvPr/>
        </p:nvSpPr>
        <p:spPr>
          <a:xfrm>
            <a:off x="8659368" y="278892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28.03% of orders</a:t>
            </a:r>
            <a:endParaRPr lang="en-US" sz="1250" dirty="0"/>
          </a:p>
        </p:txBody>
      </p:sp>
      <p:sp>
        <p:nvSpPr>
          <p:cNvPr id="34" name="Text 29"/>
          <p:cNvSpPr txBox="1"/>
          <p:nvPr/>
        </p:nvSpPr>
        <p:spPr>
          <a:xfrm>
            <a:off x="8659368" y="3081528"/>
            <a:ext cx="29809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22.35% invalid, 5.68% empty.</a:t>
            </a:r>
            <a:endParaRPr lang="en-US" sz="1050" dirty="0"/>
          </a:p>
        </p:txBody>
      </p:sp>
      <p:sp>
        <p:nvSpPr>
          <p:cNvPr id="35" name="Shape 30"/>
          <p:cNvSpPr/>
          <p:nvPr/>
        </p:nvSpPr>
        <p:spPr>
          <a:xfrm>
            <a:off x="8275320" y="3392424"/>
            <a:ext cx="274320" cy="274320"/>
          </a:xfrm>
          <a:prstGeom prst="ellipse">
            <a:avLst/>
          </a:prstGeom>
          <a:solidFill>
            <a:srgbClr val="9A78F5"/>
          </a:solidFill>
          <a:ln w="12700">
            <a:solidFill>
              <a:srgbClr val="FFFFFF"/>
            </a:solidFill>
            <a:prstDash val="solid"/>
          </a:ln>
        </p:spPr>
      </p:sp>
      <p:sp>
        <p:nvSpPr>
          <p:cNvPr id="36" name="Text 31"/>
          <p:cNvSpPr txBox="1"/>
          <p:nvPr/>
        </p:nvSpPr>
        <p:spPr>
          <a:xfrm>
            <a:off x="8275320" y="33924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2"/>
          <p:cNvSpPr txBox="1"/>
          <p:nvPr/>
        </p:nvSpPr>
        <p:spPr>
          <a:xfrm>
            <a:off x="8659368" y="338328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to fix at the source</a:t>
            </a:r>
            <a:endParaRPr lang="en-US" sz="1250" dirty="0"/>
          </a:p>
        </p:txBody>
      </p:sp>
      <p:sp>
        <p:nvSpPr>
          <p:cNvPr id="38" name="Text 33"/>
          <p:cNvSpPr txBox="1"/>
          <p:nvPr/>
        </p:nvSpPr>
        <p:spPr>
          <a:xfrm>
            <a:off x="8659368" y="3675888"/>
            <a:ext cx="2980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Standardise outputs, fix truncation, handle nulls.</a:t>
            </a:r>
            <a:endParaRPr lang="en-US" sz="1050" dirty="0"/>
          </a:p>
        </p:txBody>
      </p:sp>
      <p:sp>
        <p:nvSpPr>
          <p:cNvPr id="39" name="Shape 34"/>
          <p:cNvSpPr/>
          <p:nvPr/>
        </p:nvSpPr>
        <p:spPr>
          <a:xfrm>
            <a:off x="8275320" y="4169664"/>
            <a:ext cx="274320" cy="274320"/>
          </a:xfrm>
          <a:prstGeom prst="ellipse">
            <a:avLst/>
          </a:prstGeom>
          <a:solidFill>
            <a:srgbClr val="E05555"/>
          </a:solidFill>
          <a:ln w="12700">
            <a:solidFill>
              <a:srgbClr val="FFFFFF"/>
            </a:solidFill>
            <a:prstDash val="solid"/>
          </a:ln>
        </p:spPr>
      </p:sp>
      <p:sp>
        <p:nvSpPr>
          <p:cNvPr id="40" name="Text 35"/>
          <p:cNvSpPr txBox="1"/>
          <p:nvPr/>
        </p:nvSpPr>
        <p:spPr>
          <a:xfrm>
            <a:off x="8275320" y="41696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1" name="Text 36"/>
          <p:cNvSpPr txBox="1"/>
          <p:nvPr/>
        </p:nvSpPr>
        <p:spPr>
          <a:xfrm>
            <a:off x="8659368" y="416052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FQM Advisor — proposed action</a:t>
            </a:r>
            <a:endParaRPr lang="en-US" sz="1250" dirty="0"/>
          </a:p>
        </p:txBody>
      </p:sp>
      <p:sp>
        <p:nvSpPr>
          <p:cNvPr id="42" name="Text 37"/>
          <p:cNvSpPr txBox="1"/>
          <p:nvPr/>
        </p:nvSpPr>
        <p:spPr>
          <a:xfrm>
            <a:off x="8659368" y="4453128"/>
            <a:ext cx="2980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Inspect the failing values and the dictionary.</a:t>
            </a:r>
            <a:endParaRPr lang="en-US" sz="1050" dirty="0"/>
          </a:p>
        </p:txBody>
      </p:sp>
      <p:sp>
        <p:nvSpPr>
          <p:cNvPr id="43" name="Shape 38"/>
          <p:cNvSpPr/>
          <p:nvPr/>
        </p:nvSpPr>
        <p:spPr>
          <a:xfrm>
            <a:off x="8275320" y="4946904"/>
            <a:ext cx="274320" cy="274320"/>
          </a:xfrm>
          <a:prstGeom prst="ellipse">
            <a:avLst/>
          </a:prstGeom>
          <a:solidFill>
            <a:srgbClr val="5B8DEF"/>
          </a:solidFill>
          <a:ln w="12700">
            <a:solidFill>
              <a:srgbClr val="FFFFFF"/>
            </a:solidFill>
            <a:prstDash val="solid"/>
          </a:ln>
        </p:spPr>
      </p:sp>
      <p:sp>
        <p:nvSpPr>
          <p:cNvPr id="44" name="Text 39"/>
          <p:cNvSpPr txBox="1"/>
          <p:nvPr/>
        </p:nvSpPr>
        <p:spPr>
          <a:xfrm>
            <a:off x="8275320" y="4946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5" name="Text 40"/>
          <p:cNvSpPr txBox="1"/>
          <p:nvPr/>
        </p:nvSpPr>
        <p:spPr>
          <a:xfrm>
            <a:off x="8659368" y="493776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Run now (inspect)</a:t>
            </a:r>
            <a:endParaRPr lang="en-US" sz="1250" dirty="0"/>
          </a:p>
        </p:txBody>
      </p:sp>
      <p:sp>
        <p:nvSpPr>
          <p:cNvPr id="46" name="Text 41"/>
          <p:cNvSpPr txBox="1"/>
          <p:nvPr/>
        </p:nvSpPr>
        <p:spPr>
          <a:xfrm>
            <a:off x="8659368" y="5230368"/>
            <a:ext cx="29809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Read-only run, launched from the chat.</a:t>
            </a:r>
            <a:endParaRPr lang="en-US" sz="10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EXAMPLE 2  ·  FQM ADVISOR</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FQM Advisor verdict — keep the rule, fix the data</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657600" cy="3958934"/>
          </a:xfrm>
          <a:prstGeom prst="roundRect">
            <a:avLst>
              <a:gd name="adj" fmla="val 1250"/>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c17_advisor_running.jpg">    </p:cNvPr>
          <p:cNvPicPr>
            <a:picLocks noChangeAspect="1"/>
          </p:cNvPicPr>
          <p:nvPr/>
        </p:nvPicPr>
        <p:blipFill>
          <a:blip r:embed="rId1"/>
          <a:stretch>
            <a:fillRect/>
          </a:stretch>
        </p:blipFill>
        <p:spPr>
          <a:xfrm>
            <a:off x="612648" y="1435608"/>
            <a:ext cx="3529584" cy="3830918"/>
          </a:xfrm>
          <a:prstGeom prst="rect">
            <a:avLst/>
          </a:prstGeom>
        </p:spPr>
      </p:pic>
      <p:sp>
        <p:nvSpPr>
          <p:cNvPr id="9" name="Shape 5"/>
          <p:cNvSpPr/>
          <p:nvPr/>
        </p:nvSpPr>
        <p:spPr>
          <a:xfrm>
            <a:off x="1357884" y="2945743"/>
            <a:ext cx="274320" cy="274320"/>
          </a:xfrm>
          <a:prstGeom prst="ellipse">
            <a:avLst/>
          </a:prstGeom>
          <a:solidFill>
            <a:srgbClr val="5B8DEF"/>
          </a:solidFill>
          <a:ln w="12700">
            <a:solidFill>
              <a:srgbClr val="FFFFFF"/>
            </a:solidFill>
            <a:prstDash val="solid"/>
          </a:ln>
        </p:spPr>
      </p:sp>
      <p:sp>
        <p:nvSpPr>
          <p:cNvPr id="10" name="Text 6"/>
          <p:cNvSpPr txBox="1"/>
          <p:nvPr/>
        </p:nvSpPr>
        <p:spPr>
          <a:xfrm>
            <a:off x="1357884" y="294574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534363" y="3596999"/>
            <a:ext cx="274320" cy="274320"/>
          </a:xfrm>
          <a:prstGeom prst="ellipse">
            <a:avLst/>
          </a:prstGeom>
          <a:solidFill>
            <a:srgbClr val="E0A040"/>
          </a:solidFill>
          <a:ln w="12700">
            <a:solidFill>
              <a:srgbClr val="FFFFFF"/>
            </a:solidFill>
            <a:prstDash val="solid"/>
          </a:ln>
        </p:spPr>
      </p:sp>
      <p:sp>
        <p:nvSpPr>
          <p:cNvPr id="12" name="Text 8"/>
          <p:cNvSpPr txBox="1"/>
          <p:nvPr/>
        </p:nvSpPr>
        <p:spPr>
          <a:xfrm>
            <a:off x="1534363" y="359699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389120" y="1371600"/>
            <a:ext cx="3657600" cy="3958934"/>
          </a:xfrm>
          <a:prstGeom prst="roundRect">
            <a:avLst>
              <a:gd name="adj" fmla="val 1250"/>
            </a:avLst>
          </a:prstGeom>
          <a:solidFill>
            <a:srgbClr val="1F242F"/>
          </a:solidFill>
          <a:ln w="9525">
            <a:solidFill>
              <a:srgbClr val="2A3140"/>
            </a:solidFill>
            <a:prstDash val="solid"/>
          </a:ln>
        </p:spPr>
      </p:sp>
      <p:pic>
        <p:nvPicPr>
          <p:cNvPr id="14" name="Image 1" descr="/private/tmp/claude-501/-Users-guilhem-DocsOffsync-trackme-limited-trackme-app--claude-worktrees-topology-version-history-export-8b829b/b2c4840b-82fc-41d0-974d-0c791d354b61/scratchpad/deck/img/c18_advisor_result.jpg">    </p:cNvPr>
          <p:cNvPicPr>
            <a:picLocks noChangeAspect="1"/>
          </p:cNvPicPr>
          <p:nvPr/>
        </p:nvPicPr>
        <p:blipFill>
          <a:blip r:embed="rId2"/>
          <a:stretch>
            <a:fillRect/>
          </a:stretch>
        </p:blipFill>
        <p:spPr>
          <a:xfrm>
            <a:off x="4453128" y="1435608"/>
            <a:ext cx="3529584" cy="3830918"/>
          </a:xfrm>
          <a:prstGeom prst="rect">
            <a:avLst/>
          </a:prstGeom>
        </p:spPr>
      </p:pic>
      <p:sp>
        <p:nvSpPr>
          <p:cNvPr id="15" name="Shape 10"/>
          <p:cNvSpPr/>
          <p:nvPr/>
        </p:nvSpPr>
        <p:spPr>
          <a:xfrm>
            <a:off x="4915997" y="2447724"/>
            <a:ext cx="274320" cy="274320"/>
          </a:xfrm>
          <a:prstGeom prst="ellipse">
            <a:avLst/>
          </a:prstGeom>
          <a:solidFill>
            <a:srgbClr val="3DBE7A"/>
          </a:solidFill>
          <a:ln w="12700">
            <a:solidFill>
              <a:srgbClr val="FFFFFF"/>
            </a:solidFill>
            <a:prstDash val="solid"/>
          </a:ln>
        </p:spPr>
      </p:sp>
      <p:sp>
        <p:nvSpPr>
          <p:cNvPr id="16" name="Text 11"/>
          <p:cNvSpPr txBox="1"/>
          <p:nvPr/>
        </p:nvSpPr>
        <p:spPr>
          <a:xfrm>
            <a:off x="4915997" y="24477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6080760" y="2945743"/>
            <a:ext cx="274320" cy="274320"/>
          </a:xfrm>
          <a:prstGeom prst="ellipse">
            <a:avLst/>
          </a:prstGeom>
          <a:solidFill>
            <a:srgbClr val="9A78F5"/>
          </a:solidFill>
          <a:ln w="12700">
            <a:solidFill>
              <a:srgbClr val="FFFFFF"/>
            </a:solidFill>
            <a:prstDash val="solid"/>
          </a:ln>
        </p:spPr>
      </p:sp>
      <p:sp>
        <p:nvSpPr>
          <p:cNvPr id="18" name="Text 13"/>
          <p:cNvSpPr txBox="1"/>
          <p:nvPr/>
        </p:nvSpPr>
        <p:spPr>
          <a:xfrm>
            <a:off x="6080760" y="294574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6080760" y="3826854"/>
            <a:ext cx="274320" cy="274320"/>
          </a:xfrm>
          <a:prstGeom prst="ellipse">
            <a:avLst/>
          </a:prstGeom>
          <a:solidFill>
            <a:srgbClr val="E05555"/>
          </a:solidFill>
          <a:ln w="12700">
            <a:solidFill>
              <a:srgbClr val="FFFFFF"/>
            </a:solidFill>
            <a:prstDash val="solid"/>
          </a:ln>
        </p:spPr>
      </p:sp>
      <p:sp>
        <p:nvSpPr>
          <p:cNvPr id="20" name="Text 15"/>
          <p:cNvSpPr txBox="1"/>
          <p:nvPr/>
        </p:nvSpPr>
        <p:spPr>
          <a:xfrm>
            <a:off x="6080760" y="382685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5021885" y="4861202"/>
            <a:ext cx="274320" cy="274320"/>
          </a:xfrm>
          <a:prstGeom prst="ellipse">
            <a:avLst/>
          </a:prstGeom>
          <a:solidFill>
            <a:srgbClr val="5B8DEF"/>
          </a:solidFill>
          <a:ln w="12700">
            <a:solidFill>
              <a:srgbClr val="FFFFFF"/>
            </a:solidFill>
            <a:prstDash val="solid"/>
          </a:ln>
        </p:spPr>
      </p:sp>
      <p:sp>
        <p:nvSpPr>
          <p:cNvPr id="22" name="Text 17"/>
          <p:cNvSpPr txBox="1"/>
          <p:nvPr/>
        </p:nvSpPr>
        <p:spPr>
          <a:xfrm>
            <a:off x="5021885" y="486120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8275320" y="1426464"/>
            <a:ext cx="274320" cy="274320"/>
          </a:xfrm>
          <a:prstGeom prst="ellipse">
            <a:avLst/>
          </a:prstGeom>
          <a:solidFill>
            <a:srgbClr val="5B8DEF"/>
          </a:solidFill>
          <a:ln w="12700">
            <a:solidFill>
              <a:srgbClr val="FFFFFF"/>
            </a:solidFill>
            <a:prstDash val="solid"/>
          </a:ln>
        </p:spPr>
      </p:sp>
      <p:sp>
        <p:nvSpPr>
          <p:cNvPr id="24" name="Text 19"/>
          <p:cNvSpPr txBox="1"/>
          <p:nvPr/>
        </p:nvSpPr>
        <p:spPr>
          <a:xfrm>
            <a:off x="827532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5" name="Text 20"/>
          <p:cNvSpPr txBox="1"/>
          <p:nvPr/>
        </p:nvSpPr>
        <p:spPr>
          <a:xfrm>
            <a:off x="8659368" y="141732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Running (inspect)</a:t>
            </a:r>
            <a:endParaRPr lang="en-US" sz="1250" dirty="0"/>
          </a:p>
        </p:txBody>
      </p:sp>
      <p:sp>
        <p:nvSpPr>
          <p:cNvPr id="26" name="Text 21"/>
          <p:cNvSpPr txBox="1"/>
          <p:nvPr/>
        </p:nvSpPr>
        <p:spPr>
          <a:xfrm>
            <a:off x="8659368" y="1709928"/>
            <a:ext cx="29809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Read-only mode: no change is possible.</a:t>
            </a:r>
            <a:endParaRPr lang="en-US" sz="1050" dirty="0"/>
          </a:p>
        </p:txBody>
      </p:sp>
      <p:sp>
        <p:nvSpPr>
          <p:cNvPr id="27" name="Shape 22"/>
          <p:cNvSpPr/>
          <p:nvPr/>
        </p:nvSpPr>
        <p:spPr>
          <a:xfrm>
            <a:off x="8275320" y="2020824"/>
            <a:ext cx="274320" cy="274320"/>
          </a:xfrm>
          <a:prstGeom prst="ellipse">
            <a:avLst/>
          </a:prstGeom>
          <a:solidFill>
            <a:srgbClr val="E0A040"/>
          </a:solidFill>
          <a:ln w="12700">
            <a:solidFill>
              <a:srgbClr val="FFFFFF"/>
            </a:solidFill>
            <a:prstDash val="solid"/>
          </a:ln>
        </p:spPr>
      </p:sp>
      <p:sp>
        <p:nvSpPr>
          <p:cNvPr id="28" name="Text 23"/>
          <p:cNvSpPr txBox="1"/>
          <p:nvPr/>
        </p:nvSpPr>
        <p:spPr>
          <a:xfrm>
            <a:off x="8275320" y="2020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9" name="Text 24"/>
          <p:cNvSpPr txBox="1"/>
          <p:nvPr/>
        </p:nvSpPr>
        <p:spPr>
          <a:xfrm>
            <a:off x="8659368" y="201168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Evidence gathered</a:t>
            </a:r>
            <a:endParaRPr lang="en-US" sz="1250" dirty="0"/>
          </a:p>
        </p:txBody>
      </p:sp>
      <p:sp>
        <p:nvSpPr>
          <p:cNvPr id="30" name="Text 25"/>
          <p:cNvSpPr txBox="1"/>
          <p:nvPr/>
        </p:nvSpPr>
        <p:spPr>
          <a:xfrm>
            <a:off x="8659368" y="2304288"/>
            <a:ext cx="2980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Entity context, history, sampled failures, dictionary, data model.</a:t>
            </a:r>
            <a:endParaRPr lang="en-US" sz="1050" dirty="0"/>
          </a:p>
        </p:txBody>
      </p:sp>
      <p:sp>
        <p:nvSpPr>
          <p:cNvPr id="31" name="Shape 26"/>
          <p:cNvSpPr/>
          <p:nvPr/>
        </p:nvSpPr>
        <p:spPr>
          <a:xfrm>
            <a:off x="8275320" y="2798064"/>
            <a:ext cx="274320" cy="274320"/>
          </a:xfrm>
          <a:prstGeom prst="ellipse">
            <a:avLst/>
          </a:prstGeom>
          <a:solidFill>
            <a:srgbClr val="3DBE7A"/>
          </a:solidFill>
          <a:ln w="12700">
            <a:solidFill>
              <a:srgbClr val="FFFFFF"/>
            </a:solidFill>
            <a:prstDash val="solid"/>
          </a:ln>
        </p:spPr>
      </p:sp>
      <p:sp>
        <p:nvSpPr>
          <p:cNvPr id="32" name="Text 27"/>
          <p:cNvSpPr txBox="1"/>
          <p:nvPr/>
        </p:nvSpPr>
        <p:spPr>
          <a:xfrm>
            <a:off x="827532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3" name="Text 28"/>
          <p:cNvSpPr txBox="1"/>
          <p:nvPr/>
        </p:nvSpPr>
        <p:spPr>
          <a:xfrm>
            <a:off x="8659368" y="278892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Collect Job Issue</a:t>
            </a:r>
            <a:endParaRPr lang="en-US" sz="1250" dirty="0"/>
          </a:p>
        </p:txBody>
      </p:sp>
      <p:sp>
        <p:nvSpPr>
          <p:cNvPr id="34" name="Text 29"/>
          <p:cNvSpPr txBox="1"/>
          <p:nvPr/>
        </p:nvSpPr>
        <p:spPr>
          <a:xfrm>
            <a:off x="8659368" y="3081528"/>
            <a:ext cx="29809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verdict category.</a:t>
            </a:r>
            <a:endParaRPr lang="en-US" sz="1050" dirty="0"/>
          </a:p>
        </p:txBody>
      </p:sp>
      <p:sp>
        <p:nvSpPr>
          <p:cNvPr id="35" name="Shape 30"/>
          <p:cNvSpPr/>
          <p:nvPr/>
        </p:nvSpPr>
        <p:spPr>
          <a:xfrm>
            <a:off x="8275320" y="3392424"/>
            <a:ext cx="274320" cy="274320"/>
          </a:xfrm>
          <a:prstGeom prst="ellipse">
            <a:avLst/>
          </a:prstGeom>
          <a:solidFill>
            <a:srgbClr val="9A78F5"/>
          </a:solidFill>
          <a:ln w="12700">
            <a:solidFill>
              <a:srgbClr val="FFFFFF"/>
            </a:solidFill>
            <a:prstDash val="solid"/>
          </a:ln>
        </p:spPr>
      </p:sp>
      <p:sp>
        <p:nvSpPr>
          <p:cNvPr id="36" name="Text 31"/>
          <p:cNvSpPr txBox="1"/>
          <p:nvPr/>
        </p:nvSpPr>
        <p:spPr>
          <a:xfrm>
            <a:off x="8275320" y="33924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2"/>
          <p:cNvSpPr txBox="1"/>
          <p:nvPr/>
        </p:nvSpPr>
        <p:spPr>
          <a:xfrm>
            <a:off x="8659368" y="338328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rule is right</a:t>
            </a:r>
            <a:endParaRPr lang="en-US" sz="1250" dirty="0"/>
          </a:p>
        </p:txBody>
      </p:sp>
      <p:sp>
        <p:nvSpPr>
          <p:cNvPr id="38" name="Text 33"/>
          <p:cNvSpPr txBox="1"/>
          <p:nvPr/>
        </p:nvSpPr>
        <p:spPr>
          <a:xfrm>
            <a:off x="8659368" y="3675888"/>
            <a:ext cx="2980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Failures come from garbage or unparsed data, not the dictionary.</a:t>
            </a:r>
            <a:endParaRPr lang="en-US" sz="1050" dirty="0"/>
          </a:p>
        </p:txBody>
      </p:sp>
      <p:sp>
        <p:nvSpPr>
          <p:cNvPr id="39" name="Shape 34"/>
          <p:cNvSpPr/>
          <p:nvPr/>
        </p:nvSpPr>
        <p:spPr>
          <a:xfrm>
            <a:off x="8275320" y="4169664"/>
            <a:ext cx="274320" cy="274320"/>
          </a:xfrm>
          <a:prstGeom prst="ellipse">
            <a:avLst/>
          </a:prstGeom>
          <a:solidFill>
            <a:srgbClr val="E05555"/>
          </a:solidFill>
          <a:ln w="12700">
            <a:solidFill>
              <a:srgbClr val="FFFFFF"/>
            </a:solidFill>
            <a:prstDash val="solid"/>
          </a:ln>
        </p:spPr>
      </p:sp>
      <p:sp>
        <p:nvSpPr>
          <p:cNvPr id="40" name="Text 35"/>
          <p:cNvSpPr txBox="1"/>
          <p:nvPr/>
        </p:nvSpPr>
        <p:spPr>
          <a:xfrm>
            <a:off x="8275320" y="41696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1" name="Text 36"/>
          <p:cNvSpPr txBox="1"/>
          <p:nvPr/>
        </p:nvSpPr>
        <p:spPr>
          <a:xfrm>
            <a:off x="8659368" y="416052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Do not loosen the regex</a:t>
            </a:r>
            <a:endParaRPr lang="en-US" sz="1250" dirty="0"/>
          </a:p>
        </p:txBody>
      </p:sp>
      <p:sp>
        <p:nvSpPr>
          <p:cNvPr id="42" name="Text 37"/>
          <p:cNvSpPr txBox="1"/>
          <p:nvPr/>
        </p:nvSpPr>
        <p:spPr>
          <a:xfrm>
            <a:off x="8659368" y="4453128"/>
            <a:ext cx="2980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"Loosening the regex would hide real data breakage."</a:t>
            </a:r>
            <a:endParaRPr lang="en-US" sz="1050" dirty="0"/>
          </a:p>
        </p:txBody>
      </p:sp>
      <p:sp>
        <p:nvSpPr>
          <p:cNvPr id="43" name="Shape 38"/>
          <p:cNvSpPr/>
          <p:nvPr/>
        </p:nvSpPr>
        <p:spPr>
          <a:xfrm>
            <a:off x="8275320" y="4946904"/>
            <a:ext cx="274320" cy="274320"/>
          </a:xfrm>
          <a:prstGeom prst="ellipse">
            <a:avLst/>
          </a:prstGeom>
          <a:solidFill>
            <a:srgbClr val="5B8DEF"/>
          </a:solidFill>
          <a:ln w="12700">
            <a:solidFill>
              <a:srgbClr val="FFFFFF"/>
            </a:solidFill>
            <a:prstDash val="solid"/>
          </a:ln>
        </p:spPr>
      </p:sp>
      <p:sp>
        <p:nvSpPr>
          <p:cNvPr id="44" name="Text 39"/>
          <p:cNvSpPr txBox="1"/>
          <p:nvPr/>
        </p:nvSpPr>
        <p:spPr>
          <a:xfrm>
            <a:off x="8275320" y="4946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5" name="Text 40"/>
          <p:cNvSpPr txBox="1"/>
          <p:nvPr/>
        </p:nvSpPr>
        <p:spPr>
          <a:xfrm>
            <a:off x="8659368" y="4937760"/>
            <a:ext cx="2980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Act mode</a:t>
            </a:r>
            <a:endParaRPr lang="en-US" sz="1250" dirty="0"/>
          </a:p>
        </p:txBody>
      </p:sp>
      <p:sp>
        <p:nvSpPr>
          <p:cNvPr id="46" name="Text 41"/>
          <p:cNvSpPr txBox="1"/>
          <p:nvPr/>
        </p:nvSpPr>
        <p:spPr>
          <a:xfrm>
            <a:off x="8659368" y="5230368"/>
            <a:ext cx="2980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Applies recommended changes — only after consent.</a:t>
            </a:r>
            <a:endParaRPr lang="en-US" sz="1050" dirty="0"/>
          </a:p>
        </p:txBody>
      </p:sp>
      <p:sp>
        <p:nvSpPr>
          <p:cNvPr id="47" name="Text 42"/>
          <p:cNvSpPr txBox="1"/>
          <p:nvPr/>
        </p:nvSpPr>
        <p:spPr>
          <a:xfrm>
            <a:off x="548640" y="5532120"/>
            <a:ext cx="7498080" cy="457200"/>
          </a:xfrm>
          <a:prstGeom prst="rect">
            <a:avLst/>
          </a:prstGeom>
          <a:noFill/>
          <a:ln/>
        </p:spPr>
        <p:txBody>
          <a:bodyPr wrap="square" lIns="0" tIns="0" rIns="0" bIns="0" rtlCol="0" anchor="t"/>
          <a:lstStyle/>
          <a:p>
            <a:pPr indent="0" marL="0">
              <a:buNone/>
            </a:pPr>
            <a:r>
              <a:rPr lang="en-US" sz="1250" b="1" i="1" dirty="0">
                <a:solidFill>
                  <a:srgbClr val="8B6CF6"/>
                </a:solidFill>
                <a:latin typeface="Calibri" pitchFamily="34" charset="0"/>
                <a:ea typeface="Calibri" pitchFamily="34" charset="-122"/>
                <a:cs typeface="Calibri" pitchFamily="34" charset="-120"/>
              </a:rPr>
              <a:t>Three AI Advisor steps: draft the dictionary · tighten one rule · review the verdict.</a:t>
            </a:r>
            <a:endParaRPr lang="en-US" sz="12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AT SCALE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mature FQM tenant — 214 fields, months of history</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86400" cy="2768238"/>
          </a:xfrm>
          <a:prstGeom prst="roundRect">
            <a:avLst>
              <a:gd name="adj" fmla="val 1652"/>
            </a:avLst>
          </a:prstGeom>
          <a:solidFill>
            <a:srgbClr val="1F242F"/>
          </a:solidFill>
          <a:ln w="9525">
            <a:solidFill>
              <a:srgbClr val="2A3140"/>
            </a:solidFill>
            <a:prstDash val="solid"/>
          </a:ln>
        </p:spPr>
      </p:sp>
      <p:pic>
        <p:nvPicPr>
          <p:cNvPr id="8" name="Image 0" descr="/private/tmp/claude-501/-Users-guilhem-DocsOffsync-trackme-limited-trackme-app--claude-worktrees-topology-version-history-export-8b829b/b2c4840b-82fc-41d0-974d-0c791d354b61/scratchpad/deck/img/d01_dq_tenant_home.jpg">    </p:cNvPr>
          <p:cNvPicPr>
            <a:picLocks noChangeAspect="1"/>
          </p:cNvPicPr>
          <p:nvPr/>
        </p:nvPicPr>
        <p:blipFill>
          <a:blip r:embed="rId1"/>
          <a:stretch>
            <a:fillRect/>
          </a:stretch>
        </p:blipFill>
        <p:spPr>
          <a:xfrm>
            <a:off x="612648" y="1435608"/>
            <a:ext cx="5358384" cy="2640222"/>
          </a:xfrm>
          <a:prstGeom prst="rect">
            <a:avLst/>
          </a:prstGeom>
        </p:spPr>
      </p:pic>
      <p:sp>
        <p:nvSpPr>
          <p:cNvPr id="9" name="Shape 5"/>
          <p:cNvSpPr/>
          <p:nvPr/>
        </p:nvSpPr>
        <p:spPr>
          <a:xfrm>
            <a:off x="636240" y="2803375"/>
            <a:ext cx="274320" cy="274320"/>
          </a:xfrm>
          <a:prstGeom prst="ellipse">
            <a:avLst/>
          </a:prstGeom>
          <a:solidFill>
            <a:srgbClr val="5B8DEF"/>
          </a:solidFill>
          <a:ln w="12700">
            <a:solidFill>
              <a:srgbClr val="FFFFFF"/>
            </a:solidFill>
            <a:prstDash val="solid"/>
          </a:ln>
        </p:spPr>
      </p:sp>
      <p:sp>
        <p:nvSpPr>
          <p:cNvPr id="10" name="Text 6"/>
          <p:cNvSpPr txBox="1"/>
          <p:nvPr/>
        </p:nvSpPr>
        <p:spPr>
          <a:xfrm>
            <a:off x="636240" y="280337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681124" y="2803375"/>
            <a:ext cx="274320" cy="274320"/>
          </a:xfrm>
          <a:prstGeom prst="ellipse">
            <a:avLst/>
          </a:prstGeom>
          <a:solidFill>
            <a:srgbClr val="E0A040"/>
          </a:solidFill>
          <a:ln w="12700">
            <a:solidFill>
              <a:srgbClr val="FFFFFF"/>
            </a:solidFill>
            <a:prstDash val="solid"/>
          </a:ln>
        </p:spPr>
      </p:sp>
      <p:sp>
        <p:nvSpPr>
          <p:cNvPr id="12" name="Text 8"/>
          <p:cNvSpPr txBox="1"/>
          <p:nvPr/>
        </p:nvSpPr>
        <p:spPr>
          <a:xfrm>
            <a:off x="1681124" y="280337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796991" y="3648246"/>
            <a:ext cx="274320" cy="274320"/>
          </a:xfrm>
          <a:prstGeom prst="ellipse">
            <a:avLst/>
          </a:prstGeom>
          <a:solidFill>
            <a:srgbClr val="3DBE7A"/>
          </a:solidFill>
          <a:ln w="12700">
            <a:solidFill>
              <a:srgbClr val="FFFFFF"/>
            </a:solidFill>
            <a:prstDash val="solid"/>
          </a:ln>
        </p:spPr>
      </p:sp>
      <p:sp>
        <p:nvSpPr>
          <p:cNvPr id="14" name="Text 10"/>
          <p:cNvSpPr txBox="1"/>
          <p:nvPr/>
        </p:nvSpPr>
        <p:spPr>
          <a:xfrm>
            <a:off x="796991" y="364824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172200" y="1371600"/>
            <a:ext cx="5402217" cy="2834640"/>
          </a:xfrm>
          <a:prstGeom prst="roundRect">
            <a:avLst>
              <a:gd name="adj" fmla="val 1613"/>
            </a:avLst>
          </a:prstGeom>
          <a:solidFill>
            <a:srgbClr val="1F242F"/>
          </a:solidFill>
          <a:ln w="9525">
            <a:solidFill>
              <a:srgbClr val="2A3140"/>
            </a:solidFill>
            <a:prstDash val="solid"/>
          </a:ln>
        </p:spPr>
      </p:sp>
      <p:pic>
        <p:nvPicPr>
          <p:cNvPr id="16" name="Image 1" descr="/private/tmp/claude-501/-Users-guilhem-DocsOffsync-trackme-limited-trackme-app--claude-worktrees-topology-version-history-export-8b829b/b2c4840b-82fc-41d0-974d-0c791d354b61/scratchpad/deck/img/d02_dq_topology.jpg">    </p:cNvPr>
          <p:cNvPicPr>
            <a:picLocks noChangeAspect="1"/>
          </p:cNvPicPr>
          <p:nvPr/>
        </p:nvPicPr>
        <p:blipFill>
          <a:blip r:embed="rId2"/>
          <a:stretch>
            <a:fillRect/>
          </a:stretch>
        </p:blipFill>
        <p:spPr>
          <a:xfrm>
            <a:off x="6236208" y="1435608"/>
            <a:ext cx="5274201" cy="2706624"/>
          </a:xfrm>
          <a:prstGeom prst="rect">
            <a:avLst/>
          </a:prstGeom>
        </p:spPr>
      </p:pic>
      <p:sp>
        <p:nvSpPr>
          <p:cNvPr id="17" name="Shape 12"/>
          <p:cNvSpPr/>
          <p:nvPr/>
        </p:nvSpPr>
        <p:spPr>
          <a:xfrm>
            <a:off x="8419696" y="3084820"/>
            <a:ext cx="274320" cy="274320"/>
          </a:xfrm>
          <a:prstGeom prst="ellipse">
            <a:avLst/>
          </a:prstGeom>
          <a:solidFill>
            <a:srgbClr val="9A78F5"/>
          </a:solidFill>
          <a:ln w="12700">
            <a:solidFill>
              <a:srgbClr val="FFFFFF"/>
            </a:solidFill>
            <a:prstDash val="solid"/>
          </a:ln>
        </p:spPr>
      </p:sp>
      <p:sp>
        <p:nvSpPr>
          <p:cNvPr id="18" name="Text 13"/>
          <p:cNvSpPr txBox="1"/>
          <p:nvPr/>
        </p:nvSpPr>
        <p:spPr>
          <a:xfrm>
            <a:off x="8419696" y="30848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9052600" y="2326965"/>
            <a:ext cx="274320" cy="274320"/>
          </a:xfrm>
          <a:prstGeom prst="ellipse">
            <a:avLst/>
          </a:prstGeom>
          <a:solidFill>
            <a:srgbClr val="E05555"/>
          </a:solidFill>
          <a:ln w="12700">
            <a:solidFill>
              <a:srgbClr val="FFFFFF"/>
            </a:solidFill>
            <a:prstDash val="solid"/>
          </a:ln>
        </p:spPr>
      </p:sp>
      <p:sp>
        <p:nvSpPr>
          <p:cNvPr id="20" name="Text 15"/>
          <p:cNvSpPr txBox="1"/>
          <p:nvPr/>
        </p:nvSpPr>
        <p:spPr>
          <a:xfrm>
            <a:off x="9052600" y="232696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9052600" y="3084820"/>
            <a:ext cx="274320" cy="274320"/>
          </a:xfrm>
          <a:prstGeom prst="ellipse">
            <a:avLst/>
          </a:prstGeom>
          <a:solidFill>
            <a:srgbClr val="5B8DEF"/>
          </a:solidFill>
          <a:ln w="12700">
            <a:solidFill>
              <a:srgbClr val="FFFFFF"/>
            </a:solidFill>
            <a:prstDash val="solid"/>
          </a:ln>
        </p:spPr>
      </p:sp>
      <p:sp>
        <p:nvSpPr>
          <p:cNvPr id="22" name="Text 17"/>
          <p:cNvSpPr txBox="1"/>
          <p:nvPr/>
        </p:nvSpPr>
        <p:spPr>
          <a:xfrm>
            <a:off x="9052600" y="30848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548640" y="4398264"/>
            <a:ext cx="274320" cy="274320"/>
          </a:xfrm>
          <a:prstGeom prst="ellipse">
            <a:avLst/>
          </a:prstGeom>
          <a:solidFill>
            <a:srgbClr val="5B8DEF"/>
          </a:solidFill>
          <a:ln w="12700">
            <a:solidFill>
              <a:srgbClr val="FFFFFF"/>
            </a:solidFill>
            <a:prstDash val="solid"/>
          </a:ln>
        </p:spPr>
      </p:sp>
      <p:sp>
        <p:nvSpPr>
          <p:cNvPr id="24" name="Text 19"/>
          <p:cNvSpPr txBox="1"/>
          <p:nvPr/>
        </p:nvSpPr>
        <p:spPr>
          <a:xfrm>
            <a:off x="548640" y="4398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5" name="Text 20"/>
          <p:cNvSpPr txBox="1"/>
          <p:nvPr/>
        </p:nvSpPr>
        <p:spPr>
          <a:xfrm>
            <a:off x="932688" y="4389120"/>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214 enabled fields</a:t>
            </a:r>
            <a:endParaRPr lang="en-US" sz="1250" dirty="0"/>
          </a:p>
        </p:txBody>
      </p:sp>
      <p:sp>
        <p:nvSpPr>
          <p:cNvPr id="26" name="Text 21"/>
          <p:cNvSpPr txBox="1"/>
          <p:nvPr/>
        </p:nvSpPr>
        <p:spPr>
          <a:xfrm>
            <a:off x="932688" y="4681728"/>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Across business and CIM trackers.</a:t>
            </a:r>
            <a:endParaRPr lang="en-US" sz="1050" dirty="0"/>
          </a:p>
        </p:txBody>
      </p:sp>
      <p:sp>
        <p:nvSpPr>
          <p:cNvPr id="27" name="Shape 22"/>
          <p:cNvSpPr/>
          <p:nvPr/>
        </p:nvSpPr>
        <p:spPr>
          <a:xfrm>
            <a:off x="548640" y="4965192"/>
            <a:ext cx="274320" cy="274320"/>
          </a:xfrm>
          <a:prstGeom prst="ellipse">
            <a:avLst/>
          </a:prstGeom>
          <a:solidFill>
            <a:srgbClr val="E0A040"/>
          </a:solidFill>
          <a:ln w="12700">
            <a:solidFill>
              <a:srgbClr val="FFFFFF"/>
            </a:solidFill>
            <a:prstDash val="solid"/>
          </a:ln>
        </p:spPr>
      </p:sp>
      <p:sp>
        <p:nvSpPr>
          <p:cNvPr id="28" name="Text 23"/>
          <p:cNvSpPr txBox="1"/>
          <p:nvPr/>
        </p:nvSpPr>
        <p:spPr>
          <a:xfrm>
            <a:off x="548640" y="49651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9" name="Text 24"/>
          <p:cNvSpPr txBox="1"/>
          <p:nvPr/>
        </p:nvSpPr>
        <p:spPr>
          <a:xfrm>
            <a:off x="932688" y="4956048"/>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97 in alert</a:t>
            </a:r>
            <a:endParaRPr lang="en-US" sz="1250" dirty="0"/>
          </a:p>
        </p:txBody>
      </p:sp>
      <p:sp>
        <p:nvSpPr>
          <p:cNvPr id="30" name="Text 25"/>
          <p:cNvSpPr txBox="1"/>
          <p:nvPr/>
        </p:nvSpPr>
        <p:spPr>
          <a:xfrm>
            <a:off x="932688" y="5248656"/>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Quality issues to route to owners.</a:t>
            </a:r>
            <a:endParaRPr lang="en-US" sz="1050" dirty="0"/>
          </a:p>
        </p:txBody>
      </p:sp>
      <p:sp>
        <p:nvSpPr>
          <p:cNvPr id="31" name="Shape 26"/>
          <p:cNvSpPr/>
          <p:nvPr/>
        </p:nvSpPr>
        <p:spPr>
          <a:xfrm>
            <a:off x="548640" y="5532120"/>
            <a:ext cx="274320" cy="274320"/>
          </a:xfrm>
          <a:prstGeom prst="ellipse">
            <a:avLst/>
          </a:prstGeom>
          <a:solidFill>
            <a:srgbClr val="3DBE7A"/>
          </a:solidFill>
          <a:ln w="12700">
            <a:solidFill>
              <a:srgbClr val="FFFFFF"/>
            </a:solidFill>
            <a:prstDash val="solid"/>
          </a:ln>
        </p:spPr>
      </p:sp>
      <p:sp>
        <p:nvSpPr>
          <p:cNvPr id="32" name="Text 27"/>
          <p:cNvSpPr txBox="1"/>
          <p:nvPr/>
        </p:nvSpPr>
        <p:spPr>
          <a:xfrm>
            <a:off x="548640" y="55321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3" name="Text 28"/>
          <p:cNvSpPr txBox="1"/>
          <p:nvPr/>
        </p:nvSpPr>
        <p:spPr>
          <a:xfrm>
            <a:off x="932688" y="5522976"/>
            <a:ext cx="51023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Grouped by data model</a:t>
            </a:r>
            <a:endParaRPr lang="en-US" sz="1250" dirty="0"/>
          </a:p>
        </p:txBody>
      </p:sp>
      <p:sp>
        <p:nvSpPr>
          <p:cNvPr id="34" name="Text 29"/>
          <p:cNvSpPr txBox="1"/>
          <p:nvPr/>
        </p:nvSpPr>
        <p:spPr>
          <a:xfrm>
            <a:off x="932688" y="5815584"/>
            <a:ext cx="51023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business · Network_Traffic · Web.</a:t>
            </a:r>
            <a:endParaRPr lang="en-US" sz="1050" dirty="0"/>
          </a:p>
        </p:txBody>
      </p:sp>
      <p:sp>
        <p:nvSpPr>
          <p:cNvPr id="35" name="Shape 30"/>
          <p:cNvSpPr/>
          <p:nvPr/>
        </p:nvSpPr>
        <p:spPr>
          <a:xfrm>
            <a:off x="6172200" y="4398264"/>
            <a:ext cx="274320" cy="274320"/>
          </a:xfrm>
          <a:prstGeom prst="ellipse">
            <a:avLst/>
          </a:prstGeom>
          <a:solidFill>
            <a:srgbClr val="9A78F5"/>
          </a:solidFill>
          <a:ln w="12700">
            <a:solidFill>
              <a:srgbClr val="FFFFFF"/>
            </a:solidFill>
            <a:prstDash val="solid"/>
          </a:ln>
        </p:spPr>
      </p:sp>
      <p:sp>
        <p:nvSpPr>
          <p:cNvPr id="36" name="Text 31"/>
          <p:cNvSpPr txBox="1"/>
          <p:nvPr/>
        </p:nvSpPr>
        <p:spPr>
          <a:xfrm>
            <a:off x="6172200" y="4398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2"/>
          <p:cNvSpPr txBox="1"/>
          <p:nvPr/>
        </p:nvSpPr>
        <p:spPr>
          <a:xfrm>
            <a:off x="6556248" y="4389120"/>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Field Quality topology</a:t>
            </a:r>
            <a:endParaRPr lang="en-US" sz="1250" dirty="0"/>
          </a:p>
        </p:txBody>
      </p:sp>
      <p:sp>
        <p:nvSpPr>
          <p:cNvPr id="38" name="Text 33"/>
          <p:cNvSpPr txBox="1"/>
          <p:nvPr/>
        </p:nvSpPr>
        <p:spPr>
          <a:xfrm>
            <a:off x="6556248" y="4681728"/>
            <a:ext cx="5084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Tenant → data model, with live health.</a:t>
            </a:r>
            <a:endParaRPr lang="en-US" sz="1050" dirty="0"/>
          </a:p>
        </p:txBody>
      </p:sp>
      <p:sp>
        <p:nvSpPr>
          <p:cNvPr id="39" name="Shape 34"/>
          <p:cNvSpPr/>
          <p:nvPr/>
        </p:nvSpPr>
        <p:spPr>
          <a:xfrm>
            <a:off x="6172200" y="4965192"/>
            <a:ext cx="274320" cy="274320"/>
          </a:xfrm>
          <a:prstGeom prst="ellipse">
            <a:avLst/>
          </a:prstGeom>
          <a:solidFill>
            <a:srgbClr val="E05555"/>
          </a:solidFill>
          <a:ln w="12700">
            <a:solidFill>
              <a:srgbClr val="FFFFFF"/>
            </a:solidFill>
            <a:prstDash val="solid"/>
          </a:ln>
        </p:spPr>
      </p:sp>
      <p:sp>
        <p:nvSpPr>
          <p:cNvPr id="40" name="Text 35"/>
          <p:cNvSpPr txBox="1"/>
          <p:nvPr/>
        </p:nvSpPr>
        <p:spPr>
          <a:xfrm>
            <a:off x="6172200" y="49651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1" name="Text 36"/>
          <p:cNvSpPr txBox="1"/>
          <p:nvPr/>
        </p:nvSpPr>
        <p:spPr>
          <a:xfrm>
            <a:off x="6556248" y="4956048"/>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business — 61% healthy</a:t>
            </a:r>
            <a:endParaRPr lang="en-US" sz="1250" dirty="0"/>
          </a:p>
        </p:txBody>
      </p:sp>
      <p:sp>
        <p:nvSpPr>
          <p:cNvPr id="42" name="Text 37"/>
          <p:cNvSpPr txBox="1"/>
          <p:nvPr/>
        </p:nvSpPr>
        <p:spPr>
          <a:xfrm>
            <a:off x="6556248" y="5248656"/>
            <a:ext cx="5084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Aggregated from every field below it.</a:t>
            </a:r>
            <a:endParaRPr lang="en-US" sz="1050" dirty="0"/>
          </a:p>
        </p:txBody>
      </p:sp>
      <p:sp>
        <p:nvSpPr>
          <p:cNvPr id="43" name="Shape 38"/>
          <p:cNvSpPr/>
          <p:nvPr/>
        </p:nvSpPr>
        <p:spPr>
          <a:xfrm>
            <a:off x="6172200" y="5532120"/>
            <a:ext cx="274320" cy="274320"/>
          </a:xfrm>
          <a:prstGeom prst="ellipse">
            <a:avLst/>
          </a:prstGeom>
          <a:solidFill>
            <a:srgbClr val="5B8DEF"/>
          </a:solidFill>
          <a:ln w="12700">
            <a:solidFill>
              <a:srgbClr val="FFFFFF"/>
            </a:solidFill>
            <a:prstDash val="solid"/>
          </a:ln>
        </p:spPr>
      </p:sp>
      <p:sp>
        <p:nvSpPr>
          <p:cNvPr id="44" name="Text 39"/>
          <p:cNvSpPr txBox="1"/>
          <p:nvPr/>
        </p:nvSpPr>
        <p:spPr>
          <a:xfrm>
            <a:off x="6172200" y="55321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5" name="Text 40"/>
          <p:cNvSpPr txBox="1"/>
          <p:nvPr/>
        </p:nvSpPr>
        <p:spPr>
          <a:xfrm>
            <a:off x="6556248" y="5522976"/>
            <a:ext cx="50840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Network_Traffic — 0%</a:t>
            </a:r>
            <a:endParaRPr lang="en-US" sz="1250" dirty="0"/>
          </a:p>
        </p:txBody>
      </p:sp>
      <p:sp>
        <p:nvSpPr>
          <p:cNvPr id="46" name="Text 41"/>
          <p:cNvSpPr txBox="1"/>
          <p:nvPr/>
        </p:nvSpPr>
        <p:spPr>
          <a:xfrm>
            <a:off x="6556248" y="5815584"/>
            <a:ext cx="50840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Save it as a Topology Studio view.</a:t>
            </a:r>
            <a:endParaRPr lang="en-US" sz="10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RECAP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Where we are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field quality monitoring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11091672" cy="2331720"/>
          </a:xfrm>
          <a:prstGeom prst="roundRect">
            <a:avLst>
              <a:gd name="adj" fmla="val 3137"/>
            </a:avLst>
          </a:prstGeom>
          <a:solidFill>
            <a:srgbClr val="181C25"/>
          </a:solidFill>
          <a:ln w="9525">
            <a:solidFill>
              <a:srgbClr val="2A3140"/>
            </a:solidFill>
            <a:prstDash val="solid"/>
          </a:ln>
        </p:spPr>
      </p:sp>
      <p:sp>
        <p:nvSpPr>
          <p:cNvPr id="8" name="Text 5"/>
          <p:cNvSpPr txBox="1"/>
          <p:nvPr/>
        </p:nvSpPr>
        <p:spPr>
          <a:xfrm>
            <a:off x="777240" y="1554480"/>
            <a:ext cx="45720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In two walkthroughs</a:t>
            </a:r>
            <a:endParaRPr lang="en-US" sz="1200" dirty="0"/>
          </a:p>
        </p:txBody>
      </p:sp>
      <p:sp>
        <p:nvSpPr>
          <p:cNvPr id="9" name="Shape 6"/>
          <p:cNvSpPr/>
          <p:nvPr/>
        </p:nvSpPr>
        <p:spPr>
          <a:xfrm>
            <a:off x="777240" y="2011680"/>
            <a:ext cx="146304" cy="146304"/>
          </a:xfrm>
          <a:prstGeom prst="ellipse">
            <a:avLst/>
          </a:prstGeom>
          <a:solidFill>
            <a:srgbClr val="5B8DEF"/>
          </a:solidFill>
          <a:ln w="12700">
            <a:solidFill>
              <a:srgbClr val="5B8DEF"/>
            </a:solidFill>
            <a:prstDash val="solid"/>
          </a:ln>
        </p:spPr>
      </p:sp>
      <p:sp>
        <p:nvSpPr>
          <p:cNvPr id="10" name="Text 7"/>
          <p:cNvSpPr txBox="1"/>
          <p:nvPr/>
        </p:nvSpPr>
        <p:spPr>
          <a:xfrm>
            <a:off x="10332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Created</a:t>
            </a:r>
            <a:endParaRPr lang="en-US" sz="1400" dirty="0"/>
          </a:p>
        </p:txBody>
      </p:sp>
      <p:sp>
        <p:nvSpPr>
          <p:cNvPr id="11" name="Text 8"/>
          <p:cNvSpPr txBox="1"/>
          <p:nvPr/>
        </p:nvSpPr>
        <p:spPr>
          <a:xfrm>
            <a:off x="7772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Field Quality tenant and two trackers — a CIM Cisco ASA job and a non-CIM JSON orders job</a:t>
            </a:r>
            <a:endParaRPr lang="en-US" sz="1100" dirty="0"/>
          </a:p>
        </p:txBody>
      </p:sp>
      <p:sp>
        <p:nvSpPr>
          <p:cNvPr id="12" name="Shape 9"/>
          <p:cNvSpPr/>
          <p:nvPr/>
        </p:nvSpPr>
        <p:spPr>
          <a:xfrm>
            <a:off x="3520440" y="2011680"/>
            <a:ext cx="146304" cy="146304"/>
          </a:xfrm>
          <a:prstGeom prst="ellipse">
            <a:avLst/>
          </a:prstGeom>
          <a:solidFill>
            <a:srgbClr val="E0A040"/>
          </a:solidFill>
          <a:ln w="12700">
            <a:solidFill>
              <a:srgbClr val="E0A040"/>
            </a:solidFill>
            <a:prstDash val="solid"/>
          </a:ln>
        </p:spPr>
      </p:sp>
      <p:sp>
        <p:nvSpPr>
          <p:cNvPr id="13" name="Text 10"/>
          <p:cNvSpPr txBox="1"/>
          <p:nvPr/>
        </p:nvSpPr>
        <p:spPr>
          <a:xfrm>
            <a:off x="37764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Measured</a:t>
            </a:r>
            <a:endParaRPr lang="en-US" sz="1400" dirty="0"/>
          </a:p>
        </p:txBody>
      </p:sp>
      <p:sp>
        <p:nvSpPr>
          <p:cNvPr id="14" name="Text 11"/>
          <p:cNvSpPr txBox="1"/>
          <p:nvPr/>
        </p:nvSpPr>
        <p:spPr>
          <a:xfrm>
            <a:off x="35204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with simulations on 10,000 events, then sampling sized by Auto define across the full 24 hours</a:t>
            </a:r>
            <a:endParaRPr lang="en-US" sz="1100" dirty="0"/>
          </a:p>
        </p:txBody>
      </p:sp>
      <p:sp>
        <p:nvSpPr>
          <p:cNvPr id="15" name="Shape 12"/>
          <p:cNvSpPr/>
          <p:nvPr/>
        </p:nvSpPr>
        <p:spPr>
          <a:xfrm>
            <a:off x="6263640" y="2011680"/>
            <a:ext cx="146304" cy="146304"/>
          </a:xfrm>
          <a:prstGeom prst="ellipse">
            <a:avLst/>
          </a:prstGeom>
          <a:solidFill>
            <a:srgbClr val="3DBE7A"/>
          </a:solidFill>
          <a:ln w="12700">
            <a:solidFill>
              <a:srgbClr val="3DBE7A"/>
            </a:solidFill>
            <a:prstDash val="solid"/>
          </a:ln>
        </p:spPr>
      </p:sp>
      <p:sp>
        <p:nvSpPr>
          <p:cNvPr id="16" name="Text 13"/>
          <p:cNvSpPr txBox="1"/>
          <p:nvPr/>
        </p:nvSpPr>
        <p:spPr>
          <a:xfrm>
            <a:off x="65196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Tuned</a:t>
            </a:r>
            <a:endParaRPr lang="en-US" sz="1400" dirty="0"/>
          </a:p>
        </p:txBody>
      </p:sp>
      <p:sp>
        <p:nvSpPr>
          <p:cNvPr id="17" name="Text 14"/>
          <p:cNvSpPr txBox="1"/>
          <p:nvPr/>
        </p:nvSpPr>
        <p:spPr>
          <a:xfrm>
            <a:off x="62636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the CIM dictionary (25% → 66.7%) and an AI-drafted dictionary, tightened per field</a:t>
            </a:r>
            <a:endParaRPr lang="en-US" sz="1100" dirty="0"/>
          </a:p>
        </p:txBody>
      </p:sp>
      <p:sp>
        <p:nvSpPr>
          <p:cNvPr id="18" name="Shape 15"/>
          <p:cNvSpPr/>
          <p:nvPr/>
        </p:nvSpPr>
        <p:spPr>
          <a:xfrm>
            <a:off x="9006840" y="2011680"/>
            <a:ext cx="146304" cy="146304"/>
          </a:xfrm>
          <a:prstGeom prst="ellipse">
            <a:avLst/>
          </a:prstGeom>
          <a:solidFill>
            <a:srgbClr val="9A78F5"/>
          </a:solidFill>
          <a:ln w="12700">
            <a:solidFill>
              <a:srgbClr val="9A78F5"/>
            </a:solidFill>
            <a:prstDash val="solid"/>
          </a:ln>
        </p:spPr>
      </p:sp>
      <p:sp>
        <p:nvSpPr>
          <p:cNvPr id="19" name="Text 16"/>
          <p:cNvSpPr txBox="1"/>
          <p:nvPr/>
        </p:nvSpPr>
        <p:spPr>
          <a:xfrm>
            <a:off x="92628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Found</a:t>
            </a:r>
            <a:endParaRPr lang="en-US" sz="1400" dirty="0"/>
          </a:p>
        </p:txBody>
      </p:sp>
      <p:sp>
        <p:nvSpPr>
          <p:cNvPr id="20" name="Text 17"/>
          <p:cNvSpPr txBox="1"/>
          <p:nvPr/>
        </p:nvSpPr>
        <p:spPr>
          <a:xfrm>
            <a:off x="90068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CIM defect on action, and a currency problem on 28% of orders confirmed by the FQM Advisor</a:t>
            </a:r>
            <a:endParaRPr lang="en-US" sz="1100" dirty="0"/>
          </a:p>
        </p:txBody>
      </p:sp>
      <p:sp>
        <p:nvSpPr>
          <p:cNvPr id="21" name="Text 18"/>
          <p:cNvSpPr txBox="1"/>
          <p:nvPr/>
        </p:nvSpPr>
        <p:spPr>
          <a:xfrm>
            <a:off x="548640" y="3977640"/>
            <a:ext cx="73152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What made it work</a:t>
            </a:r>
            <a:endParaRPr lang="en-US" sz="1200" dirty="0"/>
          </a:p>
        </p:txBody>
      </p:sp>
      <p:sp>
        <p:nvSpPr>
          <p:cNvPr id="22" name="Shape 19"/>
          <p:cNvSpPr/>
          <p:nvPr/>
        </p:nvSpPr>
        <p:spPr>
          <a:xfrm>
            <a:off x="548640" y="4343400"/>
            <a:ext cx="3593592" cy="1691640"/>
          </a:xfrm>
          <a:prstGeom prst="roundRect">
            <a:avLst>
              <a:gd name="adj" fmla="val 4324"/>
            </a:avLst>
          </a:prstGeom>
          <a:solidFill>
            <a:srgbClr val="1C2A48"/>
          </a:solidFill>
          <a:ln w="12700">
            <a:solidFill>
              <a:srgbClr val="5B8DEF"/>
            </a:solidFill>
            <a:prstDash val="solid"/>
          </a:ln>
        </p:spPr>
      </p:sp>
      <p:sp>
        <p:nvSpPr>
          <p:cNvPr id="23" name="Text 20"/>
          <p:cNvSpPr txBox="1"/>
          <p:nvPr/>
        </p:nvSpPr>
        <p:spPr>
          <a:xfrm>
            <a:off x="731520" y="4453128"/>
            <a:ext cx="3227832" cy="320040"/>
          </a:xfrm>
          <a:prstGeom prst="rect">
            <a:avLst/>
          </a:prstGeom>
          <a:noFill/>
          <a:ln/>
        </p:spPr>
        <p:txBody>
          <a:bodyPr wrap="square" lIns="0" tIns="0" rIns="0" bIns="0" rtlCol="0" anchor="ctr"/>
          <a:lstStyle/>
          <a:p>
            <a:pPr indent="0" marL="0">
              <a:buNone/>
            </a:pPr>
            <a:r>
              <a:rPr lang="en-US" sz="1250" b="1" dirty="0">
                <a:solidFill>
                  <a:srgbClr val="5B8DEF"/>
                </a:solidFill>
                <a:latin typeface="Calibri" pitchFamily="34" charset="0"/>
                <a:ea typeface="Calibri" pitchFamily="34" charset="-122"/>
                <a:cs typeface="Calibri" pitchFamily="34" charset="-120"/>
              </a:rPr>
              <a:t>Dictionary first</a:t>
            </a:r>
            <a:endParaRPr lang="en-US" sz="1250" dirty="0"/>
          </a:p>
        </p:txBody>
      </p:sp>
      <p:sp>
        <p:nvSpPr>
          <p:cNvPr id="24" name="Text 21"/>
          <p:cNvSpPr txBox="1"/>
          <p:nvPr/>
        </p:nvSpPr>
        <p:spPr>
          <a:xfrm>
            <a:off x="73152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CIM generates it, the AI dictionary advisor drafts it — you decide, rule by rule, in the editor.</a:t>
            </a:r>
            <a:endParaRPr lang="en-US" sz="1100" dirty="0"/>
          </a:p>
        </p:txBody>
      </p:sp>
      <p:sp>
        <p:nvSpPr>
          <p:cNvPr id="25" name="Shape 22"/>
          <p:cNvSpPr/>
          <p:nvPr/>
        </p:nvSpPr>
        <p:spPr>
          <a:xfrm>
            <a:off x="4297680" y="4343400"/>
            <a:ext cx="3593592" cy="1691640"/>
          </a:xfrm>
          <a:prstGeom prst="roundRect">
            <a:avLst>
              <a:gd name="adj" fmla="val 4324"/>
            </a:avLst>
          </a:prstGeom>
          <a:solidFill>
            <a:srgbClr val="2B2245"/>
          </a:solidFill>
          <a:ln w="12700">
            <a:solidFill>
              <a:srgbClr val="9A78F5"/>
            </a:solidFill>
            <a:prstDash val="solid"/>
          </a:ln>
        </p:spPr>
      </p:sp>
      <p:sp>
        <p:nvSpPr>
          <p:cNvPr id="26" name="Text 23"/>
          <p:cNvSpPr txBox="1"/>
          <p:nvPr/>
        </p:nvSpPr>
        <p:spPr>
          <a:xfrm>
            <a:off x="4480560" y="4453128"/>
            <a:ext cx="3227832" cy="320040"/>
          </a:xfrm>
          <a:prstGeom prst="rect">
            <a:avLst/>
          </a:prstGeom>
          <a:noFill/>
          <a:ln/>
        </p:spPr>
        <p:txBody>
          <a:bodyPr wrap="square" lIns="0" tIns="0" rIns="0" bIns="0" rtlCol="0" anchor="ctr"/>
          <a:lstStyle/>
          <a:p>
            <a:pPr indent="0" marL="0">
              <a:buNone/>
            </a:pPr>
            <a:r>
              <a:rPr lang="en-US" sz="1250" b="1" dirty="0">
                <a:solidFill>
                  <a:srgbClr val="9A78F5"/>
                </a:solidFill>
                <a:latin typeface="Calibri" pitchFamily="34" charset="0"/>
                <a:ea typeface="Calibri" pitchFamily="34" charset="-122"/>
                <a:cs typeface="Calibri" pitchFamily="34" charset="-120"/>
              </a:rPr>
              <a:t>Read the category</a:t>
            </a:r>
            <a:endParaRPr lang="en-US" sz="1250" dirty="0"/>
          </a:p>
        </p:txBody>
      </p:sp>
      <p:sp>
        <p:nvSpPr>
          <p:cNvPr id="27" name="Text 24"/>
          <p:cNvSpPr txBox="1"/>
          <p:nvPr/>
        </p:nvSpPr>
        <p:spPr>
          <a:xfrm>
            <a:off x="448056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Value does not match is a defect. Field missing by design is a dictionary setting.</a:t>
            </a:r>
            <a:endParaRPr lang="en-US" sz="1100" dirty="0"/>
          </a:p>
        </p:txBody>
      </p:sp>
      <p:sp>
        <p:nvSpPr>
          <p:cNvPr id="28" name="Shape 25"/>
          <p:cNvSpPr/>
          <p:nvPr/>
        </p:nvSpPr>
        <p:spPr>
          <a:xfrm>
            <a:off x="8046720" y="4343400"/>
            <a:ext cx="3593592" cy="1691640"/>
          </a:xfrm>
          <a:prstGeom prst="roundRect">
            <a:avLst>
              <a:gd name="adj" fmla="val 4324"/>
            </a:avLst>
          </a:prstGeom>
          <a:solidFill>
            <a:srgbClr val="16302A"/>
          </a:solidFill>
          <a:ln w="12700">
            <a:solidFill>
              <a:srgbClr val="3DBE7A"/>
            </a:solidFill>
            <a:prstDash val="solid"/>
          </a:ln>
        </p:spPr>
      </p:sp>
      <p:sp>
        <p:nvSpPr>
          <p:cNvPr id="29" name="Text 26"/>
          <p:cNvSpPr txBox="1"/>
          <p:nvPr/>
        </p:nvSpPr>
        <p:spPr>
          <a:xfrm>
            <a:off x="8229600" y="4453128"/>
            <a:ext cx="3227832" cy="320040"/>
          </a:xfrm>
          <a:prstGeom prst="rect">
            <a:avLst/>
          </a:prstGeom>
          <a:noFill/>
          <a:ln/>
        </p:spPr>
        <p:txBody>
          <a:bodyPr wrap="square" lIns="0" tIns="0" rIns="0" bIns="0" rtlCol="0" anchor="ctr"/>
          <a:lstStyle/>
          <a:p>
            <a:pPr indent="0" marL="0">
              <a:buNone/>
            </a:pPr>
            <a:r>
              <a:rPr lang="en-US" sz="1250" b="1" dirty="0">
                <a:solidFill>
                  <a:srgbClr val="3DBE7A"/>
                </a:solidFill>
                <a:latin typeface="Calibri" pitchFamily="34" charset="0"/>
                <a:ea typeface="Calibri" pitchFamily="34" charset="-122"/>
                <a:cs typeface="Calibri" pitchFamily="34" charset="-120"/>
              </a:rPr>
              <a:t>Representative samples</a:t>
            </a:r>
            <a:endParaRPr lang="en-US" sz="1250" dirty="0"/>
          </a:p>
        </p:txBody>
      </p:sp>
      <p:sp>
        <p:nvSpPr>
          <p:cNvPr id="30" name="Text 27"/>
          <p:cNvSpPr txBox="1"/>
          <p:nvPr/>
        </p:nvSpPr>
        <p:spPr>
          <a:xfrm>
            <a:off x="822960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Sampling with Auto define covers the whole window; head mode only sees the latest events.</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TrackMe Hands-on — Field Quality Monitoring</dc:title>
  <dc:subject>PptxGenJS Presentation</dc:subject>
  <dc:creator>TrackMe Limited</dc:creator>
  <cp:lastModifiedBy>TrackMe Limited</cp:lastModifiedBy>
  <cp:revision>1</cp:revision>
  <dcterms:created xsi:type="dcterms:W3CDTF">2026-09-28T18:51:34Z</dcterms:created>
  <dcterms:modified xsi:type="dcterms:W3CDTF">2026-09-28T18:51:34Z</dcterms:modified>
</cp:coreProperties>
</file>