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Hands-on walkthrough of the Cribl Edge tenant, generally available in TrackMe 2.4.19. Everything was captured live on a Cribl.Cloud Edge Fleet of 17 nodes. In four parts: create the tenant, follow the Fleets and the Edge Nodes, read the findings, and operate the tenant.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Edge operator asks the same questions every day: are my nodes connected, did my last deploy reach every node, is every node on the same Edge version, which Source or Destination is failing and on how many nodes, which host is running out of disk. The Cribl Edge tenant answers them with findings raised by built-in policies, with the same triage as the Cribl Stream tenant.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model. Every five minutes TrackMe reads the Leader's list of Edge Nodes page by page and keeps it as one published node directory: no call per node, no rotation, every node current within one interval. The Fleet configuration is read about once an hour. Policies judge each Fleet as a share of its nodes, select nodes that must never drop, and watch disk, and CPU and memory when a System Metrics index is set. There is no machine learning for Edge.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parts. Setup: the wizard and the workspace. Fleets and nodes: the Fleets tab, a Fleet, the Edge Nodes and one node up close. Findings: the backlog, a disconnected node, the nodes that must stay connected and version drift. Operate: policies and bank holidays, collection health, settings, Topology Studio, the AI Assistant and the Cribl Edge AI Agent with its custom instructions.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one: setup. A Cribl Edge tenant uses the same Cribl connections as Cribl Stream; a Cribl.Cloud workspace running both products takes one tenant of each on the same connection.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Virtual Tenants, Actions, Create a tracking tenant, Cribl Edge card. A tenant is a Cribl Edge tenant or a Cribl Stream tenant, never both. Basics is the identifier, alias and description.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the connection; TrackMe lists the Fleets from the Leader, each with its number of nodes, and a Subfleet can be monitored with its parent or on its own. The System Metrics index is optional: without it everything else works the same, node disk included. When the Leader cannot list the Fleets, the step says why and what to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Cribl Edge workspace is built with the same components as the Cribl Stream workspace, so the two look and behave the same. The status strip sums the tenant up; Collect now is for TrackMe administrators of the tenant.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the Fleets and the nodes.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tiles answer the fleet questions; the table has one row per Fleet with its Subfleet parent, connected share, versions running — green on the Leader version, amber otherwise, red when newer than the Leader or two minor versions behind — drift counts, unhealthy Sources and Destinations, traffic and trend.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Selecting a Fleet opens it: traffic tiles, the connected, Leader-version and configuration bars, its facts, and three tabs. Sources and Destinations per object with the nodes reporting it unhealthy; Nodes to look at lists the disconnected nodes with their last heartbeat and the nodes behind each version. Every node name opens the node.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Edge Node of the selected Fleets, paged and filtered by the server so the tab stays fast with any number of nodes. A node is disconnected when the Leader says so or when it has sent no heartbeat for five periods, at least 10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node opens on three tabs. Node info: connection, Edge version compared with the Leader's, configuration compared with the Fleet's target, and Identity, Deployment and Machine facts. Data activity: the node's traffic with trends and its Sources and Destinations; selecting a health reads that object's live status on that node, as Cribl's Status tab shows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 activity shows what Cribl's own System Activity page shows for the node, read live through the Leader from the node's own store of its system metrics. It does not use the System Metrics index and needs nothing forwarded to Splunk. Nothing is read for a node nobody opens, so the fleet-wide collection stays one bulk 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three: the findings. Findings work exactly as on Cribl Stream: Finding groups, triage, notifications, assignment and findings 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Cribl Edge finding is about one object, one policy and one measurement: a Fleet, a Source or Destination of a Fleet, an Edge Node, or the Leader. Each object gathers its findings in one automatic Finding group. A finding recovers by itself when the condition clears. Edge has no Stop monitoring and no Not an anomaly: narrow the policy's scope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Fleet of 17 nodes, one of which stops. Within 10 minutes it is disconnected in the next directory. No finding opens for that one node by default: Fleet connectivity opens when at least 20 percent of the active nodes and at least two are disconnected. For servers and collectors that must never drop, select them in Node connectivity, by host name or from a Splunk lookup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node selected in Node connectivity opens a High finding about that node after three checks without a heartbeat, and recovers when it reconnects. In Topology Studio a disconnected node without a finding is drawn quiet grey and does not count in a group's healthy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Node connectivity selects the nodes that must stay connected from two sources that add up. Typed host names have no count limit and accept a star for any text. Long or changing lists belong in Splunk lookup tables, such as a CMDB extract, on the local search tier or a remote deployment: up to twenty per policy and five hundred thousand host names each, matched exactly or with wildcards, read again every fifteen minutes; a lookup that cannot be read keeps its last good names and Collection health says so. Test selection runs as a search and shows which nodes the names select, in which state and from which source, before anything is saved.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Version drift compares every connected node with a baseline. Once nodes stay off it for the rollout grace, a finding opens on the Fleet: Medium, raised to High for the cases Cribl does not support. Configuration drift works the same way for deployments. The Fleet's Nodes to look at names the nodes behind each version.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four: operating the tenant.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catalogue of eleven policies in three categories. Two pills tell what a policy is waiting for: Needs nodes on Node connectivity until you select the nodes, typed or from a lookup, and Needs System Metrics on Node CPU and Node memory until the tenant has a System Metrics index. Node disk, CPU and memory are off by default.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Cribl Edge tenant uses the bank holiday calendars like every tenant: the system defaults, its own selection, or none. One of the four effects applies to Edge, Suppress new alerts: while a holiday is active, the policies set to hold open no new finding. Each policy decides in its editor. By default Fleet connectivity and Fleet coverage hold, because laptops and desktops switched off for the holiday would otherwise open findings; Node connectivity and every other policy keep opening findings, and Leader availability is always judged. A finding already open is still evaluated and can recover.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card per job with its last run, duration, next run and Run now, the Leader requests against the budget and the System Metrics index. When collection does not run as configured, the tab lists the problems and the Configuration Guardian raises Cribl Edge collection needs attention, including the Edge conditions: many nodes without metrics, or no System Metrics arriving.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Settings gathers every section with one Save. Changing the Fleets starts a new source and closes the findings of the previous one; the System Metrics index can change at any time. Notifications work as for Cribl Stream, and every transition is also an indexed event.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Cribl Edge objects are Topology Studio objects. Groups are the recommended way to show nodes: they follow their nodes as they come and go, at any fleet size, and show their health and healthy share. Topology Alerts work on Edge objects and groups.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Cribl Edge AI Agent reviews Edge findings the way an operator would, from facts TrackMe already holds: the finding and its group, the Fleet and the node in the published directory, whether they are still there, and Collection health. It never runs a search, never calls Cribl, and uses no machine learning. It assesses each finding and recommends a decision; in act mode it applies only the decisions the tenant allows, and TrackMe checks their conditions again before applying them. Scheduled triage runs hourly and never overrides an operator. Here the tab shows the scheduled runs, one likely false positive on a node disk and one true positive on a selected node that stayed disconnected.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Settings, AI Agent, a TrackMe administrator of the tenant chooses the decisions the agent may apply and writes custom instructions in plain English: what to treat as expected, what to look at first, how to word the recommendations. Every run follows them, asked or scheduled, and they never widen what the agent may do. Evaluate runs the agent in inspect mode with the text and shows the same review with and without it, side by side, without writing anything. Here, lab indexers between 50 and 80 percent disk are declared expected: the same Node disk finding reads Expected behaviour instead of a true positive to investigate.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an Edge tenant, the AI Assistant knows the workspace, the policies and their settings, the Fleets, the node summary, the Leader version and the age of the node directory, and reads the open findings. Edge and Stream share the findings model and each has its own AI Agent; they differ in sources, judgement and machine learning.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A Cribl Edge tenant on a Cribl connection, its Fleets and nodes followed from one bulk read of the Leader, any node opened up close with its System activity read live, a disconnected node and version drift seen the way the policies judge them, the nodes that must stay connected selected by name or from a lookup, and the tenant operated with its policies and bank holidays, collection health, settings, Topology Studio, the AI Assistant and the Cribl Edge AI Agent with its custom instructions.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image" Target="../media/image-7-2.jp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image" Target="../media/image-11-2.jp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image" Target="../media/image-13-2.jp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image" Target="../media/image-14-2.jp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image" Target="../media/image-17-2.jp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image" Target="../media/image-19-2.jp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image" Target="../media/image-22-2.jp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image" Target="../media/image-25-2.jpg"/><Relationship Id="rId3" Type="http://schemas.openxmlformats.org/officeDocument/2006/relationships/slideLayout" Target="../slideLayouts/slideLayout1.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image" Target="../media/image-26-2.jp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image" Target="../media/image-28-2.jpg"/><Relationship Id="rId3" Type="http://schemas.openxmlformats.org/officeDocument/2006/relationships/slideLayout" Target="../slideLayouts/slideLayout1.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218"/>
        </a:solidFill>
      </p:bgPr>
    </p:bg>
    <p:spTree>
      <p:nvGrpSpPr>
        <p:cNvPr id="1" name=""/>
        <p:cNvGrpSpPr/>
        <p:nvPr/>
      </p:nvGrpSpPr>
      <p:grpSpPr>
        <a:xfrm>
          <a:off x="0" y="0"/>
          <a:ext cx="0" cy="0"/>
          <a:chOff x="0" y="0"/>
          <a:chExt cx="0" cy="0"/>
        </a:xfrm>
      </p:grpSpPr>
      <p:pic>
        <p:nvPicPr>
          <p:cNvPr id="2" name="Image 0" descr="/private/tmp/claude-501/-Users-guilhem-DocsOffsync-trackme-limited-trackme-app--claude-worktrees-trackme-2419-docs-update-83c67c/9511f0d9-46d5-4138-8422-43d7eb259413/scratchpad/edge/cedeck/img/logo.png">    </p:cNvPr>
          <p:cNvPicPr>
            <a:picLocks noChangeAspect="1"/>
          </p:cNvPicPr>
          <p:nvPr/>
        </p:nvPicPr>
        <p:blipFill>
          <a:blip r:embed="rId1"/>
          <a:stretch>
            <a:fillRect/>
          </a:stretch>
        </p:blipFill>
        <p:spPr>
          <a:xfrm>
            <a:off x="685800" y="502920"/>
            <a:ext cx="2331720" cy="1404518"/>
          </a:xfrm>
          <a:prstGeom prst="rect">
            <a:avLst/>
          </a:prstGeom>
        </p:spPr>
      </p:pic>
      <p:sp>
        <p:nvSpPr>
          <p:cNvPr id="3" name="Text 0"/>
          <p:cNvSpPr txBox="1"/>
          <p:nvPr/>
        </p:nvSpPr>
        <p:spPr>
          <a:xfrm>
            <a:off x="822960" y="3108960"/>
            <a:ext cx="9144000" cy="274320"/>
          </a:xfrm>
          <a:prstGeom prst="rect">
            <a:avLst/>
          </a:prstGeom>
          <a:noFill/>
          <a:ln/>
        </p:spPr>
        <p:txBody>
          <a:bodyPr wrap="square" lIns="0" tIns="0" rIns="0" bIns="0" rtlCol="0" anchor="ctr"/>
          <a:lstStyle/>
          <a:p>
            <a:pPr indent="0" marL="0">
              <a:buNone/>
            </a:pPr>
            <a:r>
              <a:rPr lang="en-US" sz="1200" b="1" spc="300" kern="0" dirty="0">
                <a:solidFill>
                  <a:srgbClr val="8B6CF6"/>
                </a:solidFill>
                <a:latin typeface="Calibri" pitchFamily="34" charset="0"/>
                <a:ea typeface="Calibri" pitchFamily="34" charset="-122"/>
                <a:cs typeface="Calibri" pitchFamily="34" charset="-120"/>
              </a:rPr>
              <a:t>HANDS-ON WALKTHROUGH  ·  CRIBL EDGE</a:t>
            </a:r>
            <a:endParaRPr lang="en-US" sz="1200" dirty="0"/>
          </a:p>
        </p:txBody>
      </p:sp>
      <p:sp>
        <p:nvSpPr>
          <p:cNvPr id="4" name="Text 1"/>
          <p:cNvSpPr txBox="1"/>
          <p:nvPr/>
        </p:nvSpPr>
        <p:spPr>
          <a:xfrm>
            <a:off x="822960" y="3429000"/>
            <a:ext cx="10789920" cy="822960"/>
          </a:xfrm>
          <a:prstGeom prst="rect">
            <a:avLst/>
          </a:prstGeom>
          <a:noFill/>
          <a:ln/>
        </p:spPr>
        <p:txBody>
          <a:bodyPr wrap="square" lIns="0" tIns="0" rIns="0" bIns="0" rtlCol="0" anchor="ctr"/>
          <a:lstStyle/>
          <a:p>
            <a:pPr indent="0" marL="0">
              <a:buNone/>
            </a:pPr>
            <a:r>
              <a:rPr lang="en-US" sz="4200" b="1" dirty="0">
                <a:solidFill>
                  <a:srgbClr val="F2F4F8"/>
                </a:solidFill>
                <a:latin typeface="Calibri" pitchFamily="34" charset="0"/>
                <a:ea typeface="Calibri" pitchFamily="34" charset="-122"/>
                <a:cs typeface="Calibri" pitchFamily="34" charset="-120"/>
              </a:rPr>
              <a:t>Is every Edge Node where it should be?</a:t>
            </a:r>
            <a:endParaRPr lang="en-US" sz="4200" dirty="0"/>
          </a:p>
        </p:txBody>
      </p:sp>
      <p:sp>
        <p:nvSpPr>
          <p:cNvPr id="5" name="Text 2"/>
          <p:cNvSpPr txBox="1"/>
          <p:nvPr/>
        </p:nvSpPr>
        <p:spPr>
          <a:xfrm>
            <a:off x="822960" y="4297680"/>
            <a:ext cx="9875520" cy="1097280"/>
          </a:xfrm>
          <a:prstGeom prst="rect">
            <a:avLst/>
          </a:prstGeom>
          <a:noFill/>
          <a:ln/>
        </p:spPr>
        <p:txBody>
          <a:bodyPr wrap="square" lIns="0" tIns="0" rIns="0" bIns="0" rtlCol="0" anchor="t"/>
          <a:lstStyle/>
          <a:p>
            <a:pPr indent="0" marL="0">
              <a:buNone/>
            </a:pPr>
            <a:r>
              <a:rPr lang="en-US" sz="1700" dirty="0">
                <a:solidFill>
                  <a:srgbClr val="9AA3B5"/>
                </a:solidFill>
                <a:latin typeface="Calibri" pitchFamily="34" charset="0"/>
                <a:ea typeface="Calibri" pitchFamily="34" charset="-122"/>
                <a:cs typeface="Calibri" pitchFamily="34" charset="-120"/>
              </a:rPr>
              <a:t>One tenant follows the Fleets of a Cribl Edge Leader, the Edge Nodes enrolled in them and the Sources and Destinations they run — connected nodes, rollouts that reached every node, versions, failing inputs and outputs, full disks — at any fleet size.</a:t>
            </a:r>
            <a:endParaRPr lang="en-US" sz="1700" dirty="0"/>
          </a:p>
        </p:txBody>
      </p:sp>
      <p:sp>
        <p:nvSpPr>
          <p:cNvPr id="6" name="Text 3"/>
          <p:cNvSpPr txBox="1"/>
          <p:nvPr/>
        </p:nvSpPr>
        <p:spPr>
          <a:xfrm>
            <a:off x="822960" y="5943600"/>
            <a:ext cx="8686800" cy="274320"/>
          </a:xfrm>
          <a:prstGeom prst="rect">
            <a:avLst/>
          </a:prstGeom>
          <a:noFill/>
          <a:ln/>
        </p:spPr>
        <p:txBody>
          <a:bodyPr wrap="square" lIns="0" tIns="0" rIns="0" bIns="0" rtlCol="0" anchor="ctr"/>
          <a:lstStyle/>
          <a:p>
            <a:pPr indent="0" marL="0">
              <a:buNone/>
            </a:pPr>
            <a:r>
              <a:rPr lang="en-US" sz="1100" dirty="0">
                <a:solidFill>
                  <a:srgbClr val="6B7386"/>
                </a:solidFill>
                <a:latin typeface="Calibri" pitchFamily="34" charset="0"/>
                <a:ea typeface="Calibri" pitchFamily="34" charset="-122"/>
                <a:cs typeface="Calibri" pitchFamily="34" charset="-120"/>
              </a:rPr>
              <a:t>Captured live on TrackMe 2.4.19  ·  a Cribl.Cloud Edge Fleet of 17 nodes</a:t>
            </a:r>
            <a:endParaRPr lang="en-US" sz="1100" dirty="0"/>
          </a:p>
        </p:txBody>
      </p:sp>
      <p:sp>
        <p:nvSpPr>
          <p:cNvPr id="7" name="Shape 4"/>
          <p:cNvSpPr/>
          <p:nvPr/>
        </p:nvSpPr>
        <p:spPr>
          <a:xfrm>
            <a:off x="10058400" y="5989320"/>
            <a:ext cx="201168" cy="201168"/>
          </a:xfrm>
          <a:prstGeom prst="ellipse">
            <a:avLst/>
          </a:prstGeom>
          <a:solidFill>
            <a:srgbClr val="3DBE7A"/>
          </a:solidFill>
          <a:ln w="12700">
            <a:solidFill>
              <a:srgbClr val="3DBE7A"/>
            </a:solidFill>
            <a:prstDash val="solid"/>
          </a:ln>
        </p:spPr>
      </p:sp>
      <p:sp>
        <p:nvSpPr>
          <p:cNvPr id="8" name="Shape 5"/>
          <p:cNvSpPr/>
          <p:nvPr/>
        </p:nvSpPr>
        <p:spPr>
          <a:xfrm>
            <a:off x="10442448" y="5989320"/>
            <a:ext cx="201168" cy="201168"/>
          </a:xfrm>
          <a:prstGeom prst="ellipse">
            <a:avLst/>
          </a:prstGeom>
          <a:solidFill>
            <a:srgbClr val="E0A040"/>
          </a:solidFill>
          <a:ln w="12700">
            <a:solidFill>
              <a:srgbClr val="E0A040"/>
            </a:solidFill>
            <a:prstDash val="solid"/>
          </a:ln>
        </p:spPr>
      </p:sp>
      <p:sp>
        <p:nvSpPr>
          <p:cNvPr id="9" name="Shape 6"/>
          <p:cNvSpPr/>
          <p:nvPr/>
        </p:nvSpPr>
        <p:spPr>
          <a:xfrm>
            <a:off x="10826496" y="5989320"/>
            <a:ext cx="201168" cy="201168"/>
          </a:xfrm>
          <a:prstGeom prst="ellipse">
            <a:avLst/>
          </a:prstGeom>
          <a:solidFill>
            <a:srgbClr val="E05555"/>
          </a:solidFill>
          <a:ln w="12700">
            <a:solidFill>
              <a:srgbClr val="E05555"/>
            </a:solidFill>
            <a:prstDash val="solid"/>
          </a:ln>
        </p:spPr>
      </p:sp>
      <p:sp>
        <p:nvSpPr>
          <p:cNvPr id="10" name="Shape 7"/>
          <p:cNvSpPr/>
          <p:nvPr/>
        </p:nvSpPr>
        <p:spPr>
          <a:xfrm>
            <a:off x="11210544" y="5989320"/>
            <a:ext cx="201168" cy="201168"/>
          </a:xfrm>
          <a:prstGeom prst="ellipse">
            <a:avLst/>
          </a:prstGeom>
          <a:solidFill>
            <a:srgbClr val="5B8DEF"/>
          </a:solidFill>
          <a:ln w="12700">
            <a:solidFill>
              <a:srgbClr val="5B8DEF"/>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PROBLEM</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An Edge fleet fails one node at a time — silently</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Text 4"/>
          <p:cNvSpPr txBox="1"/>
          <p:nvPr/>
        </p:nvSpPr>
        <p:spPr>
          <a:xfrm>
            <a:off x="548640" y="1371600"/>
            <a:ext cx="11064240" cy="548640"/>
          </a:xfrm>
          <a:prstGeom prst="rect">
            <a:avLst/>
          </a:prstGeom>
          <a:noFill/>
          <a:ln/>
        </p:spPr>
        <p:txBody>
          <a:bodyPr wrap="square" lIns="0" tIns="0" rIns="0" bIns="0" rtlCol="0" anchor="t"/>
          <a:lstStyle/>
          <a:p>
            <a:pPr indent="0" marL="0">
              <a:buNone/>
            </a:pPr>
            <a:r>
              <a:rPr lang="en-US" sz="1350" dirty="0">
                <a:solidFill>
                  <a:srgbClr val="9AA3B5"/>
                </a:solidFill>
                <a:latin typeface="Calibri" pitchFamily="34" charset="0"/>
                <a:ea typeface="Calibri" pitchFamily="34" charset="-122"/>
                <a:cs typeface="Calibri" pitchFamily="34" charset="-120"/>
              </a:rPr>
              <a:t>A handful of servers or tens of thousands of endpoints: nobody can open each node to check it.</a:t>
            </a:r>
            <a:endParaRPr lang="en-US" sz="1350" dirty="0"/>
          </a:p>
        </p:txBody>
      </p:sp>
      <p:sp>
        <p:nvSpPr>
          <p:cNvPr id="8" name="Shape 5"/>
          <p:cNvSpPr/>
          <p:nvPr/>
        </p:nvSpPr>
        <p:spPr>
          <a:xfrm>
            <a:off x="548640" y="2148840"/>
            <a:ext cx="3593592" cy="1828800"/>
          </a:xfrm>
          <a:prstGeom prst="roundRect">
            <a:avLst>
              <a:gd name="adj" fmla="val 4000"/>
            </a:avLst>
          </a:prstGeom>
          <a:solidFill>
            <a:srgbClr val="3B1C1C"/>
          </a:solidFill>
          <a:ln w="12700">
            <a:solidFill>
              <a:srgbClr val="E05555"/>
            </a:solidFill>
            <a:prstDash val="solid"/>
          </a:ln>
        </p:spPr>
      </p:sp>
      <p:sp>
        <p:nvSpPr>
          <p:cNvPr id="9" name="Text 6"/>
          <p:cNvSpPr txBox="1"/>
          <p:nvPr/>
        </p:nvSpPr>
        <p:spPr>
          <a:xfrm>
            <a:off x="777240" y="2286000"/>
            <a:ext cx="3136392" cy="411480"/>
          </a:xfrm>
          <a:prstGeom prst="rect">
            <a:avLst/>
          </a:prstGeom>
          <a:noFill/>
          <a:ln/>
        </p:spPr>
        <p:txBody>
          <a:bodyPr wrap="square" lIns="0" tIns="0" rIns="0" bIns="0" rtlCol="0" anchor="ctr"/>
          <a:lstStyle/>
          <a:p>
            <a:pPr indent="0" marL="0">
              <a:buNone/>
            </a:pPr>
            <a:r>
              <a:rPr lang="en-US" sz="1600" b="1" dirty="0">
                <a:solidFill>
                  <a:srgbClr val="E05555"/>
                </a:solidFill>
                <a:latin typeface="Calibri" pitchFamily="34" charset="0"/>
                <a:ea typeface="Calibri" pitchFamily="34" charset="-122"/>
                <a:cs typeface="Calibri" pitchFamily="34" charset="-120"/>
              </a:rPr>
              <a:t>Nodes that drop</a:t>
            </a:r>
            <a:endParaRPr lang="en-US" sz="1600" dirty="0"/>
          </a:p>
        </p:txBody>
      </p:sp>
      <p:sp>
        <p:nvSpPr>
          <p:cNvPr id="10" name="Text 7"/>
          <p:cNvSpPr txBox="1"/>
          <p:nvPr/>
        </p:nvSpPr>
        <p:spPr>
          <a:xfrm>
            <a:off x="77724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A collector shut down, a fifth of a Fleet disconnected after a network change — and the data of those hosts stops.</a:t>
            </a:r>
            <a:endParaRPr lang="en-US" sz="1150" dirty="0"/>
          </a:p>
        </p:txBody>
      </p:sp>
      <p:sp>
        <p:nvSpPr>
          <p:cNvPr id="11" name="Shape 8"/>
          <p:cNvSpPr/>
          <p:nvPr/>
        </p:nvSpPr>
        <p:spPr>
          <a:xfrm>
            <a:off x="4297680" y="2148840"/>
            <a:ext cx="3593592" cy="1828800"/>
          </a:xfrm>
          <a:prstGeom prst="roundRect">
            <a:avLst>
              <a:gd name="adj" fmla="val 4000"/>
            </a:avLst>
          </a:prstGeom>
          <a:solidFill>
            <a:srgbClr val="3A2C16"/>
          </a:solidFill>
          <a:ln w="12700">
            <a:solidFill>
              <a:srgbClr val="E0A040"/>
            </a:solidFill>
            <a:prstDash val="solid"/>
          </a:ln>
        </p:spPr>
      </p:sp>
      <p:sp>
        <p:nvSpPr>
          <p:cNvPr id="12" name="Text 9"/>
          <p:cNvSpPr txBox="1"/>
          <p:nvPr/>
        </p:nvSpPr>
        <p:spPr>
          <a:xfrm>
            <a:off x="4526280" y="2286000"/>
            <a:ext cx="3136392" cy="411480"/>
          </a:xfrm>
          <a:prstGeom prst="rect">
            <a:avLst/>
          </a:prstGeom>
          <a:noFill/>
          <a:ln/>
        </p:spPr>
        <p:txBody>
          <a:bodyPr wrap="square" lIns="0" tIns="0" rIns="0" bIns="0" rtlCol="0" anchor="ctr"/>
          <a:lstStyle/>
          <a:p>
            <a:pPr indent="0" marL="0">
              <a:buNone/>
            </a:pPr>
            <a:r>
              <a:rPr lang="en-US" sz="1600" b="1" dirty="0">
                <a:solidFill>
                  <a:srgbClr val="E0A040"/>
                </a:solidFill>
                <a:latin typeface="Calibri" pitchFamily="34" charset="0"/>
                <a:ea typeface="Calibri" pitchFamily="34" charset="-122"/>
                <a:cs typeface="Calibri" pitchFamily="34" charset="-120"/>
              </a:rPr>
              <a:t>Rollouts left behind</a:t>
            </a:r>
            <a:endParaRPr lang="en-US" sz="1600" dirty="0"/>
          </a:p>
        </p:txBody>
      </p:sp>
      <p:sp>
        <p:nvSpPr>
          <p:cNvPr id="13" name="Text 10"/>
          <p:cNvSpPr txBox="1"/>
          <p:nvPr/>
        </p:nvSpPr>
        <p:spPr>
          <a:xfrm>
            <a:off x="452628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A deploy that did not reach every node, nodes left on an old Edge version after an upgrade.</a:t>
            </a:r>
            <a:endParaRPr lang="en-US" sz="1150" dirty="0"/>
          </a:p>
        </p:txBody>
      </p:sp>
      <p:sp>
        <p:nvSpPr>
          <p:cNvPr id="14" name="Shape 11"/>
          <p:cNvSpPr/>
          <p:nvPr/>
        </p:nvSpPr>
        <p:spPr>
          <a:xfrm>
            <a:off x="8046720" y="2148840"/>
            <a:ext cx="3593592" cy="1828800"/>
          </a:xfrm>
          <a:prstGeom prst="roundRect">
            <a:avLst>
              <a:gd name="adj" fmla="val 4000"/>
            </a:avLst>
          </a:prstGeom>
          <a:solidFill>
            <a:srgbClr val="2B2245"/>
          </a:solidFill>
          <a:ln w="12700">
            <a:solidFill>
              <a:srgbClr val="9A78F5"/>
            </a:solidFill>
            <a:prstDash val="solid"/>
          </a:ln>
        </p:spPr>
      </p:sp>
      <p:sp>
        <p:nvSpPr>
          <p:cNvPr id="15" name="Text 12"/>
          <p:cNvSpPr txBox="1"/>
          <p:nvPr/>
        </p:nvSpPr>
        <p:spPr>
          <a:xfrm>
            <a:off x="8275320" y="2286000"/>
            <a:ext cx="3136392" cy="411480"/>
          </a:xfrm>
          <a:prstGeom prst="rect">
            <a:avLst/>
          </a:prstGeom>
          <a:noFill/>
          <a:ln/>
        </p:spPr>
        <p:txBody>
          <a:bodyPr wrap="square" lIns="0" tIns="0" rIns="0" bIns="0" rtlCol="0" anchor="ctr"/>
          <a:lstStyle/>
          <a:p>
            <a:pPr indent="0" marL="0">
              <a:buNone/>
            </a:pPr>
            <a:r>
              <a:rPr lang="en-US" sz="1600" b="1" dirty="0">
                <a:solidFill>
                  <a:srgbClr val="9A78F5"/>
                </a:solidFill>
                <a:latin typeface="Calibri" pitchFamily="34" charset="0"/>
                <a:ea typeface="Calibri" pitchFamily="34" charset="-122"/>
                <a:cs typeface="Calibri" pitchFamily="34" charset="-120"/>
              </a:rPr>
              <a:t>Inputs and outputs failing</a:t>
            </a:r>
            <a:endParaRPr lang="en-US" sz="1600" dirty="0"/>
          </a:p>
        </p:txBody>
      </p:sp>
      <p:sp>
        <p:nvSpPr>
          <p:cNvPr id="16" name="Text 13"/>
          <p:cNvSpPr txBox="1"/>
          <p:nvPr/>
        </p:nvSpPr>
        <p:spPr>
          <a:xfrm>
            <a:off x="827532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A Destination in trouble on 4 of 17 nodes, a disk filling up on one host.</a:t>
            </a:r>
            <a:endParaRPr lang="en-US" sz="1150" dirty="0"/>
          </a:p>
        </p:txBody>
      </p:sp>
      <p:sp>
        <p:nvSpPr>
          <p:cNvPr id="17" name="Shape 14"/>
          <p:cNvSpPr/>
          <p:nvPr/>
        </p:nvSpPr>
        <p:spPr>
          <a:xfrm>
            <a:off x="548640" y="4251960"/>
            <a:ext cx="11091672" cy="1508760"/>
          </a:xfrm>
          <a:prstGeom prst="roundRect">
            <a:avLst>
              <a:gd name="adj" fmla="val 4848"/>
            </a:avLst>
          </a:prstGeom>
          <a:solidFill>
            <a:srgbClr val="1F242F"/>
          </a:solidFill>
          <a:ln w="9525">
            <a:solidFill>
              <a:srgbClr val="8B6CF6"/>
            </a:solidFill>
            <a:prstDash val="solid"/>
          </a:ln>
        </p:spPr>
      </p:sp>
      <p:sp>
        <p:nvSpPr>
          <p:cNvPr id="18" name="Text 15"/>
          <p:cNvSpPr txBox="1"/>
          <p:nvPr/>
        </p:nvSpPr>
        <p:spPr>
          <a:xfrm>
            <a:off x="731520" y="4389120"/>
            <a:ext cx="107259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What a Cribl Edge tenant does</a:t>
            </a:r>
            <a:endParaRPr lang="en-US" sz="1150" dirty="0"/>
          </a:p>
        </p:txBody>
      </p:sp>
      <p:sp>
        <p:nvSpPr>
          <p:cNvPr id="19" name="Text 16"/>
          <p:cNvSpPr txBox="1"/>
          <p:nvPr/>
        </p:nvSpPr>
        <p:spPr>
          <a:xfrm>
            <a:off x="731520" y="4709160"/>
            <a:ext cx="10725912" cy="94183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dedicated tenant type on a Cribl connection to the Edge Leader. TrackMe reads the Leader's node directory in bulk at every run — no call per node, no node limit — judges each Fleet as a share of its nodes, and raises findings from eleven built-in policies. Nothing is installed or changed on Cribl.</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MODEL</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One bulk read of the Leader, judged per Fleet, at any size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63040"/>
            <a:ext cx="2103120" cy="2240280"/>
          </a:xfrm>
          <a:prstGeom prst="roundRect">
            <a:avLst>
              <a:gd name="adj" fmla="val 3478"/>
            </a:avLst>
          </a:prstGeom>
          <a:solidFill>
            <a:srgbClr val="1C2A48"/>
          </a:solidFill>
          <a:ln w="12700">
            <a:solidFill>
              <a:srgbClr val="5B8DEF"/>
            </a:solidFill>
            <a:prstDash val="solid"/>
          </a:ln>
        </p:spPr>
      </p:sp>
      <p:sp>
        <p:nvSpPr>
          <p:cNvPr id="8" name="Shape 5"/>
          <p:cNvSpPr/>
          <p:nvPr/>
        </p:nvSpPr>
        <p:spPr>
          <a:xfrm>
            <a:off x="685800" y="1618488"/>
            <a:ext cx="274320" cy="274320"/>
          </a:xfrm>
          <a:prstGeom prst="ellipse">
            <a:avLst/>
          </a:prstGeom>
          <a:solidFill>
            <a:srgbClr val="5B8DEF"/>
          </a:solidFill>
          <a:ln w="12700">
            <a:solidFill>
              <a:srgbClr val="FFFFFF"/>
            </a:solidFill>
            <a:prstDash val="solid"/>
          </a:ln>
        </p:spPr>
      </p:sp>
      <p:sp>
        <p:nvSpPr>
          <p:cNvPr id="9" name="Text 6"/>
          <p:cNvSpPr txBox="1"/>
          <p:nvPr/>
        </p:nvSpPr>
        <p:spPr>
          <a:xfrm>
            <a:off x="685800"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Text 7"/>
          <p:cNvSpPr txBox="1"/>
          <p:nvPr/>
        </p:nvSpPr>
        <p:spPr>
          <a:xfrm>
            <a:off x="1024128" y="1600200"/>
            <a:ext cx="1508760" cy="320040"/>
          </a:xfrm>
          <a:prstGeom prst="rect">
            <a:avLst/>
          </a:prstGeom>
          <a:noFill/>
          <a:ln/>
        </p:spPr>
        <p:txBody>
          <a:bodyPr wrap="square" lIns="0" tIns="0" rIns="0" bIns="0" rtlCol="0" anchor="ctr"/>
          <a:lstStyle/>
          <a:p>
            <a:pPr indent="0" marL="0">
              <a:buNone/>
            </a:pPr>
            <a:r>
              <a:rPr lang="en-US" sz="1400" b="1" dirty="0">
                <a:solidFill>
                  <a:srgbClr val="5B8DEF"/>
                </a:solidFill>
                <a:latin typeface="Calibri" pitchFamily="34" charset="0"/>
                <a:ea typeface="Calibri" pitchFamily="34" charset="-122"/>
                <a:cs typeface="Calibri" pitchFamily="34" charset="-120"/>
              </a:rPr>
              <a:t>Node directory</a:t>
            </a:r>
            <a:endParaRPr lang="en-US" sz="1400" dirty="0"/>
          </a:p>
        </p:txBody>
      </p:sp>
      <p:sp>
        <p:nvSpPr>
          <p:cNvPr id="11" name="Text 8"/>
          <p:cNvSpPr txBox="1"/>
          <p:nvPr/>
        </p:nvSpPr>
        <p:spPr>
          <a:xfrm>
            <a:off x="731520"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The Leader's Edge Nodes read in bulk every 5 minutes: connection, version, configuration, disk, Sources and Destinations health.</a:t>
            </a:r>
            <a:endParaRPr lang="en-US" sz="1050" dirty="0"/>
          </a:p>
        </p:txBody>
      </p:sp>
      <p:sp>
        <p:nvSpPr>
          <p:cNvPr id="12" name="Text 9"/>
          <p:cNvSpPr txBox="1"/>
          <p:nvPr/>
        </p:nvSpPr>
        <p:spPr>
          <a:xfrm>
            <a:off x="2633472"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13" name="Shape 10"/>
          <p:cNvSpPr/>
          <p:nvPr/>
        </p:nvSpPr>
        <p:spPr>
          <a:xfrm>
            <a:off x="2798064" y="1463040"/>
            <a:ext cx="2103120" cy="2240280"/>
          </a:xfrm>
          <a:prstGeom prst="roundRect">
            <a:avLst>
              <a:gd name="adj" fmla="val 3478"/>
            </a:avLst>
          </a:prstGeom>
          <a:solidFill>
            <a:srgbClr val="16302E"/>
          </a:solidFill>
          <a:ln w="12700">
            <a:solidFill>
              <a:srgbClr val="2FB8B0"/>
            </a:solidFill>
            <a:prstDash val="solid"/>
          </a:ln>
        </p:spPr>
      </p:sp>
      <p:sp>
        <p:nvSpPr>
          <p:cNvPr id="14" name="Shape 11"/>
          <p:cNvSpPr/>
          <p:nvPr/>
        </p:nvSpPr>
        <p:spPr>
          <a:xfrm>
            <a:off x="2935224" y="1618488"/>
            <a:ext cx="274320" cy="274320"/>
          </a:xfrm>
          <a:prstGeom prst="ellipse">
            <a:avLst/>
          </a:prstGeom>
          <a:solidFill>
            <a:srgbClr val="E0A040"/>
          </a:solidFill>
          <a:ln w="12700">
            <a:solidFill>
              <a:srgbClr val="FFFFFF"/>
            </a:solidFill>
            <a:prstDash val="solid"/>
          </a:ln>
        </p:spPr>
      </p:sp>
      <p:sp>
        <p:nvSpPr>
          <p:cNvPr id="15" name="Text 12"/>
          <p:cNvSpPr txBox="1"/>
          <p:nvPr/>
        </p:nvSpPr>
        <p:spPr>
          <a:xfrm>
            <a:off x="2935224"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6" name="Text 13"/>
          <p:cNvSpPr txBox="1"/>
          <p:nvPr/>
        </p:nvSpPr>
        <p:spPr>
          <a:xfrm>
            <a:off x="3273552" y="1600200"/>
            <a:ext cx="1508760" cy="320040"/>
          </a:xfrm>
          <a:prstGeom prst="rect">
            <a:avLst/>
          </a:prstGeom>
          <a:noFill/>
          <a:ln/>
        </p:spPr>
        <p:txBody>
          <a:bodyPr wrap="square" lIns="0" tIns="0" rIns="0" bIns="0" rtlCol="0" anchor="ctr"/>
          <a:lstStyle/>
          <a:p>
            <a:pPr indent="0" marL="0">
              <a:buNone/>
            </a:pPr>
            <a:r>
              <a:rPr lang="en-US" sz="1400" b="1" dirty="0">
                <a:solidFill>
                  <a:srgbClr val="2FB8B0"/>
                </a:solidFill>
                <a:latin typeface="Calibri" pitchFamily="34" charset="0"/>
                <a:ea typeface="Calibri" pitchFamily="34" charset="-122"/>
                <a:cs typeface="Calibri" pitchFamily="34" charset="-120"/>
              </a:rPr>
              <a:t>Fleet configuration</a:t>
            </a:r>
            <a:endParaRPr lang="en-US" sz="1400" dirty="0"/>
          </a:p>
        </p:txBody>
      </p:sp>
      <p:sp>
        <p:nvSpPr>
          <p:cNvPr id="17" name="Text 14"/>
          <p:cNvSpPr txBox="1"/>
          <p:nvPr/>
        </p:nvSpPr>
        <p:spPr>
          <a:xfrm>
            <a:off x="2980944"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Fleets with their Sources, Destinations, Pipelines, Routes and Packs, about once an hour.</a:t>
            </a:r>
            <a:endParaRPr lang="en-US" sz="1050" dirty="0"/>
          </a:p>
        </p:txBody>
      </p:sp>
      <p:sp>
        <p:nvSpPr>
          <p:cNvPr id="18" name="Text 15"/>
          <p:cNvSpPr txBox="1"/>
          <p:nvPr/>
        </p:nvSpPr>
        <p:spPr>
          <a:xfrm>
            <a:off x="4882896"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19" name="Shape 16"/>
          <p:cNvSpPr/>
          <p:nvPr/>
        </p:nvSpPr>
        <p:spPr>
          <a:xfrm>
            <a:off x="5047488" y="1463040"/>
            <a:ext cx="2103120" cy="2240280"/>
          </a:xfrm>
          <a:prstGeom prst="roundRect">
            <a:avLst>
              <a:gd name="adj" fmla="val 3478"/>
            </a:avLst>
          </a:prstGeom>
          <a:solidFill>
            <a:srgbClr val="3A2C16"/>
          </a:solidFill>
          <a:ln w="12700">
            <a:solidFill>
              <a:srgbClr val="E0A040"/>
            </a:solidFill>
            <a:prstDash val="solid"/>
          </a:ln>
        </p:spPr>
      </p:sp>
      <p:sp>
        <p:nvSpPr>
          <p:cNvPr id="20" name="Shape 17"/>
          <p:cNvSpPr/>
          <p:nvPr/>
        </p:nvSpPr>
        <p:spPr>
          <a:xfrm>
            <a:off x="5184648" y="1618488"/>
            <a:ext cx="274320" cy="274320"/>
          </a:xfrm>
          <a:prstGeom prst="ellipse">
            <a:avLst/>
          </a:prstGeom>
          <a:solidFill>
            <a:srgbClr val="3DBE7A"/>
          </a:solidFill>
          <a:ln w="12700">
            <a:solidFill>
              <a:srgbClr val="FFFFFF"/>
            </a:solidFill>
            <a:prstDash val="solid"/>
          </a:ln>
        </p:spPr>
      </p:sp>
      <p:sp>
        <p:nvSpPr>
          <p:cNvPr id="21" name="Text 18"/>
          <p:cNvSpPr txBox="1"/>
          <p:nvPr/>
        </p:nvSpPr>
        <p:spPr>
          <a:xfrm>
            <a:off x="5184648"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2" name="Text 19"/>
          <p:cNvSpPr txBox="1"/>
          <p:nvPr/>
        </p:nvSpPr>
        <p:spPr>
          <a:xfrm>
            <a:off x="5522976" y="1600200"/>
            <a:ext cx="1508760" cy="320040"/>
          </a:xfrm>
          <a:prstGeom prst="rect">
            <a:avLst/>
          </a:prstGeom>
          <a:noFill/>
          <a:ln/>
        </p:spPr>
        <p:txBody>
          <a:bodyPr wrap="square" lIns="0" tIns="0" rIns="0" bIns="0" rtlCol="0" anchor="ctr"/>
          <a:lstStyle/>
          <a:p>
            <a:pPr indent="0" marL="0">
              <a:buNone/>
            </a:pPr>
            <a:r>
              <a:rPr lang="en-US" sz="1400" b="1" dirty="0">
                <a:solidFill>
                  <a:srgbClr val="E0A040"/>
                </a:solidFill>
                <a:latin typeface="Calibri" pitchFamily="34" charset="0"/>
                <a:ea typeface="Calibri" pitchFamily="34" charset="-122"/>
                <a:cs typeface="Calibri" pitchFamily="34" charset="-120"/>
              </a:rPr>
              <a:t>System Metrics (optional)</a:t>
            </a:r>
            <a:endParaRPr lang="en-US" sz="1400" dirty="0"/>
          </a:p>
        </p:txBody>
      </p:sp>
      <p:sp>
        <p:nvSpPr>
          <p:cNvPr id="23" name="Text 20"/>
          <p:cNvSpPr txBox="1"/>
          <p:nvPr/>
        </p:nvSpPr>
        <p:spPr>
          <a:xfrm>
            <a:off x="5230368"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A Splunk metrics index for node CPU and memory only.</a:t>
            </a:r>
            <a:endParaRPr lang="en-US" sz="1050" dirty="0"/>
          </a:p>
        </p:txBody>
      </p:sp>
      <p:sp>
        <p:nvSpPr>
          <p:cNvPr id="24" name="Text 21"/>
          <p:cNvSpPr txBox="1"/>
          <p:nvPr/>
        </p:nvSpPr>
        <p:spPr>
          <a:xfrm>
            <a:off x="7132320"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25" name="Shape 22"/>
          <p:cNvSpPr/>
          <p:nvPr/>
        </p:nvSpPr>
        <p:spPr>
          <a:xfrm>
            <a:off x="7296912" y="1463040"/>
            <a:ext cx="2103120" cy="2240280"/>
          </a:xfrm>
          <a:prstGeom prst="roundRect">
            <a:avLst>
              <a:gd name="adj" fmla="val 3478"/>
            </a:avLst>
          </a:prstGeom>
          <a:solidFill>
            <a:srgbClr val="2B2245"/>
          </a:solidFill>
          <a:ln w="12700">
            <a:solidFill>
              <a:srgbClr val="9A78F5"/>
            </a:solidFill>
            <a:prstDash val="solid"/>
          </a:ln>
        </p:spPr>
      </p:sp>
      <p:sp>
        <p:nvSpPr>
          <p:cNvPr id="26" name="Shape 23"/>
          <p:cNvSpPr/>
          <p:nvPr/>
        </p:nvSpPr>
        <p:spPr>
          <a:xfrm>
            <a:off x="7434072" y="1618488"/>
            <a:ext cx="274320" cy="274320"/>
          </a:xfrm>
          <a:prstGeom prst="ellipse">
            <a:avLst/>
          </a:prstGeom>
          <a:solidFill>
            <a:srgbClr val="9A78F5"/>
          </a:solidFill>
          <a:ln w="12700">
            <a:solidFill>
              <a:srgbClr val="FFFFFF"/>
            </a:solidFill>
            <a:prstDash val="solid"/>
          </a:ln>
        </p:spPr>
      </p:sp>
      <p:sp>
        <p:nvSpPr>
          <p:cNvPr id="27" name="Text 24"/>
          <p:cNvSpPr txBox="1"/>
          <p:nvPr/>
        </p:nvSpPr>
        <p:spPr>
          <a:xfrm>
            <a:off x="7434072"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8" name="Text 25"/>
          <p:cNvSpPr txBox="1"/>
          <p:nvPr/>
        </p:nvSpPr>
        <p:spPr>
          <a:xfrm>
            <a:off x="7772400" y="1600200"/>
            <a:ext cx="1508760" cy="320040"/>
          </a:xfrm>
          <a:prstGeom prst="rect">
            <a:avLst/>
          </a:prstGeom>
          <a:noFill/>
          <a:ln/>
        </p:spPr>
        <p:txBody>
          <a:bodyPr wrap="square" lIns="0" tIns="0" rIns="0" bIns="0" rtlCol="0" anchor="ctr"/>
          <a:lstStyle/>
          <a:p>
            <a:pPr indent="0" marL="0">
              <a:buNone/>
            </a:pPr>
            <a:r>
              <a:rPr lang="en-US" sz="1400" b="1" dirty="0">
                <a:solidFill>
                  <a:srgbClr val="9A78F5"/>
                </a:solidFill>
                <a:latin typeface="Calibri" pitchFamily="34" charset="0"/>
                <a:ea typeface="Calibri" pitchFamily="34" charset="-122"/>
                <a:cs typeface="Calibri" pitchFamily="34" charset="-120"/>
              </a:rPr>
              <a:t>Fleet judgement</a:t>
            </a:r>
            <a:endParaRPr lang="en-US" sz="1400" dirty="0"/>
          </a:p>
        </p:txBody>
      </p:sp>
      <p:sp>
        <p:nvSpPr>
          <p:cNvPr id="29" name="Text 26"/>
          <p:cNvSpPr txBox="1"/>
          <p:nvPr/>
        </p:nvSpPr>
        <p:spPr>
          <a:xfrm>
            <a:off x="7479792"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Shares of a Fleet, graces and thresholds: one sleeping laptop opens nothing.</a:t>
            </a:r>
            <a:endParaRPr lang="en-US" sz="1050" dirty="0"/>
          </a:p>
        </p:txBody>
      </p:sp>
      <p:sp>
        <p:nvSpPr>
          <p:cNvPr id="30" name="Text 27"/>
          <p:cNvSpPr txBox="1"/>
          <p:nvPr/>
        </p:nvSpPr>
        <p:spPr>
          <a:xfrm>
            <a:off x="9381744"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31" name="Shape 28"/>
          <p:cNvSpPr/>
          <p:nvPr/>
        </p:nvSpPr>
        <p:spPr>
          <a:xfrm>
            <a:off x="9546336" y="1463040"/>
            <a:ext cx="2103120" cy="2240280"/>
          </a:xfrm>
          <a:prstGeom prst="roundRect">
            <a:avLst>
              <a:gd name="adj" fmla="val 3478"/>
            </a:avLst>
          </a:prstGeom>
          <a:solidFill>
            <a:srgbClr val="3B1C1C"/>
          </a:solidFill>
          <a:ln w="12700">
            <a:solidFill>
              <a:srgbClr val="E05555"/>
            </a:solidFill>
            <a:prstDash val="solid"/>
          </a:ln>
        </p:spPr>
      </p:sp>
      <p:sp>
        <p:nvSpPr>
          <p:cNvPr id="32" name="Shape 29"/>
          <p:cNvSpPr/>
          <p:nvPr/>
        </p:nvSpPr>
        <p:spPr>
          <a:xfrm>
            <a:off x="9683496" y="1618488"/>
            <a:ext cx="274320" cy="274320"/>
          </a:xfrm>
          <a:prstGeom prst="ellipse">
            <a:avLst/>
          </a:prstGeom>
          <a:solidFill>
            <a:srgbClr val="E05555"/>
          </a:solidFill>
          <a:ln w="12700">
            <a:solidFill>
              <a:srgbClr val="FFFFFF"/>
            </a:solidFill>
            <a:prstDash val="solid"/>
          </a:ln>
        </p:spPr>
      </p:sp>
      <p:sp>
        <p:nvSpPr>
          <p:cNvPr id="33" name="Text 30"/>
          <p:cNvSpPr txBox="1"/>
          <p:nvPr/>
        </p:nvSpPr>
        <p:spPr>
          <a:xfrm>
            <a:off x="9683496"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4" name="Text 31"/>
          <p:cNvSpPr txBox="1"/>
          <p:nvPr/>
        </p:nvSpPr>
        <p:spPr>
          <a:xfrm>
            <a:off x="10021824" y="1600200"/>
            <a:ext cx="1508760" cy="320040"/>
          </a:xfrm>
          <a:prstGeom prst="rect">
            <a:avLst/>
          </a:prstGeom>
          <a:noFill/>
          <a:ln/>
        </p:spPr>
        <p:txBody>
          <a:bodyPr wrap="square" lIns="0" tIns="0" rIns="0" bIns="0" rtlCol="0" anchor="ctr"/>
          <a:lstStyle/>
          <a:p>
            <a:pPr indent="0" marL="0">
              <a:buNone/>
            </a:pPr>
            <a:r>
              <a:rPr lang="en-US" sz="1400" b="1" dirty="0">
                <a:solidFill>
                  <a:srgbClr val="E05555"/>
                </a:solidFill>
                <a:latin typeface="Calibri" pitchFamily="34" charset="0"/>
                <a:ea typeface="Calibri" pitchFamily="34" charset="-122"/>
                <a:cs typeface="Calibri" pitchFamily="34" charset="-120"/>
              </a:rPr>
              <a:t>Finding groups</a:t>
            </a:r>
            <a:endParaRPr lang="en-US" sz="1400" dirty="0"/>
          </a:p>
        </p:txBody>
      </p:sp>
      <p:sp>
        <p:nvSpPr>
          <p:cNvPr id="35" name="Text 32"/>
          <p:cNvSpPr txBox="1"/>
          <p:nvPr/>
        </p:nvSpPr>
        <p:spPr>
          <a:xfrm>
            <a:off x="9729216"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11 policies, 8 on out of the box; one object's findings in one group.</a:t>
            </a:r>
            <a:endParaRPr lang="en-US" sz="1050" dirty="0"/>
          </a:p>
        </p:txBody>
      </p:sp>
      <p:sp>
        <p:nvSpPr>
          <p:cNvPr id="36" name="Shape 33"/>
          <p:cNvSpPr/>
          <p:nvPr/>
        </p:nvSpPr>
        <p:spPr>
          <a:xfrm>
            <a:off x="548640" y="3977640"/>
            <a:ext cx="11091672" cy="1005840"/>
          </a:xfrm>
          <a:prstGeom prst="roundRect">
            <a:avLst>
              <a:gd name="adj" fmla="val 7273"/>
            </a:avLst>
          </a:prstGeom>
          <a:solidFill>
            <a:srgbClr val="1F242F"/>
          </a:solidFill>
          <a:ln w="9525">
            <a:solidFill>
              <a:srgbClr val="8B6CF6"/>
            </a:solidFill>
            <a:prstDash val="solid"/>
          </a:ln>
        </p:spPr>
      </p:sp>
      <p:sp>
        <p:nvSpPr>
          <p:cNvPr id="37" name="Text 34"/>
          <p:cNvSpPr txBox="1"/>
          <p:nvPr/>
        </p:nvSpPr>
        <p:spPr>
          <a:xfrm>
            <a:off x="731520" y="4114800"/>
            <a:ext cx="107259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Detail on demand</a:t>
            </a:r>
            <a:endParaRPr lang="en-US" sz="1150" dirty="0"/>
          </a:p>
        </p:txBody>
      </p:sp>
      <p:sp>
        <p:nvSpPr>
          <p:cNvPr id="38" name="Text 35"/>
          <p:cNvSpPr txBox="1"/>
          <p:nvPr/>
        </p:nvSpPr>
        <p:spPr>
          <a:xfrm>
            <a:off x="731520" y="4434840"/>
            <a:ext cx="10725912" cy="43891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node's CPU, memory, network and disk activity, and the live status of one of its Sources or Destinations, are read from the Leader only when someone opens that node: the fleet-wide collection stays one bulk read.</a:t>
            </a:r>
            <a:endParaRPr lang="en-US" sz="1050" dirty="0"/>
          </a:p>
        </p:txBody>
      </p:sp>
      <p:sp>
        <p:nvSpPr>
          <p:cNvPr id="39" name="Text 36"/>
          <p:cNvSpPr txBox="1"/>
          <p:nvPr/>
        </p:nvSpPr>
        <p:spPr>
          <a:xfrm>
            <a:off x="548640" y="5257800"/>
            <a:ext cx="11064240" cy="54864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No traffic ML models for Edge: endpoints are sparse and irregular, and there can be very many of them. Explicit, explainable rules instead.</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PLAN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What we are going to do — one tenant, four parts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2670048" cy="4069080"/>
          </a:xfrm>
          <a:prstGeom prst="roundRect">
            <a:avLst>
              <a:gd name="adj" fmla="val 2740"/>
            </a:avLst>
          </a:prstGeom>
          <a:solidFill>
            <a:srgbClr val="1C2A48"/>
          </a:solidFill>
          <a:ln w="12700">
            <a:solidFill>
              <a:srgbClr val="5B8DEF"/>
            </a:solidFill>
            <a:prstDash val="solid"/>
          </a:ln>
        </p:spPr>
      </p:sp>
      <p:sp>
        <p:nvSpPr>
          <p:cNvPr id="8" name="Text 5"/>
          <p:cNvSpPr txBox="1"/>
          <p:nvPr/>
        </p:nvSpPr>
        <p:spPr>
          <a:xfrm>
            <a:off x="777240" y="1572768"/>
            <a:ext cx="2212848" cy="274320"/>
          </a:xfrm>
          <a:prstGeom prst="rect">
            <a:avLst/>
          </a:prstGeom>
          <a:noFill/>
          <a:ln/>
        </p:spPr>
        <p:txBody>
          <a:bodyPr wrap="square" lIns="0" tIns="0" rIns="0" bIns="0" rtlCol="0" anchor="t"/>
          <a:lstStyle/>
          <a:p>
            <a:pPr indent="0" marL="0">
              <a:buNone/>
            </a:pPr>
            <a:r>
              <a:rPr lang="en-US" sz="1100" b="1" spc="200" kern="0" dirty="0">
                <a:solidFill>
                  <a:srgbClr val="5B8DEF"/>
                </a:solidFill>
                <a:latin typeface="Calibri" pitchFamily="34" charset="0"/>
                <a:ea typeface="Calibri" pitchFamily="34" charset="-122"/>
                <a:cs typeface="Calibri" pitchFamily="34" charset="-120"/>
              </a:rPr>
              <a:t>PART 1</a:t>
            </a:r>
            <a:endParaRPr lang="en-US" sz="1100" dirty="0"/>
          </a:p>
        </p:txBody>
      </p:sp>
      <p:sp>
        <p:nvSpPr>
          <p:cNvPr id="9" name="Text 6"/>
          <p:cNvSpPr txBox="1"/>
          <p:nvPr/>
        </p:nvSpPr>
        <p:spPr>
          <a:xfrm>
            <a:off x="777240"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Setup</a:t>
            </a:r>
            <a:endParaRPr lang="en-US" sz="1800" dirty="0"/>
          </a:p>
        </p:txBody>
      </p:sp>
      <p:sp>
        <p:nvSpPr>
          <p:cNvPr id="10" name="Shape 7"/>
          <p:cNvSpPr/>
          <p:nvPr/>
        </p:nvSpPr>
        <p:spPr>
          <a:xfrm>
            <a:off x="795528" y="2798064"/>
            <a:ext cx="118872" cy="118872"/>
          </a:xfrm>
          <a:prstGeom prst="ellipse">
            <a:avLst/>
          </a:prstGeom>
          <a:solidFill>
            <a:srgbClr val="5B8DEF"/>
          </a:solidFill>
          <a:ln w="12700">
            <a:solidFill>
              <a:srgbClr val="5B8DEF"/>
            </a:solidFill>
            <a:prstDash val="solid"/>
          </a:ln>
        </p:spPr>
      </p:sp>
      <p:sp>
        <p:nvSpPr>
          <p:cNvPr id="11" name="Text 8"/>
          <p:cNvSpPr txBox="1"/>
          <p:nvPr/>
        </p:nvSpPr>
        <p:spPr>
          <a:xfrm>
            <a:off x="1024128"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Cribl Edge card</a:t>
            </a:r>
            <a:endParaRPr lang="en-US" sz="1200" dirty="0"/>
          </a:p>
        </p:txBody>
      </p:sp>
      <p:sp>
        <p:nvSpPr>
          <p:cNvPr id="12" name="Shape 9"/>
          <p:cNvSpPr/>
          <p:nvPr/>
        </p:nvSpPr>
        <p:spPr>
          <a:xfrm>
            <a:off x="795528" y="3529584"/>
            <a:ext cx="118872" cy="118872"/>
          </a:xfrm>
          <a:prstGeom prst="ellipse">
            <a:avLst/>
          </a:prstGeom>
          <a:solidFill>
            <a:srgbClr val="5B8DEF"/>
          </a:solidFill>
          <a:ln w="12700">
            <a:solidFill>
              <a:srgbClr val="5B8DEF"/>
            </a:solidFill>
            <a:prstDash val="solid"/>
          </a:ln>
        </p:spPr>
      </p:sp>
      <p:sp>
        <p:nvSpPr>
          <p:cNvPr id="13" name="Text 10"/>
          <p:cNvSpPr txBox="1"/>
          <p:nvPr/>
        </p:nvSpPr>
        <p:spPr>
          <a:xfrm>
            <a:off x="1024128" y="340156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Connection &amp; Fleets</a:t>
            </a:r>
            <a:endParaRPr lang="en-US" sz="1200" dirty="0"/>
          </a:p>
        </p:txBody>
      </p:sp>
      <p:sp>
        <p:nvSpPr>
          <p:cNvPr id="14" name="Shape 11"/>
          <p:cNvSpPr/>
          <p:nvPr/>
        </p:nvSpPr>
        <p:spPr>
          <a:xfrm>
            <a:off x="795528" y="4261104"/>
            <a:ext cx="118872" cy="118872"/>
          </a:xfrm>
          <a:prstGeom prst="ellipse">
            <a:avLst/>
          </a:prstGeom>
          <a:solidFill>
            <a:srgbClr val="5B8DEF"/>
          </a:solidFill>
          <a:ln w="12700">
            <a:solidFill>
              <a:srgbClr val="5B8DEF"/>
            </a:solidFill>
            <a:prstDash val="solid"/>
          </a:ln>
        </p:spPr>
      </p:sp>
      <p:sp>
        <p:nvSpPr>
          <p:cNvPr id="15" name="Text 12"/>
          <p:cNvSpPr txBox="1"/>
          <p:nvPr/>
        </p:nvSpPr>
        <p:spPr>
          <a:xfrm>
            <a:off x="1024128" y="413308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workspace and its strip</a:t>
            </a:r>
            <a:endParaRPr lang="en-US" sz="1200" dirty="0"/>
          </a:p>
        </p:txBody>
      </p:sp>
      <p:sp>
        <p:nvSpPr>
          <p:cNvPr id="16" name="Shape 13"/>
          <p:cNvSpPr/>
          <p:nvPr/>
        </p:nvSpPr>
        <p:spPr>
          <a:xfrm>
            <a:off x="3355848" y="1417320"/>
            <a:ext cx="2670048" cy="4069080"/>
          </a:xfrm>
          <a:prstGeom prst="roundRect">
            <a:avLst>
              <a:gd name="adj" fmla="val 2740"/>
            </a:avLst>
          </a:prstGeom>
          <a:solidFill>
            <a:srgbClr val="3A2C16"/>
          </a:solidFill>
          <a:ln w="12700">
            <a:solidFill>
              <a:srgbClr val="E0A040"/>
            </a:solidFill>
            <a:prstDash val="solid"/>
          </a:ln>
        </p:spPr>
      </p:sp>
      <p:sp>
        <p:nvSpPr>
          <p:cNvPr id="17" name="Text 14"/>
          <p:cNvSpPr txBox="1"/>
          <p:nvPr/>
        </p:nvSpPr>
        <p:spPr>
          <a:xfrm>
            <a:off x="3584448" y="1572768"/>
            <a:ext cx="2212848" cy="274320"/>
          </a:xfrm>
          <a:prstGeom prst="rect">
            <a:avLst/>
          </a:prstGeom>
          <a:noFill/>
          <a:ln/>
        </p:spPr>
        <p:txBody>
          <a:bodyPr wrap="square" lIns="0" tIns="0" rIns="0" bIns="0" rtlCol="0" anchor="t"/>
          <a:lstStyle/>
          <a:p>
            <a:pPr indent="0" marL="0">
              <a:buNone/>
            </a:pPr>
            <a:r>
              <a:rPr lang="en-US" sz="1100" b="1" spc="200" kern="0" dirty="0">
                <a:solidFill>
                  <a:srgbClr val="E0A040"/>
                </a:solidFill>
                <a:latin typeface="Calibri" pitchFamily="34" charset="0"/>
                <a:ea typeface="Calibri" pitchFamily="34" charset="-122"/>
                <a:cs typeface="Calibri" pitchFamily="34" charset="-120"/>
              </a:rPr>
              <a:t>PART 2</a:t>
            </a:r>
            <a:endParaRPr lang="en-US" sz="1100" dirty="0"/>
          </a:p>
        </p:txBody>
      </p:sp>
      <p:sp>
        <p:nvSpPr>
          <p:cNvPr id="18" name="Text 15"/>
          <p:cNvSpPr txBox="1"/>
          <p:nvPr/>
        </p:nvSpPr>
        <p:spPr>
          <a:xfrm>
            <a:off x="3584448"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Fleets &amp; nodes</a:t>
            </a:r>
            <a:endParaRPr lang="en-US" sz="1800" dirty="0"/>
          </a:p>
        </p:txBody>
      </p:sp>
      <p:sp>
        <p:nvSpPr>
          <p:cNvPr id="19" name="Shape 16"/>
          <p:cNvSpPr/>
          <p:nvPr/>
        </p:nvSpPr>
        <p:spPr>
          <a:xfrm>
            <a:off x="3602736" y="2798064"/>
            <a:ext cx="118872" cy="118872"/>
          </a:xfrm>
          <a:prstGeom prst="ellipse">
            <a:avLst/>
          </a:prstGeom>
          <a:solidFill>
            <a:srgbClr val="E0A040"/>
          </a:solidFill>
          <a:ln w="12700">
            <a:solidFill>
              <a:srgbClr val="E0A040"/>
            </a:solidFill>
            <a:prstDash val="solid"/>
          </a:ln>
        </p:spPr>
      </p:sp>
      <p:sp>
        <p:nvSpPr>
          <p:cNvPr id="20" name="Text 17"/>
          <p:cNvSpPr txBox="1"/>
          <p:nvPr/>
        </p:nvSpPr>
        <p:spPr>
          <a:xfrm>
            <a:off x="3831336"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Fleets tab</a:t>
            </a:r>
            <a:endParaRPr lang="en-US" sz="1200" dirty="0"/>
          </a:p>
        </p:txBody>
      </p:sp>
      <p:sp>
        <p:nvSpPr>
          <p:cNvPr id="21" name="Shape 18"/>
          <p:cNvSpPr/>
          <p:nvPr/>
        </p:nvSpPr>
        <p:spPr>
          <a:xfrm>
            <a:off x="3602736" y="3529584"/>
            <a:ext cx="118872" cy="118872"/>
          </a:xfrm>
          <a:prstGeom prst="ellipse">
            <a:avLst/>
          </a:prstGeom>
          <a:solidFill>
            <a:srgbClr val="E0A040"/>
          </a:solidFill>
          <a:ln w="12700">
            <a:solidFill>
              <a:srgbClr val="E0A040"/>
            </a:solidFill>
            <a:prstDash val="solid"/>
          </a:ln>
        </p:spPr>
      </p:sp>
      <p:sp>
        <p:nvSpPr>
          <p:cNvPr id="22" name="Text 19"/>
          <p:cNvSpPr txBox="1"/>
          <p:nvPr/>
        </p:nvSpPr>
        <p:spPr>
          <a:xfrm>
            <a:off x="3831336" y="340156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A Fleet, and its nodes to look at</a:t>
            </a:r>
            <a:endParaRPr lang="en-US" sz="1200" dirty="0"/>
          </a:p>
        </p:txBody>
      </p:sp>
      <p:sp>
        <p:nvSpPr>
          <p:cNvPr id="23" name="Shape 20"/>
          <p:cNvSpPr/>
          <p:nvPr/>
        </p:nvSpPr>
        <p:spPr>
          <a:xfrm>
            <a:off x="3602736" y="4261104"/>
            <a:ext cx="118872" cy="118872"/>
          </a:xfrm>
          <a:prstGeom prst="ellipse">
            <a:avLst/>
          </a:prstGeom>
          <a:solidFill>
            <a:srgbClr val="E0A040"/>
          </a:solidFill>
          <a:ln w="12700">
            <a:solidFill>
              <a:srgbClr val="E0A040"/>
            </a:solidFill>
            <a:prstDash val="solid"/>
          </a:ln>
        </p:spPr>
      </p:sp>
      <p:sp>
        <p:nvSpPr>
          <p:cNvPr id="24" name="Text 21"/>
          <p:cNvSpPr txBox="1"/>
          <p:nvPr/>
        </p:nvSpPr>
        <p:spPr>
          <a:xfrm>
            <a:off x="3831336" y="413308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Edge Nodes, one node up close</a:t>
            </a:r>
            <a:endParaRPr lang="en-US" sz="1200" dirty="0"/>
          </a:p>
        </p:txBody>
      </p:sp>
      <p:sp>
        <p:nvSpPr>
          <p:cNvPr id="25" name="Shape 22"/>
          <p:cNvSpPr/>
          <p:nvPr/>
        </p:nvSpPr>
        <p:spPr>
          <a:xfrm>
            <a:off x="6163056" y="1417320"/>
            <a:ext cx="2670048" cy="4069080"/>
          </a:xfrm>
          <a:prstGeom prst="roundRect">
            <a:avLst>
              <a:gd name="adj" fmla="val 2740"/>
            </a:avLst>
          </a:prstGeom>
          <a:solidFill>
            <a:srgbClr val="16302A"/>
          </a:solidFill>
          <a:ln w="12700">
            <a:solidFill>
              <a:srgbClr val="3DBE7A"/>
            </a:solidFill>
            <a:prstDash val="solid"/>
          </a:ln>
        </p:spPr>
      </p:sp>
      <p:sp>
        <p:nvSpPr>
          <p:cNvPr id="26" name="Text 23"/>
          <p:cNvSpPr txBox="1"/>
          <p:nvPr/>
        </p:nvSpPr>
        <p:spPr>
          <a:xfrm>
            <a:off x="6391656" y="1572768"/>
            <a:ext cx="2212848" cy="274320"/>
          </a:xfrm>
          <a:prstGeom prst="rect">
            <a:avLst/>
          </a:prstGeom>
          <a:noFill/>
          <a:ln/>
        </p:spPr>
        <p:txBody>
          <a:bodyPr wrap="square" lIns="0" tIns="0" rIns="0" bIns="0" rtlCol="0" anchor="t"/>
          <a:lstStyle/>
          <a:p>
            <a:pPr indent="0" marL="0">
              <a:buNone/>
            </a:pPr>
            <a:r>
              <a:rPr lang="en-US" sz="1100" b="1" spc="200" kern="0" dirty="0">
                <a:solidFill>
                  <a:srgbClr val="3DBE7A"/>
                </a:solidFill>
                <a:latin typeface="Calibri" pitchFamily="34" charset="0"/>
                <a:ea typeface="Calibri" pitchFamily="34" charset="-122"/>
                <a:cs typeface="Calibri" pitchFamily="34" charset="-120"/>
              </a:rPr>
              <a:t>PART 3</a:t>
            </a:r>
            <a:endParaRPr lang="en-US" sz="1100" dirty="0"/>
          </a:p>
        </p:txBody>
      </p:sp>
      <p:sp>
        <p:nvSpPr>
          <p:cNvPr id="27" name="Text 24"/>
          <p:cNvSpPr txBox="1"/>
          <p:nvPr/>
        </p:nvSpPr>
        <p:spPr>
          <a:xfrm>
            <a:off x="6391656"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Findings</a:t>
            </a:r>
            <a:endParaRPr lang="en-US" sz="1800" dirty="0"/>
          </a:p>
        </p:txBody>
      </p:sp>
      <p:sp>
        <p:nvSpPr>
          <p:cNvPr id="28" name="Shape 25"/>
          <p:cNvSpPr/>
          <p:nvPr/>
        </p:nvSpPr>
        <p:spPr>
          <a:xfrm>
            <a:off x="6409944" y="2798064"/>
            <a:ext cx="118872" cy="118872"/>
          </a:xfrm>
          <a:prstGeom prst="ellipse">
            <a:avLst/>
          </a:prstGeom>
          <a:solidFill>
            <a:srgbClr val="3DBE7A"/>
          </a:solidFill>
          <a:ln w="12700">
            <a:solidFill>
              <a:srgbClr val="3DBE7A"/>
            </a:solidFill>
            <a:prstDash val="solid"/>
          </a:ln>
        </p:spPr>
      </p:sp>
      <p:sp>
        <p:nvSpPr>
          <p:cNvPr id="29" name="Text 26"/>
          <p:cNvSpPr txBox="1"/>
          <p:nvPr/>
        </p:nvSpPr>
        <p:spPr>
          <a:xfrm>
            <a:off x="6638544"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Findings tab</a:t>
            </a:r>
            <a:endParaRPr lang="en-US" sz="1200" dirty="0"/>
          </a:p>
        </p:txBody>
      </p:sp>
      <p:sp>
        <p:nvSpPr>
          <p:cNvPr id="30" name="Shape 27"/>
          <p:cNvSpPr/>
          <p:nvPr/>
        </p:nvSpPr>
        <p:spPr>
          <a:xfrm>
            <a:off x="6409944" y="3529584"/>
            <a:ext cx="118872" cy="118872"/>
          </a:xfrm>
          <a:prstGeom prst="ellipse">
            <a:avLst/>
          </a:prstGeom>
          <a:solidFill>
            <a:srgbClr val="3DBE7A"/>
          </a:solidFill>
          <a:ln w="12700">
            <a:solidFill>
              <a:srgbClr val="3DBE7A"/>
            </a:solidFill>
            <a:prstDash val="solid"/>
          </a:ln>
        </p:spPr>
      </p:sp>
      <p:sp>
        <p:nvSpPr>
          <p:cNvPr id="31" name="Text 28"/>
          <p:cNvSpPr txBox="1"/>
          <p:nvPr/>
        </p:nvSpPr>
        <p:spPr>
          <a:xfrm>
            <a:off x="6638544" y="340156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A disconnected node, nodes that must stay connected</a:t>
            </a:r>
            <a:endParaRPr lang="en-US" sz="1200" dirty="0"/>
          </a:p>
        </p:txBody>
      </p:sp>
      <p:sp>
        <p:nvSpPr>
          <p:cNvPr id="32" name="Shape 29"/>
          <p:cNvSpPr/>
          <p:nvPr/>
        </p:nvSpPr>
        <p:spPr>
          <a:xfrm>
            <a:off x="6409944" y="4261104"/>
            <a:ext cx="118872" cy="118872"/>
          </a:xfrm>
          <a:prstGeom prst="ellipse">
            <a:avLst/>
          </a:prstGeom>
          <a:solidFill>
            <a:srgbClr val="3DBE7A"/>
          </a:solidFill>
          <a:ln w="12700">
            <a:solidFill>
              <a:srgbClr val="3DBE7A"/>
            </a:solidFill>
            <a:prstDash val="solid"/>
          </a:ln>
        </p:spPr>
      </p:sp>
      <p:sp>
        <p:nvSpPr>
          <p:cNvPr id="33" name="Text 30"/>
          <p:cNvSpPr txBox="1"/>
          <p:nvPr/>
        </p:nvSpPr>
        <p:spPr>
          <a:xfrm>
            <a:off x="6638544" y="413308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Version drift</a:t>
            </a:r>
            <a:endParaRPr lang="en-US" sz="1200" dirty="0"/>
          </a:p>
        </p:txBody>
      </p:sp>
      <p:sp>
        <p:nvSpPr>
          <p:cNvPr id="34" name="Shape 31"/>
          <p:cNvSpPr/>
          <p:nvPr/>
        </p:nvSpPr>
        <p:spPr>
          <a:xfrm>
            <a:off x="8970264" y="1417320"/>
            <a:ext cx="2670048" cy="4069080"/>
          </a:xfrm>
          <a:prstGeom prst="roundRect">
            <a:avLst>
              <a:gd name="adj" fmla="val 2740"/>
            </a:avLst>
          </a:prstGeom>
          <a:solidFill>
            <a:srgbClr val="2B2245"/>
          </a:solidFill>
          <a:ln w="12700">
            <a:solidFill>
              <a:srgbClr val="9A78F5"/>
            </a:solidFill>
            <a:prstDash val="solid"/>
          </a:ln>
        </p:spPr>
      </p:sp>
      <p:sp>
        <p:nvSpPr>
          <p:cNvPr id="35" name="Text 32"/>
          <p:cNvSpPr txBox="1"/>
          <p:nvPr/>
        </p:nvSpPr>
        <p:spPr>
          <a:xfrm>
            <a:off x="9198864" y="1572768"/>
            <a:ext cx="2212848" cy="274320"/>
          </a:xfrm>
          <a:prstGeom prst="rect">
            <a:avLst/>
          </a:prstGeom>
          <a:noFill/>
          <a:ln/>
        </p:spPr>
        <p:txBody>
          <a:bodyPr wrap="square" lIns="0" tIns="0" rIns="0" bIns="0" rtlCol="0" anchor="t"/>
          <a:lstStyle/>
          <a:p>
            <a:pPr indent="0" marL="0">
              <a:buNone/>
            </a:pPr>
            <a:r>
              <a:rPr lang="en-US" sz="1100" b="1" spc="200" kern="0" dirty="0">
                <a:solidFill>
                  <a:srgbClr val="9A78F5"/>
                </a:solidFill>
                <a:latin typeface="Calibri" pitchFamily="34" charset="0"/>
                <a:ea typeface="Calibri" pitchFamily="34" charset="-122"/>
                <a:cs typeface="Calibri" pitchFamily="34" charset="-120"/>
              </a:rPr>
              <a:t>PART 4</a:t>
            </a:r>
            <a:endParaRPr lang="en-US" sz="1100" dirty="0"/>
          </a:p>
        </p:txBody>
      </p:sp>
      <p:sp>
        <p:nvSpPr>
          <p:cNvPr id="36" name="Text 33"/>
          <p:cNvSpPr txBox="1"/>
          <p:nvPr/>
        </p:nvSpPr>
        <p:spPr>
          <a:xfrm>
            <a:off x="9198864"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Operate</a:t>
            </a:r>
            <a:endParaRPr lang="en-US" sz="1800" dirty="0"/>
          </a:p>
        </p:txBody>
      </p:sp>
      <p:sp>
        <p:nvSpPr>
          <p:cNvPr id="37" name="Shape 34"/>
          <p:cNvSpPr/>
          <p:nvPr/>
        </p:nvSpPr>
        <p:spPr>
          <a:xfrm>
            <a:off x="9217152" y="2798064"/>
            <a:ext cx="118872" cy="118872"/>
          </a:xfrm>
          <a:prstGeom prst="ellipse">
            <a:avLst/>
          </a:prstGeom>
          <a:solidFill>
            <a:srgbClr val="9A78F5"/>
          </a:solidFill>
          <a:ln w="12700">
            <a:solidFill>
              <a:srgbClr val="9A78F5"/>
            </a:solidFill>
            <a:prstDash val="solid"/>
          </a:ln>
        </p:spPr>
      </p:sp>
      <p:sp>
        <p:nvSpPr>
          <p:cNvPr id="38" name="Text 35"/>
          <p:cNvSpPr txBox="1"/>
          <p:nvPr/>
        </p:nvSpPr>
        <p:spPr>
          <a:xfrm>
            <a:off x="9445752"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Policies, bank holidays, collection health</a:t>
            </a:r>
            <a:endParaRPr lang="en-US" sz="1200" dirty="0"/>
          </a:p>
        </p:txBody>
      </p:sp>
      <p:sp>
        <p:nvSpPr>
          <p:cNvPr id="39" name="Shape 36"/>
          <p:cNvSpPr/>
          <p:nvPr/>
        </p:nvSpPr>
        <p:spPr>
          <a:xfrm>
            <a:off x="9217152" y="3529584"/>
            <a:ext cx="118872" cy="118872"/>
          </a:xfrm>
          <a:prstGeom prst="ellipse">
            <a:avLst/>
          </a:prstGeom>
          <a:solidFill>
            <a:srgbClr val="9A78F5"/>
          </a:solidFill>
          <a:ln w="12700">
            <a:solidFill>
              <a:srgbClr val="9A78F5"/>
            </a:solidFill>
            <a:prstDash val="solid"/>
          </a:ln>
        </p:spPr>
      </p:sp>
      <p:sp>
        <p:nvSpPr>
          <p:cNvPr id="40" name="Text 37"/>
          <p:cNvSpPr txBox="1"/>
          <p:nvPr/>
        </p:nvSpPr>
        <p:spPr>
          <a:xfrm>
            <a:off x="9445752" y="340156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Settings, Topology Studio, the assistant</a:t>
            </a:r>
            <a:endParaRPr lang="en-US" sz="1200" dirty="0"/>
          </a:p>
        </p:txBody>
      </p:sp>
      <p:sp>
        <p:nvSpPr>
          <p:cNvPr id="41" name="Shape 38"/>
          <p:cNvSpPr/>
          <p:nvPr/>
        </p:nvSpPr>
        <p:spPr>
          <a:xfrm>
            <a:off x="9217152" y="4261104"/>
            <a:ext cx="118872" cy="118872"/>
          </a:xfrm>
          <a:prstGeom prst="ellipse">
            <a:avLst/>
          </a:prstGeom>
          <a:solidFill>
            <a:srgbClr val="9A78F5"/>
          </a:solidFill>
          <a:ln w="12700">
            <a:solidFill>
              <a:srgbClr val="9A78F5"/>
            </a:solidFill>
            <a:prstDash val="solid"/>
          </a:ln>
        </p:spPr>
      </p:sp>
      <p:sp>
        <p:nvSpPr>
          <p:cNvPr id="42" name="Text 39"/>
          <p:cNvSpPr txBox="1"/>
          <p:nvPr/>
        </p:nvSpPr>
        <p:spPr>
          <a:xfrm>
            <a:off x="9445752" y="413308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AI Agent and its instructions</a:t>
            </a:r>
            <a:endParaRPr lang="en-US" sz="1200" dirty="0"/>
          </a:p>
        </p:txBody>
      </p:sp>
      <p:sp>
        <p:nvSpPr>
          <p:cNvPr id="43" name="Text 40"/>
          <p:cNvSpPr txBox="1"/>
          <p:nvPr/>
        </p:nvSpPr>
        <p:spPr>
          <a:xfrm>
            <a:off x="548640" y="5715000"/>
            <a:ext cx="11064240" cy="36576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Every screen is the product as shipped, on a Cribl.Cloud Edge Fleet.</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5B8DEF"/>
                </a:solidFill>
                <a:latin typeface="Calibri" pitchFamily="34" charset="0"/>
                <a:ea typeface="Calibri" pitchFamily="34" charset="-122"/>
                <a:cs typeface="Calibri" pitchFamily="34" charset="-120"/>
              </a:rPr>
              <a:t>01</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1  ·  SETUP</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One connection, one Leader, one tenant</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The Cribl Edge card, the Connection &amp; Fleets step with its optional System Metrics index, and the workspace with its status strip.</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dedicated tenant — pick Cribl Edge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400800" cy="4641569"/>
          </a:xfrm>
          <a:prstGeom prst="roundRect">
            <a:avLst>
              <a:gd name="adj" fmla="val 985"/>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wizard-card.jpg">    </p:cNvPr>
          <p:cNvPicPr>
            <a:picLocks noChangeAspect="1"/>
          </p:cNvPicPr>
          <p:nvPr/>
        </p:nvPicPr>
        <p:blipFill>
          <a:blip r:embed="rId1"/>
          <a:stretch>
            <a:fillRect/>
          </a:stretch>
        </p:blipFill>
        <p:spPr>
          <a:xfrm>
            <a:off x="612648" y="1435608"/>
            <a:ext cx="6272784" cy="4513553"/>
          </a:xfrm>
          <a:prstGeom prst="rect">
            <a:avLst/>
          </a:prstGeom>
        </p:spPr>
      </p:pic>
      <p:sp>
        <p:nvSpPr>
          <p:cNvPr id="9" name="Shape 5"/>
          <p:cNvSpPr/>
          <p:nvPr/>
        </p:nvSpPr>
        <p:spPr>
          <a:xfrm>
            <a:off x="726948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726948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7653528" y="1417320"/>
            <a:ext cx="39867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Cribl Edge card</a:t>
            </a:r>
            <a:endParaRPr lang="en-US" sz="1250" dirty="0"/>
          </a:p>
        </p:txBody>
      </p:sp>
      <p:sp>
        <p:nvSpPr>
          <p:cNvPr id="12" name="Text 8"/>
          <p:cNvSpPr txBox="1"/>
          <p:nvPr/>
        </p:nvSpPr>
        <p:spPr>
          <a:xfrm>
            <a:off x="7653528" y="1709928"/>
            <a:ext cx="39867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Node connectivity per Fleet, version and configuration drift, Source and Destination health, disk hotspots.</a:t>
            </a:r>
            <a:endParaRPr lang="en-US" sz="1050" dirty="0"/>
          </a:p>
        </p:txBody>
      </p:sp>
      <p:sp>
        <p:nvSpPr>
          <p:cNvPr id="13" name="Shape 9"/>
          <p:cNvSpPr/>
          <p:nvPr/>
        </p:nvSpPr>
        <p:spPr>
          <a:xfrm>
            <a:off x="7269480" y="22951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726948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7653528" y="2286000"/>
            <a:ext cx="39867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From the Leader API</a:t>
            </a:r>
            <a:endParaRPr lang="en-US" sz="1250" dirty="0"/>
          </a:p>
        </p:txBody>
      </p:sp>
      <p:sp>
        <p:nvSpPr>
          <p:cNvPr id="16" name="Text 12"/>
          <p:cNvSpPr txBox="1"/>
          <p:nvPr/>
        </p:nvSpPr>
        <p:spPr>
          <a:xfrm>
            <a:off x="7653528" y="2578608"/>
            <a:ext cx="398678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 extra ingestion: the Leader is the source.</a:t>
            </a:r>
            <a:endParaRPr lang="en-US" sz="1050" dirty="0"/>
          </a:p>
        </p:txBody>
      </p:sp>
      <p:sp>
        <p:nvSpPr>
          <p:cNvPr id="17" name="Shape 13"/>
          <p:cNvSpPr/>
          <p:nvPr/>
        </p:nvSpPr>
        <p:spPr>
          <a:xfrm>
            <a:off x="7269480" y="29809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7269480" y="2980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7653528" y="2971800"/>
            <a:ext cx="39867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Four steps</a:t>
            </a:r>
            <a:endParaRPr lang="en-US" sz="1250" dirty="0"/>
          </a:p>
        </p:txBody>
      </p:sp>
      <p:sp>
        <p:nvSpPr>
          <p:cNvPr id="20" name="Text 16"/>
          <p:cNvSpPr txBox="1"/>
          <p:nvPr/>
        </p:nvSpPr>
        <p:spPr>
          <a:xfrm>
            <a:off x="7653528" y="3264408"/>
            <a:ext cx="398678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Basics, Connection &amp; Fleets, Indexes &amp; RBAC, Review.</a:t>
            </a:r>
            <a:endParaRPr lang="en-US" sz="1050" dirty="0"/>
          </a:p>
        </p:txBody>
      </p:sp>
      <p:sp>
        <p:nvSpPr>
          <p:cNvPr id="21" name="Shape 17"/>
          <p:cNvSpPr/>
          <p:nvPr/>
        </p:nvSpPr>
        <p:spPr>
          <a:xfrm>
            <a:off x="7269480" y="4663440"/>
            <a:ext cx="4370832" cy="1600200"/>
          </a:xfrm>
          <a:prstGeom prst="roundRect">
            <a:avLst>
              <a:gd name="adj" fmla="val 4571"/>
            </a:avLst>
          </a:prstGeom>
          <a:solidFill>
            <a:srgbClr val="1F242F"/>
          </a:solidFill>
          <a:ln w="9525">
            <a:solidFill>
              <a:srgbClr val="2A3140"/>
            </a:solidFill>
            <a:prstDash val="solid"/>
          </a:ln>
        </p:spPr>
      </p:sp>
      <p:sp>
        <p:nvSpPr>
          <p:cNvPr id="22" name="Text 18"/>
          <p:cNvSpPr txBox="1"/>
          <p:nvPr/>
        </p:nvSpPr>
        <p:spPr>
          <a:xfrm>
            <a:off x="7452360" y="4800600"/>
            <a:ext cx="400507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Licence</a:t>
            </a:r>
            <a:endParaRPr lang="en-US" sz="1150" dirty="0"/>
          </a:p>
        </p:txBody>
      </p:sp>
      <p:sp>
        <p:nvSpPr>
          <p:cNvPr id="23" name="Text 19"/>
          <p:cNvSpPr txBox="1"/>
          <p:nvPr/>
        </p:nvSpPr>
        <p:spPr>
          <a:xfrm>
            <a:off x="7452360" y="5120640"/>
            <a:ext cx="4005072" cy="103327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valid Enterprise, Unlimited, trial or Developer licence. Not available on the Foundation edition or the Foundation trial.</a:t>
            </a:r>
            <a:endParaRPr lang="en-US" sz="1050" dirty="0"/>
          </a:p>
        </p:txBody>
      </p:sp>
      <p:sp>
        <p:nvSpPr>
          <p:cNvPr id="24" name="Text 20"/>
          <p:cNvSpPr txBox="1"/>
          <p:nvPr/>
        </p:nvSpPr>
        <p:spPr>
          <a:xfrm>
            <a:off x="548640" y="6272784"/>
            <a:ext cx="6400800" cy="365760"/>
          </a:xfrm>
          <a:prstGeom prst="rect">
            <a:avLst/>
          </a:prstGeom>
          <a:noFill/>
          <a:ln/>
        </p:spPr>
        <p:txBody>
          <a:bodyPr wrap="square" lIns="0" tIns="0" rIns="0" bIns="0" rtlCol="0" anchor="t"/>
          <a:lstStyle/>
          <a:p>
            <a:pPr indent="0" marL="0">
              <a:buNone/>
            </a:pPr>
            <a:r>
              <a:rPr lang="en-US" sz="1000" i="1" dirty="0">
                <a:solidFill>
                  <a:srgbClr val="9AA3B5"/>
                </a:solidFill>
                <a:latin typeface="Calibri" pitchFamily="34" charset="0"/>
                <a:ea typeface="Calibri" pitchFamily="34" charset="-122"/>
                <a:cs typeface="Calibri" pitchFamily="34" charset="-120"/>
              </a:rPr>
              <a:t>Virtual Tenants → Actions → Create a tracking tenant.</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Connection &amp; Fleets, then review</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40680" cy="2600820"/>
          </a:xfrm>
          <a:prstGeom prst="roundRect">
            <a:avLst>
              <a:gd name="adj" fmla="val 1758"/>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wizard-fleets.jpg">    </p:cNvPr>
          <p:cNvPicPr>
            <a:picLocks noChangeAspect="1"/>
          </p:cNvPicPr>
          <p:nvPr/>
        </p:nvPicPr>
        <p:blipFill>
          <a:blip r:embed="rId1"/>
          <a:stretch>
            <a:fillRect/>
          </a:stretch>
        </p:blipFill>
        <p:spPr>
          <a:xfrm>
            <a:off x="612648" y="1435608"/>
            <a:ext cx="5312664" cy="2472804"/>
          </a:xfrm>
          <a:prstGeom prst="rect">
            <a:avLst/>
          </a:prstGeom>
        </p:spPr>
      </p:pic>
      <p:sp>
        <p:nvSpPr>
          <p:cNvPr id="9" name="Shape 5"/>
          <p:cNvSpPr/>
          <p:nvPr/>
        </p:nvSpPr>
        <p:spPr>
          <a:xfrm>
            <a:off x="6199632" y="1371600"/>
            <a:ext cx="5440680" cy="2284475"/>
          </a:xfrm>
          <a:prstGeom prst="roundRect">
            <a:avLst>
              <a:gd name="adj" fmla="val 2001"/>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edge/cedeck/img/ce-wizard-review.jpg">    </p:cNvPr>
          <p:cNvPicPr>
            <a:picLocks noChangeAspect="1"/>
          </p:cNvPicPr>
          <p:nvPr/>
        </p:nvPicPr>
        <p:blipFill>
          <a:blip r:embed="rId2"/>
          <a:stretch>
            <a:fillRect/>
          </a:stretch>
        </p:blipFill>
        <p:spPr>
          <a:xfrm>
            <a:off x="6263640" y="1435608"/>
            <a:ext cx="5312664" cy="2156459"/>
          </a:xfrm>
          <a:prstGeom prst="rect">
            <a:avLst/>
          </a:prstGeom>
        </p:spPr>
      </p:pic>
      <p:sp>
        <p:nvSpPr>
          <p:cNvPr id="11" name="Shape 6"/>
          <p:cNvSpPr/>
          <p:nvPr/>
        </p:nvSpPr>
        <p:spPr>
          <a:xfrm>
            <a:off x="548640" y="416444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1644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1553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Cribl connection</a:t>
            </a:r>
            <a:endParaRPr lang="en-US" sz="1250" dirty="0"/>
          </a:p>
        </p:txBody>
      </p:sp>
      <p:sp>
        <p:nvSpPr>
          <p:cNvPr id="14" name="Text 9"/>
          <p:cNvSpPr txBox="1"/>
          <p:nvPr/>
        </p:nvSpPr>
        <p:spPr>
          <a:xfrm>
            <a:off x="932688" y="44479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Locked once the tenant exists: another Leader takes another tenant.</a:t>
            </a:r>
            <a:endParaRPr lang="en-US" sz="1050" dirty="0"/>
          </a:p>
        </p:txBody>
      </p:sp>
      <p:sp>
        <p:nvSpPr>
          <p:cNvPr id="15" name="Shape 10"/>
          <p:cNvSpPr/>
          <p:nvPr/>
        </p:nvSpPr>
        <p:spPr>
          <a:xfrm>
            <a:off x="548640" y="475880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47588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47496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Fleets listed from the Leader</a:t>
            </a:r>
            <a:endParaRPr lang="en-US" sz="1250" dirty="0"/>
          </a:p>
        </p:txBody>
      </p:sp>
      <p:sp>
        <p:nvSpPr>
          <p:cNvPr id="18" name="Text 13"/>
          <p:cNvSpPr txBox="1"/>
          <p:nvPr/>
        </p:nvSpPr>
        <p:spPr>
          <a:xfrm>
            <a:off x="932688" y="50422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All selected on a first listing, with their node count; 1 to 100 Fleets.</a:t>
            </a:r>
            <a:endParaRPr lang="en-US" sz="1050" dirty="0"/>
          </a:p>
        </p:txBody>
      </p:sp>
      <p:sp>
        <p:nvSpPr>
          <p:cNvPr id="19" name="Shape 14"/>
          <p:cNvSpPr/>
          <p:nvPr/>
        </p:nvSpPr>
        <p:spPr>
          <a:xfrm>
            <a:off x="6208776" y="416444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1644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1553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System Metrics index (optional)</a:t>
            </a:r>
            <a:endParaRPr lang="en-US" sz="1250" dirty="0"/>
          </a:p>
        </p:txBody>
      </p:sp>
      <p:sp>
        <p:nvSpPr>
          <p:cNvPr id="22" name="Text 17"/>
          <p:cNvSpPr txBox="1"/>
          <p:nvPr/>
        </p:nvSpPr>
        <p:spPr>
          <a:xfrm>
            <a:off x="6592824" y="44479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Only for Node CPU and Node memory.</a:t>
            </a:r>
            <a:endParaRPr lang="en-US" sz="1050" dirty="0"/>
          </a:p>
        </p:txBody>
      </p:sp>
      <p:sp>
        <p:nvSpPr>
          <p:cNvPr id="23" name="Shape 18"/>
          <p:cNvSpPr/>
          <p:nvPr/>
        </p:nvSpPr>
        <p:spPr>
          <a:xfrm>
            <a:off x="6208776" y="475880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47588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47496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Review and create</a:t>
            </a:r>
            <a:endParaRPr lang="en-US" sz="1250" dirty="0"/>
          </a:p>
        </p:txBody>
      </p:sp>
      <p:sp>
        <p:nvSpPr>
          <p:cNvPr id="26" name="Text 21"/>
          <p:cNvSpPr txBox="1"/>
          <p:nvPr/>
        </p:nvSpPr>
        <p:spPr>
          <a:xfrm>
            <a:off x="6592824" y="50422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first collection starts at once; nodes appear within minutes.</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workspace — six tabs and a strip that sums it up</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11091672" cy="1458605"/>
          </a:xfrm>
          <a:prstGeom prst="roundRect">
            <a:avLst>
              <a:gd name="adj" fmla="val 3135"/>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workspace-strip.jpg">    </p:cNvPr>
          <p:cNvPicPr>
            <a:picLocks noChangeAspect="1"/>
          </p:cNvPicPr>
          <p:nvPr/>
        </p:nvPicPr>
        <p:blipFill>
          <a:blip r:embed="rId1"/>
          <a:stretch>
            <a:fillRect/>
          </a:stretch>
        </p:blipFill>
        <p:spPr>
          <a:xfrm>
            <a:off x="612648" y="1435608"/>
            <a:ext cx="10963656" cy="1330589"/>
          </a:xfrm>
          <a:prstGeom prst="rect">
            <a:avLst/>
          </a:prstGeom>
        </p:spPr>
      </p:pic>
      <p:sp>
        <p:nvSpPr>
          <p:cNvPr id="9" name="Shape 5"/>
          <p:cNvSpPr/>
          <p:nvPr/>
        </p:nvSpPr>
        <p:spPr>
          <a:xfrm>
            <a:off x="548640" y="3022229"/>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302222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3013085"/>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Connection and Leader</a:t>
            </a:r>
            <a:endParaRPr lang="en-US" sz="1250" dirty="0"/>
          </a:p>
        </p:txBody>
      </p:sp>
      <p:sp>
        <p:nvSpPr>
          <p:cNvPr id="12" name="Text 8"/>
          <p:cNvSpPr txBox="1"/>
          <p:nvPr/>
        </p:nvSpPr>
        <p:spPr>
          <a:xfrm>
            <a:off x="932688" y="3305693"/>
            <a:ext cx="316077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Reachable, with the time of the last check.</a:t>
            </a:r>
            <a:endParaRPr lang="en-US" sz="1050" dirty="0"/>
          </a:p>
        </p:txBody>
      </p:sp>
      <p:sp>
        <p:nvSpPr>
          <p:cNvPr id="13" name="Shape 9"/>
          <p:cNvSpPr/>
          <p:nvPr/>
        </p:nvSpPr>
        <p:spPr>
          <a:xfrm>
            <a:off x="548640" y="3616589"/>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361658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3607445"/>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 of M nodes connected</a:t>
            </a:r>
            <a:endParaRPr lang="en-US" sz="1250" dirty="0"/>
          </a:p>
        </p:txBody>
      </p:sp>
      <p:sp>
        <p:nvSpPr>
          <p:cNvPr id="16" name="Text 12"/>
          <p:cNvSpPr txBox="1"/>
          <p:nvPr/>
        </p:nvSpPr>
        <p:spPr>
          <a:xfrm>
            <a:off x="932688" y="3900053"/>
            <a:ext cx="316077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From the latest node directory.</a:t>
            </a:r>
            <a:endParaRPr lang="en-US" sz="1050" dirty="0"/>
          </a:p>
        </p:txBody>
      </p:sp>
      <p:sp>
        <p:nvSpPr>
          <p:cNvPr id="17" name="Shape 13"/>
          <p:cNvSpPr/>
          <p:nvPr/>
        </p:nvSpPr>
        <p:spPr>
          <a:xfrm>
            <a:off x="4322064" y="3022229"/>
            <a:ext cx="274320" cy="274320"/>
          </a:xfrm>
          <a:prstGeom prst="ellipse">
            <a:avLst/>
          </a:prstGeom>
          <a:solidFill>
            <a:srgbClr val="3DBE7A"/>
          </a:solidFill>
          <a:ln w="12700">
            <a:solidFill>
              <a:srgbClr val="FFFFFF"/>
            </a:solidFill>
            <a:prstDash val="solid"/>
          </a:ln>
        </p:spPr>
      </p:sp>
      <p:sp>
        <p:nvSpPr>
          <p:cNvPr id="18" name="Text 14"/>
          <p:cNvSpPr txBox="1"/>
          <p:nvPr/>
        </p:nvSpPr>
        <p:spPr>
          <a:xfrm>
            <a:off x="4322064" y="302222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4706112" y="3013085"/>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Edge Nodes and Fleet configuration</a:t>
            </a:r>
            <a:endParaRPr lang="en-US" sz="1250" dirty="0"/>
          </a:p>
        </p:txBody>
      </p:sp>
      <p:sp>
        <p:nvSpPr>
          <p:cNvPr id="20" name="Text 16"/>
          <p:cNvSpPr txBox="1"/>
          <p:nvPr/>
        </p:nvSpPr>
        <p:spPr>
          <a:xfrm>
            <a:off x="4706112" y="3305693"/>
            <a:ext cx="316077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age of the last run of each job.</a:t>
            </a:r>
            <a:endParaRPr lang="en-US" sz="1050" dirty="0"/>
          </a:p>
        </p:txBody>
      </p:sp>
      <p:sp>
        <p:nvSpPr>
          <p:cNvPr id="21" name="Shape 17"/>
          <p:cNvSpPr/>
          <p:nvPr/>
        </p:nvSpPr>
        <p:spPr>
          <a:xfrm>
            <a:off x="4322064" y="3616589"/>
            <a:ext cx="274320" cy="274320"/>
          </a:xfrm>
          <a:prstGeom prst="ellipse">
            <a:avLst/>
          </a:prstGeom>
          <a:solidFill>
            <a:srgbClr val="9A78F5"/>
          </a:solidFill>
          <a:ln w="12700">
            <a:solidFill>
              <a:srgbClr val="FFFFFF"/>
            </a:solidFill>
            <a:prstDash val="solid"/>
          </a:ln>
        </p:spPr>
      </p:sp>
      <p:sp>
        <p:nvSpPr>
          <p:cNvPr id="22" name="Text 18"/>
          <p:cNvSpPr txBox="1"/>
          <p:nvPr/>
        </p:nvSpPr>
        <p:spPr>
          <a:xfrm>
            <a:off x="4322064" y="361658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4706112" y="3607445"/>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Collect now</a:t>
            </a:r>
            <a:endParaRPr lang="en-US" sz="1250" dirty="0"/>
          </a:p>
        </p:txBody>
      </p:sp>
      <p:sp>
        <p:nvSpPr>
          <p:cNvPr id="24" name="Text 20"/>
          <p:cNvSpPr txBox="1"/>
          <p:nvPr/>
        </p:nvSpPr>
        <p:spPr>
          <a:xfrm>
            <a:off x="4706112" y="3900053"/>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Reads the Edge Nodes and evaluates the policies at once.</a:t>
            </a:r>
            <a:endParaRPr lang="en-US" sz="1050" dirty="0"/>
          </a:p>
        </p:txBody>
      </p:sp>
      <p:sp>
        <p:nvSpPr>
          <p:cNvPr id="25" name="Shape 21"/>
          <p:cNvSpPr/>
          <p:nvPr/>
        </p:nvSpPr>
        <p:spPr>
          <a:xfrm>
            <a:off x="8095488" y="3022229"/>
            <a:ext cx="274320" cy="274320"/>
          </a:xfrm>
          <a:prstGeom prst="ellipse">
            <a:avLst/>
          </a:prstGeom>
          <a:solidFill>
            <a:srgbClr val="E05555"/>
          </a:solidFill>
          <a:ln w="12700">
            <a:solidFill>
              <a:srgbClr val="FFFFFF"/>
            </a:solidFill>
            <a:prstDash val="solid"/>
          </a:ln>
        </p:spPr>
      </p:sp>
      <p:sp>
        <p:nvSpPr>
          <p:cNvPr id="26" name="Text 22"/>
          <p:cNvSpPr txBox="1"/>
          <p:nvPr/>
        </p:nvSpPr>
        <p:spPr>
          <a:xfrm>
            <a:off x="8095488" y="302222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479536" y="3013085"/>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Six tabs</a:t>
            </a:r>
            <a:endParaRPr lang="en-US" sz="1250" dirty="0"/>
          </a:p>
        </p:txBody>
      </p:sp>
      <p:sp>
        <p:nvSpPr>
          <p:cNvPr id="28" name="Text 24"/>
          <p:cNvSpPr txBox="1"/>
          <p:nvPr/>
        </p:nvSpPr>
        <p:spPr>
          <a:xfrm>
            <a:off x="8479536" y="3305693"/>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Findings, Fleets, Edge Nodes, Policies, Collection health, Settings.</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E0A040"/>
                </a:solidFill>
                <a:latin typeface="Calibri" pitchFamily="34" charset="0"/>
                <a:ea typeface="Calibri" pitchFamily="34" charset="-122"/>
                <a:cs typeface="Calibri" pitchFamily="34" charset="-120"/>
              </a:rPr>
              <a:t>02</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2  ·  FLEETS &amp; NODES</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The fleet at a glance, any node up close</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The Fleets tab and a Fleet with its nodes to look at; the Edge Nodes tab; one node with its info, its System activity read live and its data activity.</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FLEETS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Fleets tab — the fleet questions, answered at a glance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10375011" cy="3108960"/>
          </a:xfrm>
          <a:prstGeom prst="roundRect">
            <a:avLst>
              <a:gd name="adj" fmla="val 1471"/>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hero-fleets.jpg">    </p:cNvPr>
          <p:cNvPicPr>
            <a:picLocks noChangeAspect="1"/>
          </p:cNvPicPr>
          <p:nvPr/>
        </p:nvPicPr>
        <p:blipFill>
          <a:blip r:embed="rId1"/>
          <a:stretch>
            <a:fillRect/>
          </a:stretch>
        </p:blipFill>
        <p:spPr>
          <a:xfrm>
            <a:off x="612648" y="1435608"/>
            <a:ext cx="10246995" cy="2980944"/>
          </a:xfrm>
          <a:prstGeom prst="rect">
            <a:avLst/>
          </a:prstGeom>
        </p:spPr>
      </p:pic>
      <p:sp>
        <p:nvSpPr>
          <p:cNvPr id="9" name="Shape 5"/>
          <p:cNvSpPr/>
          <p:nvPr/>
        </p:nvSpPr>
        <p:spPr>
          <a:xfrm>
            <a:off x="548640" y="467258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6634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Edge Nodes connected</a:t>
            </a:r>
            <a:endParaRPr lang="en-US" sz="1250" dirty="0"/>
          </a:p>
        </p:txBody>
      </p:sp>
      <p:sp>
        <p:nvSpPr>
          <p:cNvPr id="12" name="Text 8"/>
          <p:cNvSpPr txBox="1"/>
          <p:nvPr/>
        </p:nvSpPr>
        <p:spPr>
          <a:xfrm>
            <a:off x="932688" y="49560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17 / 17 here; one click lists the disconnected ones.</a:t>
            </a:r>
            <a:endParaRPr lang="en-US" sz="1050" dirty="0"/>
          </a:p>
        </p:txBody>
      </p:sp>
      <p:sp>
        <p:nvSpPr>
          <p:cNvPr id="13" name="Shape 9"/>
          <p:cNvSpPr/>
          <p:nvPr/>
        </p:nvSpPr>
        <p:spPr>
          <a:xfrm>
            <a:off x="548640" y="544982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44068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Not on the Leader version</a:t>
            </a:r>
            <a:endParaRPr lang="en-US" sz="1250" dirty="0"/>
          </a:p>
        </p:txBody>
      </p:sp>
      <p:sp>
        <p:nvSpPr>
          <p:cNvPr id="16" name="Text 12"/>
          <p:cNvSpPr txBox="1"/>
          <p:nvPr/>
        </p:nvSpPr>
        <p:spPr>
          <a:xfrm>
            <a:off x="932688" y="5733288"/>
            <a:ext cx="316077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2 nodes behind Leader 4.20.2.</a:t>
            </a:r>
            <a:endParaRPr lang="en-US" sz="1050" dirty="0"/>
          </a:p>
        </p:txBody>
      </p:sp>
      <p:sp>
        <p:nvSpPr>
          <p:cNvPr id="17" name="Shape 13"/>
          <p:cNvSpPr/>
          <p:nvPr/>
        </p:nvSpPr>
        <p:spPr>
          <a:xfrm>
            <a:off x="4322064" y="467258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4322064"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4706112" y="46634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Not on the Fleet configuration</a:t>
            </a:r>
            <a:endParaRPr lang="en-US" sz="1250" dirty="0"/>
          </a:p>
        </p:txBody>
      </p:sp>
      <p:sp>
        <p:nvSpPr>
          <p:cNvPr id="20" name="Text 16"/>
          <p:cNvSpPr txBox="1"/>
          <p:nvPr/>
        </p:nvSpPr>
        <p:spPr>
          <a:xfrm>
            <a:off x="4706112" y="49560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Connected nodes not running the deployed configuration.</a:t>
            </a:r>
            <a:endParaRPr lang="en-US" sz="1050" dirty="0"/>
          </a:p>
        </p:txBody>
      </p:sp>
      <p:sp>
        <p:nvSpPr>
          <p:cNvPr id="21" name="Shape 17"/>
          <p:cNvSpPr/>
          <p:nvPr/>
        </p:nvSpPr>
        <p:spPr>
          <a:xfrm>
            <a:off x="4322064" y="544982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4322064"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4706112" y="544068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Sources / Destinations unhealthy</a:t>
            </a:r>
            <a:endParaRPr lang="en-US" sz="1250" dirty="0"/>
          </a:p>
        </p:txBody>
      </p:sp>
      <p:sp>
        <p:nvSpPr>
          <p:cNvPr id="24" name="Text 20"/>
          <p:cNvSpPr txBox="1"/>
          <p:nvPr/>
        </p:nvSpPr>
        <p:spPr>
          <a:xfrm>
            <a:off x="4706112" y="5733288"/>
            <a:ext cx="316077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Reported by the nodes themselves.</a:t>
            </a:r>
            <a:endParaRPr lang="en-US" sz="1050" dirty="0"/>
          </a:p>
        </p:txBody>
      </p:sp>
      <p:sp>
        <p:nvSpPr>
          <p:cNvPr id="25" name="Shape 21"/>
          <p:cNvSpPr/>
          <p:nvPr/>
        </p:nvSpPr>
        <p:spPr>
          <a:xfrm>
            <a:off x="8095488" y="467258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8095488"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479536" y="46634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One row per Fleet</a:t>
            </a:r>
            <a:endParaRPr lang="en-US" sz="1250" dirty="0"/>
          </a:p>
        </p:txBody>
      </p:sp>
      <p:sp>
        <p:nvSpPr>
          <p:cNvPr id="28" name="Text 24"/>
          <p:cNvSpPr txBox="1"/>
          <p:nvPr/>
        </p:nvSpPr>
        <p:spPr>
          <a:xfrm>
            <a:off x="8479536" y="49560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Nodes, connected share, versions, drift, traffic and trend.</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FLEETS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Fleet — its traffic, its bars, and the nodes to look at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545391" cy="3429000"/>
          </a:xfrm>
          <a:prstGeom prst="roundRect">
            <a:avLst>
              <a:gd name="adj" fmla="val 1333"/>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fleet-modal.jpg">    </p:cNvPr>
          <p:cNvPicPr>
            <a:picLocks noChangeAspect="1"/>
          </p:cNvPicPr>
          <p:nvPr/>
        </p:nvPicPr>
        <p:blipFill>
          <a:blip r:embed="rId1"/>
          <a:stretch>
            <a:fillRect/>
          </a:stretch>
        </p:blipFill>
        <p:spPr>
          <a:xfrm>
            <a:off x="612648" y="1435608"/>
            <a:ext cx="4417375" cy="3300984"/>
          </a:xfrm>
          <a:prstGeom prst="rect">
            <a:avLst/>
          </a:prstGeom>
        </p:spPr>
      </p:pic>
      <p:sp>
        <p:nvSpPr>
          <p:cNvPr id="9" name="Shape 5"/>
          <p:cNvSpPr/>
          <p:nvPr/>
        </p:nvSpPr>
        <p:spPr>
          <a:xfrm>
            <a:off x="6199632" y="1371600"/>
            <a:ext cx="4502814" cy="3429000"/>
          </a:xfrm>
          <a:prstGeom prst="roundRect">
            <a:avLst>
              <a:gd name="adj" fmla="val 1333"/>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edge/cedeck/img/ce-fleet-attention.jpg">    </p:cNvPr>
          <p:cNvPicPr>
            <a:picLocks noChangeAspect="1"/>
          </p:cNvPicPr>
          <p:nvPr/>
        </p:nvPicPr>
        <p:blipFill>
          <a:blip r:embed="rId2"/>
          <a:stretch>
            <a:fillRect/>
          </a:stretch>
        </p:blipFill>
        <p:spPr>
          <a:xfrm>
            <a:off x="6263640" y="1435608"/>
            <a:ext cx="4374798" cy="3300984"/>
          </a:xfrm>
          <a:prstGeom prst="rect">
            <a:avLst/>
          </a:prstGeom>
        </p:spPr>
      </p:pic>
      <p:sp>
        <p:nvSpPr>
          <p:cNvPr id="11" name="Shape 6"/>
          <p:cNvSpPr/>
          <p:nvPr/>
        </p:nvSpPr>
        <p:spPr>
          <a:xfrm>
            <a:off x="548640" y="499262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992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9834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Traffic tiles with trends</a:t>
            </a:r>
            <a:endParaRPr lang="en-US" sz="1250" dirty="0"/>
          </a:p>
        </p:txBody>
      </p:sp>
      <p:sp>
        <p:nvSpPr>
          <p:cNvPr id="14" name="Text 9"/>
          <p:cNvSpPr txBox="1"/>
          <p:nvPr/>
        </p:nvSpPr>
        <p:spPr>
          <a:xfrm>
            <a:off x="932688" y="52760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Events and bytes in and out: how busy the Fleet is now.</a:t>
            </a:r>
            <a:endParaRPr lang="en-US" sz="1050" dirty="0"/>
          </a:p>
        </p:txBody>
      </p:sp>
      <p:sp>
        <p:nvSpPr>
          <p:cNvPr id="15" name="Shape 10"/>
          <p:cNvSpPr/>
          <p:nvPr/>
        </p:nvSpPr>
        <p:spPr>
          <a:xfrm>
            <a:off x="548640" y="558698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586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5778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Three bars</a:t>
            </a:r>
            <a:endParaRPr lang="en-US" sz="1250" dirty="0"/>
          </a:p>
        </p:txBody>
      </p:sp>
      <p:sp>
        <p:nvSpPr>
          <p:cNvPr id="18" name="Text 13"/>
          <p:cNvSpPr txBox="1"/>
          <p:nvPr/>
        </p:nvSpPr>
        <p:spPr>
          <a:xfrm>
            <a:off x="932688" y="58704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Connected, on the Leader version, on the Fleet configuration.</a:t>
            </a:r>
            <a:endParaRPr lang="en-US" sz="1050" dirty="0"/>
          </a:p>
        </p:txBody>
      </p:sp>
      <p:sp>
        <p:nvSpPr>
          <p:cNvPr id="19" name="Shape 14"/>
          <p:cNvSpPr/>
          <p:nvPr/>
        </p:nvSpPr>
        <p:spPr>
          <a:xfrm>
            <a:off x="6208776" y="499262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992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9834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Sources and Destinations</a:t>
            </a:r>
            <a:endParaRPr lang="en-US" sz="1250" dirty="0"/>
          </a:p>
        </p:txBody>
      </p:sp>
      <p:sp>
        <p:nvSpPr>
          <p:cNvPr id="22" name="Text 17"/>
          <p:cNvSpPr txBox="1"/>
          <p:nvPr/>
        </p:nvSpPr>
        <p:spPr>
          <a:xfrm>
            <a:off x="6592824" y="52760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Nodes reporting each one, warning and trouble counts.</a:t>
            </a:r>
            <a:endParaRPr lang="en-US" sz="1050" dirty="0"/>
          </a:p>
        </p:txBody>
      </p:sp>
      <p:sp>
        <p:nvSpPr>
          <p:cNvPr id="23" name="Shape 18"/>
          <p:cNvSpPr/>
          <p:nvPr/>
        </p:nvSpPr>
        <p:spPr>
          <a:xfrm>
            <a:off x="6208776" y="558698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586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5778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Nodes to look at</a:t>
            </a:r>
            <a:endParaRPr lang="en-US" sz="1250" dirty="0"/>
          </a:p>
        </p:txBody>
      </p:sp>
      <p:sp>
        <p:nvSpPr>
          <p:cNvPr id="26" name="Text 21"/>
          <p:cNvSpPr txBox="1"/>
          <p:nvPr/>
        </p:nvSpPr>
        <p:spPr>
          <a:xfrm>
            <a:off x="6592824" y="587044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Disconnected nodes, nodes off the configuration, the nodes behind each version.</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EDGE NODES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Edge Nodes — paged and filtered by the server, at any size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698733" cy="3246120"/>
          </a:xfrm>
          <a:prstGeom prst="roundRect">
            <a:avLst>
              <a:gd name="adj" fmla="val 1408"/>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nodes-tab.jpg">    </p:cNvPr>
          <p:cNvPicPr>
            <a:picLocks noChangeAspect="1"/>
          </p:cNvPicPr>
          <p:nvPr/>
        </p:nvPicPr>
        <p:blipFill>
          <a:blip r:embed="rId1"/>
          <a:stretch>
            <a:fillRect/>
          </a:stretch>
        </p:blipFill>
        <p:spPr>
          <a:xfrm>
            <a:off x="612648" y="1435608"/>
            <a:ext cx="6570717" cy="3118104"/>
          </a:xfrm>
          <a:prstGeom prst="rect">
            <a:avLst/>
          </a:prstGeom>
        </p:spPr>
      </p:pic>
      <p:sp>
        <p:nvSpPr>
          <p:cNvPr id="9" name="Shape 5"/>
          <p:cNvSpPr/>
          <p:nvPr/>
        </p:nvSpPr>
        <p:spPr>
          <a:xfrm>
            <a:off x="548640" y="480974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8006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Filters</a:t>
            </a:r>
            <a:endParaRPr lang="en-US" sz="1250" dirty="0"/>
          </a:p>
        </p:txBody>
      </p:sp>
      <p:sp>
        <p:nvSpPr>
          <p:cNvPr id="12" name="Text 8"/>
          <p:cNvSpPr txBox="1"/>
          <p:nvPr/>
        </p:nvSpPr>
        <p:spPr>
          <a:xfrm>
            <a:off x="932688" y="50932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Fleet, connection, configuration, Sources and Destinations health.</a:t>
            </a:r>
            <a:endParaRPr lang="en-US" sz="1050" dirty="0"/>
          </a:p>
        </p:txBody>
      </p:sp>
      <p:sp>
        <p:nvSpPr>
          <p:cNvPr id="13" name="Shape 9"/>
          <p:cNvSpPr/>
          <p:nvPr/>
        </p:nvSpPr>
        <p:spPr>
          <a:xfrm>
            <a:off x="548640" y="540410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4041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3949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Search every node</a:t>
            </a:r>
            <a:endParaRPr lang="en-US" sz="1250" dirty="0"/>
          </a:p>
        </p:txBody>
      </p:sp>
      <p:sp>
        <p:nvSpPr>
          <p:cNvPr id="16" name="Text 12"/>
          <p:cNvSpPr txBox="1"/>
          <p:nvPr/>
        </p:nvSpPr>
        <p:spPr>
          <a:xfrm>
            <a:off x="932688" y="56875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Host name or node id, across the whole fleet.</a:t>
            </a:r>
            <a:endParaRPr lang="en-US" sz="1050" dirty="0"/>
          </a:p>
        </p:txBody>
      </p:sp>
      <p:sp>
        <p:nvSpPr>
          <p:cNvPr id="17" name="Shape 13"/>
          <p:cNvSpPr/>
          <p:nvPr/>
        </p:nvSpPr>
        <p:spPr>
          <a:xfrm>
            <a:off x="6208776" y="48097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8006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Per node</a:t>
            </a:r>
            <a:endParaRPr lang="en-US" sz="1250" dirty="0"/>
          </a:p>
        </p:txBody>
      </p:sp>
      <p:sp>
        <p:nvSpPr>
          <p:cNvPr id="20" name="Text 16"/>
          <p:cNvSpPr txBox="1"/>
          <p:nvPr/>
        </p:nvSpPr>
        <p:spPr>
          <a:xfrm>
            <a:off x="6592824" y="50932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Connection, version, configuration, OS, disk, health, events in, trend.</a:t>
            </a:r>
            <a:endParaRPr lang="en-US" sz="1050" dirty="0"/>
          </a:p>
        </p:txBody>
      </p:sp>
      <p:sp>
        <p:nvSpPr>
          <p:cNvPr id="21" name="Shape 17"/>
          <p:cNvSpPr/>
          <p:nvPr/>
        </p:nvSpPr>
        <p:spPr>
          <a:xfrm>
            <a:off x="6208776" y="540410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4041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3949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No metrics never reads healthy</a:t>
            </a:r>
            <a:endParaRPr lang="en-US" sz="1250" dirty="0"/>
          </a:p>
        </p:txBody>
      </p:sp>
      <p:sp>
        <p:nvSpPr>
          <p:cNvPr id="24" name="Text 20"/>
          <p:cNvSpPr txBox="1"/>
          <p:nvPr/>
        </p:nvSpPr>
        <p:spPr>
          <a:xfrm>
            <a:off x="6592824" y="56875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connected node without metrics is shown as such.</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ONE NODE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One node — identity, deployment, machine, and its data</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853785" cy="3474720"/>
          </a:xfrm>
          <a:prstGeom prst="roundRect">
            <a:avLst>
              <a:gd name="adj" fmla="val 1316"/>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node-info.jpg">    </p:cNvPr>
          <p:cNvPicPr>
            <a:picLocks noChangeAspect="1"/>
          </p:cNvPicPr>
          <p:nvPr/>
        </p:nvPicPr>
        <p:blipFill>
          <a:blip r:embed="rId1"/>
          <a:stretch>
            <a:fillRect/>
          </a:stretch>
        </p:blipFill>
        <p:spPr>
          <a:xfrm>
            <a:off x="612648" y="1435608"/>
            <a:ext cx="4725769" cy="3346704"/>
          </a:xfrm>
          <a:prstGeom prst="rect">
            <a:avLst/>
          </a:prstGeom>
        </p:spPr>
      </p:pic>
      <p:sp>
        <p:nvSpPr>
          <p:cNvPr id="9" name="Shape 5"/>
          <p:cNvSpPr/>
          <p:nvPr/>
        </p:nvSpPr>
        <p:spPr>
          <a:xfrm>
            <a:off x="6199632" y="1371600"/>
            <a:ext cx="4563407" cy="3474720"/>
          </a:xfrm>
          <a:prstGeom prst="roundRect">
            <a:avLst>
              <a:gd name="adj" fmla="val 1316"/>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edge/cedeck/img/ce-node-data-activity.jpg">    </p:cNvPr>
          <p:cNvPicPr>
            <a:picLocks noChangeAspect="1"/>
          </p:cNvPicPr>
          <p:nvPr/>
        </p:nvPicPr>
        <p:blipFill>
          <a:blip r:embed="rId2"/>
          <a:stretch>
            <a:fillRect/>
          </a:stretch>
        </p:blipFill>
        <p:spPr>
          <a:xfrm>
            <a:off x="6263640" y="1435608"/>
            <a:ext cx="4435391" cy="3346704"/>
          </a:xfrm>
          <a:prstGeom prst="rect">
            <a:avLst/>
          </a:prstGeom>
        </p:spPr>
      </p:pic>
      <p:sp>
        <p:nvSpPr>
          <p:cNvPr id="11" name="Shape 6"/>
          <p:cNvSpPr/>
          <p:nvPr/>
        </p:nvSpPr>
        <p:spPr>
          <a:xfrm>
            <a:off x="548640" y="503834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50383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50292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Four tiles</a:t>
            </a:r>
            <a:endParaRPr lang="en-US" sz="1250" dirty="0"/>
          </a:p>
        </p:txBody>
      </p:sp>
      <p:sp>
        <p:nvSpPr>
          <p:cNvPr id="14" name="Text 9"/>
          <p:cNvSpPr txBox="1"/>
          <p:nvPr/>
        </p:nvSpPr>
        <p:spPr>
          <a:xfrm>
            <a:off x="932688" y="532180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Connection, Edge version against the Leader, configuration, Sources / Destinations.</a:t>
            </a:r>
            <a:endParaRPr lang="en-US" sz="1050" dirty="0"/>
          </a:p>
        </p:txBody>
      </p:sp>
      <p:sp>
        <p:nvSpPr>
          <p:cNvPr id="15" name="Shape 10"/>
          <p:cNvSpPr/>
          <p:nvPr/>
        </p:nvSpPr>
        <p:spPr>
          <a:xfrm>
            <a:off x="548640" y="581558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815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8064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Identity and deployment</a:t>
            </a:r>
            <a:endParaRPr lang="en-US" sz="1250" dirty="0"/>
          </a:p>
        </p:txBody>
      </p:sp>
      <p:sp>
        <p:nvSpPr>
          <p:cNvPr id="18" name="Text 13"/>
          <p:cNvSpPr txBox="1"/>
          <p:nvPr/>
        </p:nvSpPr>
        <p:spPr>
          <a:xfrm>
            <a:off x="932688" y="60990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Host name, node id, cloned-image check, versions, heartbeat.</a:t>
            </a:r>
            <a:endParaRPr lang="en-US" sz="1050" dirty="0"/>
          </a:p>
        </p:txBody>
      </p:sp>
      <p:sp>
        <p:nvSpPr>
          <p:cNvPr id="19" name="Shape 14"/>
          <p:cNvSpPr/>
          <p:nvPr/>
        </p:nvSpPr>
        <p:spPr>
          <a:xfrm>
            <a:off x="6208776" y="503834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50383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50292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Data activity</a:t>
            </a:r>
            <a:endParaRPr lang="en-US" sz="1250" dirty="0"/>
          </a:p>
        </p:txBody>
      </p:sp>
      <p:sp>
        <p:nvSpPr>
          <p:cNvPr id="22" name="Text 17"/>
          <p:cNvSpPr txBox="1"/>
          <p:nvPr/>
        </p:nvSpPr>
        <p:spPr>
          <a:xfrm>
            <a:off x="6592824" y="532180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Traffic tiles with 24-hour trends, from the node's last report to the Leader.</a:t>
            </a:r>
            <a:endParaRPr lang="en-US" sz="1050" dirty="0"/>
          </a:p>
        </p:txBody>
      </p:sp>
      <p:sp>
        <p:nvSpPr>
          <p:cNvPr id="23" name="Shape 18"/>
          <p:cNvSpPr/>
          <p:nvPr/>
        </p:nvSpPr>
        <p:spPr>
          <a:xfrm>
            <a:off x="6208776" y="581558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815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8064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Sources and Destinations</a:t>
            </a:r>
            <a:endParaRPr lang="en-US" sz="1250" dirty="0"/>
          </a:p>
        </p:txBody>
      </p:sp>
      <p:sp>
        <p:nvSpPr>
          <p:cNvPr id="26" name="Text 21"/>
          <p:cNvSpPr txBox="1"/>
          <p:nvPr/>
        </p:nvSpPr>
        <p:spPr>
          <a:xfrm>
            <a:off x="6592824" y="60990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Their health; select one for its live status from the Leader.</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ONE NODE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System activity — read live from the node, nothing to forward</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563407" cy="3474720"/>
          </a:xfrm>
          <a:prstGeom prst="roundRect">
            <a:avLst>
              <a:gd name="adj" fmla="val 1316"/>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node-system-activity.jpg">    </p:cNvPr>
          <p:cNvPicPr>
            <a:picLocks noChangeAspect="1"/>
          </p:cNvPicPr>
          <p:nvPr/>
        </p:nvPicPr>
        <p:blipFill>
          <a:blip r:embed="rId1"/>
          <a:stretch>
            <a:fillRect/>
          </a:stretch>
        </p:blipFill>
        <p:spPr>
          <a:xfrm>
            <a:off x="612648" y="1435608"/>
            <a:ext cx="4435391" cy="3346704"/>
          </a:xfrm>
          <a:prstGeom prst="rect">
            <a:avLst/>
          </a:prstGeom>
        </p:spPr>
      </p:pic>
      <p:sp>
        <p:nvSpPr>
          <p:cNvPr id="9" name="Shape 5"/>
          <p:cNvSpPr/>
          <p:nvPr/>
        </p:nvSpPr>
        <p:spPr>
          <a:xfrm>
            <a:off x="6199632" y="1371600"/>
            <a:ext cx="4552745" cy="3474720"/>
          </a:xfrm>
          <a:prstGeom prst="roundRect">
            <a:avLst>
              <a:gd name="adj" fmla="val 1316"/>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edge/cedeck/img/ce-node-system-charts.jpg">    </p:cNvPr>
          <p:cNvPicPr>
            <a:picLocks noChangeAspect="1"/>
          </p:cNvPicPr>
          <p:nvPr/>
        </p:nvPicPr>
        <p:blipFill>
          <a:blip r:embed="rId2"/>
          <a:stretch>
            <a:fillRect/>
          </a:stretch>
        </p:blipFill>
        <p:spPr>
          <a:xfrm>
            <a:off x="6263640" y="1435608"/>
            <a:ext cx="4424729" cy="3346704"/>
          </a:xfrm>
          <a:prstGeom prst="rect">
            <a:avLst/>
          </a:prstGeom>
        </p:spPr>
      </p:pic>
      <p:sp>
        <p:nvSpPr>
          <p:cNvPr id="11" name="Shape 6"/>
          <p:cNvSpPr/>
          <p:nvPr/>
        </p:nvSpPr>
        <p:spPr>
          <a:xfrm>
            <a:off x="548640" y="503834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50383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50292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What Cribl's System Activity shows</a:t>
            </a:r>
            <a:endParaRPr lang="en-US" sz="1250" dirty="0"/>
          </a:p>
        </p:txBody>
      </p:sp>
      <p:sp>
        <p:nvSpPr>
          <p:cNvPr id="14" name="Text 9"/>
          <p:cNvSpPr txBox="1"/>
          <p:nvPr/>
        </p:nvSpPr>
        <p:spPr>
          <a:xfrm>
            <a:off x="932688" y="53218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CPU by mode, memory, network, disk I/O, load, processes.</a:t>
            </a:r>
            <a:endParaRPr lang="en-US" sz="1050" dirty="0"/>
          </a:p>
        </p:txBody>
      </p:sp>
      <p:sp>
        <p:nvSpPr>
          <p:cNvPr id="15" name="Shape 10"/>
          <p:cNvSpPr/>
          <p:nvPr/>
        </p:nvSpPr>
        <p:spPr>
          <a:xfrm>
            <a:off x="548640" y="563270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632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6235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15 minutes to 12 hours</a:t>
            </a:r>
            <a:endParaRPr lang="en-US" sz="1250" dirty="0"/>
          </a:p>
        </p:txBody>
      </p:sp>
      <p:sp>
        <p:nvSpPr>
          <p:cNvPr id="18" name="Text 13"/>
          <p:cNvSpPr txBox="1"/>
          <p:nvPr/>
        </p:nvSpPr>
        <p:spPr>
          <a:xfrm>
            <a:off x="932688" y="59161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From the node's own store, through the Leader.</a:t>
            </a:r>
            <a:endParaRPr lang="en-US" sz="1050" dirty="0"/>
          </a:p>
        </p:txBody>
      </p:sp>
      <p:sp>
        <p:nvSpPr>
          <p:cNvPr id="19" name="Shape 14"/>
          <p:cNvSpPr/>
          <p:nvPr/>
        </p:nvSpPr>
        <p:spPr>
          <a:xfrm>
            <a:off x="6208776" y="503834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50383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50292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Only when opened</a:t>
            </a:r>
            <a:endParaRPr lang="en-US" sz="1250" dirty="0"/>
          </a:p>
        </p:txBody>
      </p:sp>
      <p:sp>
        <p:nvSpPr>
          <p:cNvPr id="22" name="Text 17"/>
          <p:cNvSpPr txBox="1"/>
          <p:nvPr/>
        </p:nvSpPr>
        <p:spPr>
          <a:xfrm>
            <a:off x="6592824" y="53218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Nothing read for a node nobody opens; within the Leader budget.</a:t>
            </a:r>
            <a:endParaRPr lang="en-US" sz="1050" dirty="0"/>
          </a:p>
        </p:txBody>
      </p:sp>
      <p:sp>
        <p:nvSpPr>
          <p:cNvPr id="23" name="Shape 18"/>
          <p:cNvSpPr/>
          <p:nvPr/>
        </p:nvSpPr>
        <p:spPr>
          <a:xfrm>
            <a:off x="6208776" y="563270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632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6235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Disk history</a:t>
            </a:r>
            <a:endParaRPr lang="en-US" sz="1250" dirty="0"/>
          </a:p>
        </p:txBody>
      </p:sp>
      <p:sp>
        <p:nvSpPr>
          <p:cNvPr id="26" name="Text 21"/>
          <p:cNvSpPr txBox="1"/>
          <p:nvPr/>
        </p:nvSpPr>
        <p:spPr>
          <a:xfrm>
            <a:off x="6592824" y="59161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Kept by TrackMe for every node from its heartbeats.</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3DBE7A"/>
                </a:solidFill>
                <a:latin typeface="Calibri" pitchFamily="34" charset="0"/>
                <a:ea typeface="Calibri" pitchFamily="34" charset="-122"/>
                <a:cs typeface="Calibri" pitchFamily="34" charset="-120"/>
              </a:rPr>
              <a:t>03</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3  ·  FINDINGS</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Judged per Fleet, decided per group</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The Findings tab, what you see when a node stops, the nodes that must stay connected, and version drift after a rollout.</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FINDINGS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Findings tab — the shared findings centre of the Cribl tenants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381756" cy="3291840"/>
          </a:xfrm>
          <a:prstGeom prst="roundRect">
            <a:avLst>
              <a:gd name="adj" fmla="val 1389"/>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findings.jpg">    </p:cNvPr>
          <p:cNvPicPr>
            <a:picLocks noChangeAspect="1"/>
          </p:cNvPicPr>
          <p:nvPr/>
        </p:nvPicPr>
        <p:blipFill>
          <a:blip r:embed="rId1"/>
          <a:stretch>
            <a:fillRect/>
          </a:stretch>
        </p:blipFill>
        <p:spPr>
          <a:xfrm>
            <a:off x="612648" y="1435608"/>
            <a:ext cx="6253740" cy="3163824"/>
          </a:xfrm>
          <a:prstGeom prst="rect">
            <a:avLst/>
          </a:prstGeom>
        </p:spPr>
      </p:pic>
      <p:sp>
        <p:nvSpPr>
          <p:cNvPr id="9" name="Shape 5"/>
          <p:cNvSpPr/>
          <p:nvPr/>
        </p:nvSpPr>
        <p:spPr>
          <a:xfrm>
            <a:off x="548640" y="4855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8463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About a Fleet</a:t>
            </a:r>
            <a:endParaRPr lang="en-US" sz="1250" dirty="0"/>
          </a:p>
        </p:txBody>
      </p:sp>
      <p:sp>
        <p:nvSpPr>
          <p:cNvPr id="12" name="Text 8"/>
          <p:cNvSpPr txBox="1"/>
          <p:nvPr/>
        </p:nvSpPr>
        <p:spPr>
          <a:xfrm>
            <a:off x="932688" y="51389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Connectivity, version and configuration drift, coverage, node identity.</a:t>
            </a:r>
            <a:endParaRPr lang="en-US" sz="1050" dirty="0"/>
          </a:p>
        </p:txBody>
      </p:sp>
      <p:sp>
        <p:nvSpPr>
          <p:cNvPr id="13" name="Shape 9"/>
          <p:cNvSpPr/>
          <p:nvPr/>
        </p:nvSpPr>
        <p:spPr>
          <a:xfrm>
            <a:off x="548640" y="544982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About a Source or Destination</a:t>
            </a:r>
            <a:endParaRPr lang="en-US" sz="1250" dirty="0"/>
          </a:p>
        </p:txBody>
      </p:sp>
      <p:sp>
        <p:nvSpPr>
          <p:cNvPr id="16" name="Text 12"/>
          <p:cNvSpPr txBox="1"/>
          <p:nvPr/>
        </p:nvSpPr>
        <p:spPr>
          <a:xfrm>
            <a:off x="932688"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Its health across the Fleet's nodes.</a:t>
            </a:r>
            <a:endParaRPr lang="en-US" sz="1050" dirty="0"/>
          </a:p>
        </p:txBody>
      </p:sp>
      <p:sp>
        <p:nvSpPr>
          <p:cNvPr id="17" name="Shape 13"/>
          <p:cNvSpPr/>
          <p:nvPr/>
        </p:nvSpPr>
        <p:spPr>
          <a:xfrm>
            <a:off x="6208776" y="485546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8463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About an Edge Node</a:t>
            </a:r>
            <a:endParaRPr lang="en-US" sz="1250" dirty="0"/>
          </a:p>
        </p:txBody>
      </p:sp>
      <p:sp>
        <p:nvSpPr>
          <p:cNvPr id="20" name="Text 16"/>
          <p:cNvSpPr txBox="1"/>
          <p:nvPr/>
        </p:nvSpPr>
        <p:spPr>
          <a:xfrm>
            <a:off x="6592824" y="51389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Connectivity of selected nodes, disk, CPU, memory.</a:t>
            </a:r>
            <a:endParaRPr lang="en-US" sz="1050" dirty="0"/>
          </a:p>
        </p:txBody>
      </p:sp>
      <p:sp>
        <p:nvSpPr>
          <p:cNvPr id="21" name="Shape 17"/>
          <p:cNvSpPr/>
          <p:nvPr/>
        </p:nvSpPr>
        <p:spPr>
          <a:xfrm>
            <a:off x="6208776" y="544982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Open resource</a:t>
            </a:r>
            <a:endParaRPr lang="en-US" sz="1250" dirty="0"/>
          </a:p>
        </p:txBody>
      </p:sp>
      <p:sp>
        <p:nvSpPr>
          <p:cNvPr id="24" name="Text 20"/>
          <p:cNvSpPr txBox="1"/>
          <p:nvPr/>
        </p:nvSpPr>
        <p:spPr>
          <a:xfrm>
            <a:off x="6592824"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Opens the Fleet or the node the finding is about, in place.</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A NODE STOPS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disconnected node — visible at once, a finding only when it matters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093562" cy="2956227"/>
          </a:xfrm>
          <a:prstGeom prst="roundRect">
            <a:avLst>
              <a:gd name="adj" fmla="val 1547"/>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node-disconnected-list.jpg">    </p:cNvPr>
          <p:cNvPicPr>
            <a:picLocks noChangeAspect="1"/>
          </p:cNvPicPr>
          <p:nvPr/>
        </p:nvPicPr>
        <p:blipFill>
          <a:blip r:embed="rId1"/>
          <a:stretch>
            <a:fillRect/>
          </a:stretch>
        </p:blipFill>
        <p:spPr>
          <a:xfrm>
            <a:off x="612648" y="1435608"/>
            <a:ext cx="5965546" cy="2828211"/>
          </a:xfrm>
          <a:prstGeom prst="rect">
            <a:avLst/>
          </a:prstGeom>
        </p:spPr>
      </p:pic>
      <p:sp>
        <p:nvSpPr>
          <p:cNvPr id="9" name="Shape 5"/>
          <p:cNvSpPr/>
          <p:nvPr/>
        </p:nvSpPr>
        <p:spPr>
          <a:xfrm>
            <a:off x="6852514" y="1371600"/>
            <a:ext cx="4337308" cy="3108960"/>
          </a:xfrm>
          <a:prstGeom prst="roundRect">
            <a:avLst>
              <a:gd name="adj" fmla="val 1471"/>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edge/cedeck/img/ce-node-disconnected-modal.jpg">    </p:cNvPr>
          <p:cNvPicPr>
            <a:picLocks noChangeAspect="1"/>
          </p:cNvPicPr>
          <p:nvPr/>
        </p:nvPicPr>
        <p:blipFill>
          <a:blip r:embed="rId2"/>
          <a:stretch>
            <a:fillRect/>
          </a:stretch>
        </p:blipFill>
        <p:spPr>
          <a:xfrm>
            <a:off x="6916522" y="1435608"/>
            <a:ext cx="4209292" cy="2980944"/>
          </a:xfrm>
          <a:prstGeom prst="rect">
            <a:avLst/>
          </a:prstGeom>
        </p:spPr>
      </p:pic>
      <p:sp>
        <p:nvSpPr>
          <p:cNvPr id="11" name="Shape 6"/>
          <p:cNvSpPr/>
          <p:nvPr/>
        </p:nvSpPr>
        <p:spPr>
          <a:xfrm>
            <a:off x="548640" y="467258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6634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Within 10 minutes</a:t>
            </a:r>
            <a:endParaRPr lang="en-US" sz="1250" dirty="0"/>
          </a:p>
        </p:txBody>
      </p:sp>
      <p:sp>
        <p:nvSpPr>
          <p:cNvPr id="14" name="Text 9"/>
          <p:cNvSpPr txBox="1"/>
          <p:nvPr/>
        </p:nvSpPr>
        <p:spPr>
          <a:xfrm>
            <a:off x="932688" y="49560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16 of 17 nodes connected; the node listed as disconnected.</a:t>
            </a:r>
            <a:endParaRPr lang="en-US" sz="1050" dirty="0"/>
          </a:p>
        </p:txBody>
      </p:sp>
      <p:sp>
        <p:nvSpPr>
          <p:cNvPr id="15" name="Shape 10"/>
          <p:cNvSpPr/>
          <p:nvPr/>
        </p:nvSpPr>
        <p:spPr>
          <a:xfrm>
            <a:off x="548640" y="526694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266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2578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No finding for one node, by design</a:t>
            </a:r>
            <a:endParaRPr lang="en-US" sz="1250" dirty="0"/>
          </a:p>
        </p:txBody>
      </p:sp>
      <p:sp>
        <p:nvSpPr>
          <p:cNvPr id="18" name="Text 13"/>
          <p:cNvSpPr txBox="1"/>
          <p:nvPr/>
        </p:nvSpPr>
        <p:spPr>
          <a:xfrm>
            <a:off x="932688" y="55504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Fleet connectivity opens from 20 % of the Fleet and 2 nodes.</a:t>
            </a:r>
            <a:endParaRPr lang="en-US" sz="1050" dirty="0"/>
          </a:p>
        </p:txBody>
      </p:sp>
      <p:sp>
        <p:nvSpPr>
          <p:cNvPr id="19" name="Shape 14"/>
          <p:cNvSpPr/>
          <p:nvPr/>
        </p:nvSpPr>
        <p:spPr>
          <a:xfrm>
            <a:off x="6208776" y="467258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6634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Nodes that must never drop</a:t>
            </a:r>
            <a:endParaRPr lang="en-US" sz="1250" dirty="0"/>
          </a:p>
        </p:txBody>
      </p:sp>
      <p:sp>
        <p:nvSpPr>
          <p:cNvPr id="22" name="Text 17"/>
          <p:cNvSpPr txBox="1"/>
          <p:nvPr/>
        </p:nvSpPr>
        <p:spPr>
          <a:xfrm>
            <a:off x="6592824" y="495604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Select them in Node connectivity, typed or from a lookup: High after 15 minutes.</a:t>
            </a:r>
            <a:endParaRPr lang="en-US" sz="1050" dirty="0"/>
          </a:p>
        </p:txBody>
      </p:sp>
      <p:sp>
        <p:nvSpPr>
          <p:cNvPr id="23" name="Shape 18"/>
          <p:cNvSpPr/>
          <p:nvPr/>
        </p:nvSpPr>
        <p:spPr>
          <a:xfrm>
            <a:off x="6208776" y="544982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Dormant after 7 days</a:t>
            </a:r>
            <a:endParaRPr lang="en-US" sz="1250" dirty="0"/>
          </a:p>
        </p:txBody>
      </p:sp>
      <p:sp>
        <p:nvSpPr>
          <p:cNvPr id="26" name="Text 21"/>
          <p:cNvSpPr txBox="1"/>
          <p:nvPr/>
        </p:nvSpPr>
        <p:spPr>
          <a:xfrm>
            <a:off x="6592824"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retired node leaves the Fleet's count.</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A NODE STOPS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Node connectivity — a High finding about the node you selected</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669757" cy="3291840"/>
          </a:xfrm>
          <a:prstGeom prst="roundRect">
            <a:avLst>
              <a:gd name="adj" fmla="val 1389"/>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node-connectivity-finding.jpg">    </p:cNvPr>
          <p:cNvPicPr>
            <a:picLocks noChangeAspect="1"/>
          </p:cNvPicPr>
          <p:nvPr/>
        </p:nvPicPr>
        <p:blipFill>
          <a:blip r:embed="rId1"/>
          <a:stretch>
            <a:fillRect/>
          </a:stretch>
        </p:blipFill>
        <p:spPr>
          <a:xfrm>
            <a:off x="612648" y="1435608"/>
            <a:ext cx="6541741" cy="3163824"/>
          </a:xfrm>
          <a:prstGeom prst="rect">
            <a:avLst/>
          </a:prstGeom>
        </p:spPr>
      </p:pic>
      <p:sp>
        <p:nvSpPr>
          <p:cNvPr id="9" name="Shape 5"/>
          <p:cNvSpPr/>
          <p:nvPr/>
        </p:nvSpPr>
        <p:spPr>
          <a:xfrm>
            <a:off x="548640" y="4855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8463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Selected nodes only</a:t>
            </a:r>
            <a:endParaRPr lang="en-US" sz="1250" dirty="0"/>
          </a:p>
        </p:txBody>
      </p:sp>
      <p:sp>
        <p:nvSpPr>
          <p:cNvPr id="12" name="Text 8"/>
          <p:cNvSpPr txBox="1"/>
          <p:nvPr/>
        </p:nvSpPr>
        <p:spPr>
          <a:xfrm>
            <a:off x="932688" y="51389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Typed host names (dc-* accepted) or a Splunk lookup table.</a:t>
            </a:r>
            <a:endParaRPr lang="en-US" sz="1050" dirty="0"/>
          </a:p>
        </p:txBody>
      </p:sp>
      <p:sp>
        <p:nvSpPr>
          <p:cNvPr id="13" name="Shape 9"/>
          <p:cNvSpPr/>
          <p:nvPr/>
        </p:nvSpPr>
        <p:spPr>
          <a:xfrm>
            <a:off x="548640" y="544982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High after three checks</a:t>
            </a:r>
            <a:endParaRPr lang="en-US" sz="1250" dirty="0"/>
          </a:p>
        </p:txBody>
      </p:sp>
      <p:sp>
        <p:nvSpPr>
          <p:cNvPr id="16" name="Text 12"/>
          <p:cNvSpPr txBox="1"/>
          <p:nvPr/>
        </p:nvSpPr>
        <p:spPr>
          <a:xfrm>
            <a:off x="932688"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 heartbeat for 15 minutes.</a:t>
            </a:r>
            <a:endParaRPr lang="en-US" sz="1050" dirty="0"/>
          </a:p>
        </p:txBody>
      </p:sp>
      <p:sp>
        <p:nvSpPr>
          <p:cNvPr id="17" name="Shape 13"/>
          <p:cNvSpPr/>
          <p:nvPr/>
        </p:nvSpPr>
        <p:spPr>
          <a:xfrm>
            <a:off x="6208776" y="485546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8463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Recovers when it reconnects</a:t>
            </a:r>
            <a:endParaRPr lang="en-US" sz="1250" dirty="0"/>
          </a:p>
        </p:txBody>
      </p:sp>
      <p:sp>
        <p:nvSpPr>
          <p:cNvPr id="20" name="Text 16"/>
          <p:cNvSpPr txBox="1"/>
          <p:nvPr/>
        </p:nvSpPr>
        <p:spPr>
          <a:xfrm>
            <a:off x="6592824" y="51389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Measured, not decided.</a:t>
            </a:r>
            <a:endParaRPr lang="en-US" sz="1050" dirty="0"/>
          </a:p>
        </p:txBody>
      </p:sp>
      <p:sp>
        <p:nvSpPr>
          <p:cNvPr id="21" name="Shape 17"/>
          <p:cNvSpPr/>
          <p:nvPr/>
        </p:nvSpPr>
        <p:spPr>
          <a:xfrm>
            <a:off x="6208776" y="544982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Quiet grey in Topology Studio</a:t>
            </a:r>
            <a:endParaRPr lang="en-US" sz="1250" dirty="0"/>
          </a:p>
        </p:txBody>
      </p:sp>
      <p:sp>
        <p:nvSpPr>
          <p:cNvPr id="24" name="Text 20"/>
          <p:cNvSpPr txBox="1"/>
          <p:nvPr/>
        </p:nvSpPr>
        <p:spPr>
          <a:xfrm>
            <a:off x="6592824"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disconnected node without a finding is disclosed, not alarming.</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A NODE STOPS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Nodes that must stay connected — typed names, lookups, tested</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302506" cy="3291840"/>
          </a:xfrm>
          <a:prstGeom prst="roundRect">
            <a:avLst>
              <a:gd name="adj" fmla="val 1389"/>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node-selection.jpg">    </p:cNvPr>
          <p:cNvPicPr>
            <a:picLocks noChangeAspect="1"/>
          </p:cNvPicPr>
          <p:nvPr/>
        </p:nvPicPr>
        <p:blipFill>
          <a:blip r:embed="rId1"/>
          <a:stretch>
            <a:fillRect/>
          </a:stretch>
        </p:blipFill>
        <p:spPr>
          <a:xfrm>
            <a:off x="612648" y="1435608"/>
            <a:ext cx="4174490" cy="3163824"/>
          </a:xfrm>
          <a:prstGeom prst="rect">
            <a:avLst/>
          </a:prstGeom>
        </p:spPr>
      </p:pic>
      <p:sp>
        <p:nvSpPr>
          <p:cNvPr id="9" name="Shape 5"/>
          <p:cNvSpPr/>
          <p:nvPr/>
        </p:nvSpPr>
        <p:spPr>
          <a:xfrm>
            <a:off x="6199632" y="1371600"/>
            <a:ext cx="5254895" cy="3291840"/>
          </a:xfrm>
          <a:prstGeom prst="roundRect">
            <a:avLst>
              <a:gd name="adj" fmla="val 1389"/>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edge/cedeck/img/ce-node-selection-test.jpg">    </p:cNvPr>
          <p:cNvPicPr>
            <a:picLocks noChangeAspect="1"/>
          </p:cNvPicPr>
          <p:nvPr/>
        </p:nvPicPr>
        <p:blipFill>
          <a:blip r:embed="rId2"/>
          <a:stretch>
            <a:fillRect/>
          </a:stretch>
        </p:blipFill>
        <p:spPr>
          <a:xfrm>
            <a:off x="6263640" y="1435608"/>
            <a:ext cx="5126879" cy="3163824"/>
          </a:xfrm>
          <a:prstGeom prst="rect">
            <a:avLst/>
          </a:prstGeom>
        </p:spPr>
      </p:pic>
      <p:sp>
        <p:nvSpPr>
          <p:cNvPr id="11" name="Shape 6"/>
          <p:cNvSpPr/>
          <p:nvPr/>
        </p:nvSpPr>
        <p:spPr>
          <a:xfrm>
            <a:off x="548640" y="485546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8463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Typed host names</a:t>
            </a:r>
            <a:endParaRPr lang="en-US" sz="1250" dirty="0"/>
          </a:p>
        </p:txBody>
      </p:sp>
      <p:sp>
        <p:nvSpPr>
          <p:cNvPr id="14" name="Text 9"/>
          <p:cNvSpPr txBox="1"/>
          <p:nvPr/>
        </p:nvSpPr>
        <p:spPr>
          <a:xfrm>
            <a:off x="932688" y="51389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 count limit, case-insensitive; * stands for any text.</a:t>
            </a:r>
            <a:endParaRPr lang="en-US" sz="1050" dirty="0"/>
          </a:p>
        </p:txBody>
      </p:sp>
      <p:sp>
        <p:nvSpPr>
          <p:cNvPr id="15" name="Shape 10"/>
          <p:cNvSpPr/>
          <p:nvPr/>
        </p:nvSpPr>
        <p:spPr>
          <a:xfrm>
            <a:off x="548640" y="544982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Splunk lookup tables</a:t>
            </a:r>
            <a:endParaRPr lang="en-US" sz="1250" dirty="0"/>
          </a:p>
        </p:txBody>
      </p:sp>
      <p:sp>
        <p:nvSpPr>
          <p:cNvPr id="18" name="Text 13"/>
          <p:cNvSpPr txBox="1"/>
          <p:nvPr/>
        </p:nvSpPr>
        <p:spPr>
          <a:xfrm>
            <a:off x="932688"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Up to 20, local or remote: 500,000 names each, Exact or Wildcard.</a:t>
            </a:r>
            <a:endParaRPr lang="en-US" sz="1050" dirty="0"/>
          </a:p>
        </p:txBody>
      </p:sp>
      <p:sp>
        <p:nvSpPr>
          <p:cNvPr id="19" name="Shape 14"/>
          <p:cNvSpPr/>
          <p:nvPr/>
        </p:nvSpPr>
        <p:spPr>
          <a:xfrm>
            <a:off x="6208776" y="485546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8463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Read every 15 minutes</a:t>
            </a:r>
            <a:endParaRPr lang="en-US" sz="1250" dirty="0"/>
          </a:p>
        </p:txBody>
      </p:sp>
      <p:sp>
        <p:nvSpPr>
          <p:cNvPr id="22" name="Text 17"/>
          <p:cNvSpPr txBox="1"/>
          <p:nvPr/>
        </p:nvSpPr>
        <p:spPr>
          <a:xfrm>
            <a:off x="6592824" y="51389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lookup that cannot be read keeps its last good names.</a:t>
            </a:r>
            <a:endParaRPr lang="en-US" sz="1050" dirty="0"/>
          </a:p>
        </p:txBody>
      </p:sp>
      <p:sp>
        <p:nvSpPr>
          <p:cNvPr id="23" name="Shape 18"/>
          <p:cNvSpPr/>
          <p:nvPr/>
        </p:nvSpPr>
        <p:spPr>
          <a:xfrm>
            <a:off x="6208776" y="544982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Test selection</a:t>
            </a:r>
            <a:endParaRPr lang="en-US" sz="1250" dirty="0"/>
          </a:p>
        </p:txBody>
      </p:sp>
      <p:sp>
        <p:nvSpPr>
          <p:cNvPr id="26" name="Text 21"/>
          <p:cNvSpPr txBox="1"/>
          <p:nvPr/>
        </p:nvSpPr>
        <p:spPr>
          <a:xfrm>
            <a:off x="6592824" y="573328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Runs as a search: which nodes, in which state, from which source. Saves nothing.</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ROLLOUTS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Version drift — the nodes an upgrade left behind</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9160049" cy="1737360"/>
          </a:xfrm>
          <a:prstGeom prst="roundRect">
            <a:avLst>
              <a:gd name="adj" fmla="val 2632"/>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version-drift-fleet.jpg">    </p:cNvPr>
          <p:cNvPicPr>
            <a:picLocks noChangeAspect="1"/>
          </p:cNvPicPr>
          <p:nvPr/>
        </p:nvPicPr>
        <p:blipFill>
          <a:blip r:embed="rId1"/>
          <a:stretch>
            <a:fillRect/>
          </a:stretch>
        </p:blipFill>
        <p:spPr>
          <a:xfrm>
            <a:off x="612648" y="1435608"/>
            <a:ext cx="9032033" cy="1609344"/>
          </a:xfrm>
          <a:prstGeom prst="rect">
            <a:avLst/>
          </a:prstGeom>
        </p:spPr>
      </p:pic>
      <p:sp>
        <p:nvSpPr>
          <p:cNvPr id="9" name="Shape 5"/>
          <p:cNvSpPr/>
          <p:nvPr/>
        </p:nvSpPr>
        <p:spPr>
          <a:xfrm>
            <a:off x="548640" y="330098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3300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32918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Baseline</a:t>
            </a:r>
            <a:endParaRPr lang="en-US" sz="1250" dirty="0"/>
          </a:p>
        </p:txBody>
      </p:sp>
      <p:sp>
        <p:nvSpPr>
          <p:cNvPr id="12" name="Text 8"/>
          <p:cNvSpPr txBox="1"/>
          <p:nvPr/>
        </p:nvSpPr>
        <p:spPr>
          <a:xfrm>
            <a:off x="932688" y="35844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Leader version by default, or the Fleet's most common one.</a:t>
            </a:r>
            <a:endParaRPr lang="en-US" sz="1050" dirty="0"/>
          </a:p>
        </p:txBody>
      </p:sp>
      <p:sp>
        <p:nvSpPr>
          <p:cNvPr id="13" name="Shape 9"/>
          <p:cNvSpPr/>
          <p:nvPr/>
        </p:nvSpPr>
        <p:spPr>
          <a:xfrm>
            <a:off x="548640" y="38953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38953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38862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Rollout grace</a:t>
            </a:r>
            <a:endParaRPr lang="en-US" sz="1250" dirty="0"/>
          </a:p>
        </p:txBody>
      </p:sp>
      <p:sp>
        <p:nvSpPr>
          <p:cNvPr id="16" name="Text 12"/>
          <p:cNvSpPr txBox="1"/>
          <p:nvPr/>
        </p:nvSpPr>
        <p:spPr>
          <a:xfrm>
            <a:off x="932688" y="41788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24 hours by default, the time of a rolling upgrade.</a:t>
            </a:r>
            <a:endParaRPr lang="en-US" sz="1050" dirty="0"/>
          </a:p>
        </p:txBody>
      </p:sp>
      <p:sp>
        <p:nvSpPr>
          <p:cNvPr id="17" name="Shape 13"/>
          <p:cNvSpPr/>
          <p:nvPr/>
        </p:nvSpPr>
        <p:spPr>
          <a:xfrm>
            <a:off x="6208776" y="330098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3300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32918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Medium, or High</a:t>
            </a:r>
            <a:endParaRPr lang="en-US" sz="1250" dirty="0"/>
          </a:p>
        </p:txBody>
      </p:sp>
      <p:sp>
        <p:nvSpPr>
          <p:cNvPr id="20" name="Text 16"/>
          <p:cNvSpPr txBox="1"/>
          <p:nvPr/>
        </p:nvSpPr>
        <p:spPr>
          <a:xfrm>
            <a:off x="6592824" y="35844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High when a node is newer than the Leader or two minor versions behind.</a:t>
            </a:r>
            <a:endParaRPr lang="en-US" sz="1050" dirty="0"/>
          </a:p>
        </p:txBody>
      </p:sp>
      <p:sp>
        <p:nvSpPr>
          <p:cNvPr id="21" name="Shape 17"/>
          <p:cNvSpPr/>
          <p:nvPr/>
        </p:nvSpPr>
        <p:spPr>
          <a:xfrm>
            <a:off x="6208776" y="389534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38953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38862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Configuration drift</a:t>
            </a:r>
            <a:endParaRPr lang="en-US" sz="1250" dirty="0"/>
          </a:p>
        </p:txBody>
      </p:sp>
      <p:sp>
        <p:nvSpPr>
          <p:cNvPr id="24" name="Text 20"/>
          <p:cNvSpPr txBox="1"/>
          <p:nvPr/>
        </p:nvSpPr>
        <p:spPr>
          <a:xfrm>
            <a:off x="6592824" y="41788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same for deploys, after a 30-minute grace.</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9A78F5"/>
                </a:solidFill>
                <a:latin typeface="Calibri" pitchFamily="34" charset="0"/>
                <a:ea typeface="Calibri" pitchFamily="34" charset="-122"/>
                <a:cs typeface="Calibri" pitchFamily="34" charset="-120"/>
              </a:rPr>
              <a:t>04</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4  ·  OPERATE</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Rules you can explain</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Eleven policies and bank holidays, collection health, settings, Topology Studio, the AI Assistant and the Cribl Edge AI Agent — and how Edge compares with Stream.</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OPERATE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Eleven policies — eight on out of the box</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399325" cy="2610176"/>
          </a:xfrm>
          <a:prstGeom prst="roundRect">
            <a:avLst>
              <a:gd name="adj" fmla="val 1752"/>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policies.jpg">    </p:cNvPr>
          <p:cNvPicPr>
            <a:picLocks noChangeAspect="1"/>
          </p:cNvPicPr>
          <p:nvPr/>
        </p:nvPicPr>
        <p:blipFill>
          <a:blip r:embed="rId1"/>
          <a:stretch>
            <a:fillRect/>
          </a:stretch>
        </p:blipFill>
        <p:spPr>
          <a:xfrm>
            <a:off x="612648" y="1435608"/>
            <a:ext cx="7271309" cy="2482160"/>
          </a:xfrm>
          <a:prstGeom prst="rect">
            <a:avLst/>
          </a:prstGeom>
        </p:spPr>
      </p:pic>
      <p:sp>
        <p:nvSpPr>
          <p:cNvPr id="9" name="Shape 5"/>
          <p:cNvSpPr/>
          <p:nvPr/>
        </p:nvSpPr>
        <p:spPr>
          <a:xfrm>
            <a:off x="8158277" y="1371600"/>
            <a:ext cx="3028823" cy="3291840"/>
          </a:xfrm>
          <a:prstGeom prst="roundRect">
            <a:avLst>
              <a:gd name="adj" fmla="val 1509"/>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edge/cedeck/img/ce-policy-cpu.jpg">    </p:cNvPr>
          <p:cNvPicPr>
            <a:picLocks noChangeAspect="1"/>
          </p:cNvPicPr>
          <p:nvPr/>
        </p:nvPicPr>
        <p:blipFill>
          <a:blip r:embed="rId2"/>
          <a:stretch>
            <a:fillRect/>
          </a:stretch>
        </p:blipFill>
        <p:spPr>
          <a:xfrm>
            <a:off x="8222285" y="1435608"/>
            <a:ext cx="2900807" cy="3163824"/>
          </a:xfrm>
          <a:prstGeom prst="rect">
            <a:avLst/>
          </a:prstGeom>
        </p:spPr>
      </p:pic>
      <p:sp>
        <p:nvSpPr>
          <p:cNvPr id="11" name="Shape 6"/>
          <p:cNvSpPr/>
          <p:nvPr/>
        </p:nvSpPr>
        <p:spPr>
          <a:xfrm>
            <a:off x="548640" y="485546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8463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Cribl Leader, Fleets, Edge Nodes</a:t>
            </a:r>
            <a:endParaRPr lang="en-US" sz="1250" dirty="0"/>
          </a:p>
        </p:txBody>
      </p:sp>
      <p:sp>
        <p:nvSpPr>
          <p:cNvPr id="14" name="Text 9"/>
          <p:cNvSpPr txBox="1"/>
          <p:nvPr/>
        </p:nvSpPr>
        <p:spPr>
          <a:xfrm>
            <a:off x="932688" y="51389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Three categories, as cards or a list.</a:t>
            </a:r>
            <a:endParaRPr lang="en-US" sz="1050" dirty="0"/>
          </a:p>
        </p:txBody>
      </p:sp>
      <p:sp>
        <p:nvSpPr>
          <p:cNvPr id="15" name="Shape 10"/>
          <p:cNvSpPr/>
          <p:nvPr/>
        </p:nvSpPr>
        <p:spPr>
          <a:xfrm>
            <a:off x="548640" y="544982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Node disk, CPU and memory off</a:t>
            </a:r>
            <a:endParaRPr lang="en-US" sz="1250" dirty="0"/>
          </a:p>
        </p:txBody>
      </p:sp>
      <p:sp>
        <p:nvSpPr>
          <p:cNvPr id="18" name="Text 13"/>
          <p:cNvSpPr txBox="1"/>
          <p:nvPr/>
        </p:nvSpPr>
        <p:spPr>
          <a:xfrm>
            <a:off x="932688"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Node resources are a choice: a fleet of endpoints would flood on day one.</a:t>
            </a:r>
            <a:endParaRPr lang="en-US" sz="1050" dirty="0"/>
          </a:p>
        </p:txBody>
      </p:sp>
      <p:sp>
        <p:nvSpPr>
          <p:cNvPr id="19" name="Shape 14"/>
          <p:cNvSpPr/>
          <p:nvPr/>
        </p:nvSpPr>
        <p:spPr>
          <a:xfrm>
            <a:off x="6208776" y="485546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8463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Needs nodes / Needs System Metrics</a:t>
            </a:r>
            <a:endParaRPr lang="en-US" sz="1250" dirty="0"/>
          </a:p>
        </p:txBody>
      </p:sp>
      <p:sp>
        <p:nvSpPr>
          <p:cNvPr id="22" name="Text 17"/>
          <p:cNvSpPr txBox="1"/>
          <p:nvPr/>
        </p:nvSpPr>
        <p:spPr>
          <a:xfrm>
            <a:off x="6592824" y="51389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Pills tell what a policy waits for.</a:t>
            </a:r>
            <a:endParaRPr lang="en-US" sz="1050" dirty="0"/>
          </a:p>
        </p:txBody>
      </p:sp>
      <p:sp>
        <p:nvSpPr>
          <p:cNvPr id="23" name="Shape 18"/>
          <p:cNvSpPr/>
          <p:nvPr/>
        </p:nvSpPr>
        <p:spPr>
          <a:xfrm>
            <a:off x="6208776" y="544982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Editor</a:t>
            </a:r>
            <a:endParaRPr lang="en-US" sz="1250" dirty="0"/>
          </a:p>
        </p:txBody>
      </p:sp>
      <p:sp>
        <p:nvSpPr>
          <p:cNvPr id="26" name="Text 21"/>
          <p:cNvSpPr txBox="1"/>
          <p:nvPr/>
        </p:nvSpPr>
        <p:spPr>
          <a:xfrm>
            <a:off x="6592824"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 or off, severity, checks, conditions, scope, bank holidays.</a:t>
            </a:r>
            <a:endParaRPr lang="en-US" sz="10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OPERATE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Bank holidays — each policy decides whether a holiday holds it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206240" cy="4859393"/>
          </a:xfrm>
          <a:prstGeom prst="roundRect">
            <a:avLst>
              <a:gd name="adj" fmla="val 1087"/>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policy-bank-holidays.jpg">    </p:cNvPr>
          <p:cNvPicPr>
            <a:picLocks noChangeAspect="1"/>
          </p:cNvPicPr>
          <p:nvPr/>
        </p:nvPicPr>
        <p:blipFill>
          <a:blip r:embed="rId1"/>
          <a:stretch>
            <a:fillRect/>
          </a:stretch>
        </p:blipFill>
        <p:spPr>
          <a:xfrm>
            <a:off x="612648" y="1435608"/>
            <a:ext cx="4078224" cy="4731377"/>
          </a:xfrm>
          <a:prstGeom prst="rect">
            <a:avLst/>
          </a:prstGeom>
        </p:spPr>
      </p:pic>
      <p:sp>
        <p:nvSpPr>
          <p:cNvPr id="9" name="Shape 5"/>
          <p:cNvSpPr/>
          <p:nvPr/>
        </p:nvSpPr>
        <p:spPr>
          <a:xfrm>
            <a:off x="507492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07492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5458968" y="1417320"/>
            <a:ext cx="61813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tenant's calendars</a:t>
            </a:r>
            <a:endParaRPr lang="en-US" sz="1250" dirty="0"/>
          </a:p>
        </p:txBody>
      </p:sp>
      <p:sp>
        <p:nvSpPr>
          <p:cNvPr id="12" name="Text 8"/>
          <p:cNvSpPr txBox="1"/>
          <p:nvPr/>
        </p:nvSpPr>
        <p:spPr>
          <a:xfrm>
            <a:off x="5458968" y="1709928"/>
            <a:ext cx="61813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system defaults, its own or none, in Manage Bank Holidays.</a:t>
            </a:r>
            <a:endParaRPr lang="en-US" sz="1050" dirty="0"/>
          </a:p>
        </p:txBody>
      </p:sp>
      <p:sp>
        <p:nvSpPr>
          <p:cNvPr id="13" name="Shape 9"/>
          <p:cNvSpPr/>
          <p:nvPr/>
        </p:nvSpPr>
        <p:spPr>
          <a:xfrm>
            <a:off x="5074920" y="211226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074920" y="2112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5458968" y="2103120"/>
            <a:ext cx="61813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One effect for Edge</a:t>
            </a:r>
            <a:endParaRPr lang="en-US" sz="1250" dirty="0"/>
          </a:p>
        </p:txBody>
      </p:sp>
      <p:sp>
        <p:nvSpPr>
          <p:cNvPr id="16" name="Text 12"/>
          <p:cNvSpPr txBox="1"/>
          <p:nvPr/>
        </p:nvSpPr>
        <p:spPr>
          <a:xfrm>
            <a:off x="5458968" y="2395728"/>
            <a:ext cx="61813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Suppress new alerts. No ML to keep holidays from, no SLA.</a:t>
            </a:r>
            <a:endParaRPr lang="en-US" sz="1050" dirty="0"/>
          </a:p>
        </p:txBody>
      </p:sp>
      <p:sp>
        <p:nvSpPr>
          <p:cNvPr id="17" name="Shape 13"/>
          <p:cNvSpPr/>
          <p:nvPr/>
        </p:nvSpPr>
        <p:spPr>
          <a:xfrm>
            <a:off x="5074920" y="279806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5074920" y="2798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5458968" y="2788920"/>
            <a:ext cx="61813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Per policy</a:t>
            </a:r>
            <a:endParaRPr lang="en-US" sz="1250" dirty="0"/>
          </a:p>
        </p:txBody>
      </p:sp>
      <p:sp>
        <p:nvSpPr>
          <p:cNvPr id="20" name="Text 16"/>
          <p:cNvSpPr txBox="1"/>
          <p:nvPr/>
        </p:nvSpPr>
        <p:spPr>
          <a:xfrm>
            <a:off x="5458968" y="3081528"/>
            <a:ext cx="61813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During bank holidays: Hold new findings, or Keep opening findings.</a:t>
            </a:r>
            <a:endParaRPr lang="en-US" sz="1050" dirty="0"/>
          </a:p>
        </p:txBody>
      </p:sp>
      <p:sp>
        <p:nvSpPr>
          <p:cNvPr id="21" name="Shape 17"/>
          <p:cNvSpPr/>
          <p:nvPr/>
        </p:nvSpPr>
        <p:spPr>
          <a:xfrm>
            <a:off x="5074920" y="348386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5074920" y="34838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5458968" y="3474720"/>
            <a:ext cx="61813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Held by default</a:t>
            </a:r>
            <a:endParaRPr lang="en-US" sz="1250" dirty="0"/>
          </a:p>
        </p:txBody>
      </p:sp>
      <p:sp>
        <p:nvSpPr>
          <p:cNvPr id="24" name="Text 20"/>
          <p:cNvSpPr txBox="1"/>
          <p:nvPr/>
        </p:nvSpPr>
        <p:spPr>
          <a:xfrm>
            <a:off x="5458968" y="3767328"/>
            <a:ext cx="61813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Fleet connectivity and Fleet coverage: endpoints switched off for the holiday.</a:t>
            </a:r>
            <a:endParaRPr lang="en-US" sz="1050" dirty="0"/>
          </a:p>
        </p:txBody>
      </p:sp>
      <p:sp>
        <p:nvSpPr>
          <p:cNvPr id="25" name="Shape 21"/>
          <p:cNvSpPr/>
          <p:nvPr/>
        </p:nvSpPr>
        <p:spPr>
          <a:xfrm>
            <a:off x="5074920" y="416966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5074920" y="41696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5458968" y="4160520"/>
            <a:ext cx="61813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Kept by default</a:t>
            </a:r>
            <a:endParaRPr lang="en-US" sz="1250" dirty="0"/>
          </a:p>
        </p:txBody>
      </p:sp>
      <p:sp>
        <p:nvSpPr>
          <p:cNvPr id="28" name="Text 24"/>
          <p:cNvSpPr txBox="1"/>
          <p:nvPr/>
        </p:nvSpPr>
        <p:spPr>
          <a:xfrm>
            <a:off x="5458968" y="4453128"/>
            <a:ext cx="61813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Node connectivity and every other policy. Leader availability is never held.</a:t>
            </a:r>
            <a:endParaRPr lang="en-US" sz="1050" dirty="0"/>
          </a:p>
        </p:txBody>
      </p:sp>
      <p:sp>
        <p:nvSpPr>
          <p:cNvPr id="29" name="Shape 25"/>
          <p:cNvSpPr/>
          <p:nvPr/>
        </p:nvSpPr>
        <p:spPr>
          <a:xfrm>
            <a:off x="5074920" y="4855464"/>
            <a:ext cx="274320" cy="274320"/>
          </a:xfrm>
          <a:prstGeom prst="ellipse">
            <a:avLst/>
          </a:prstGeom>
          <a:solidFill>
            <a:srgbClr val="2FB8B0"/>
          </a:solidFill>
          <a:ln w="12700">
            <a:solidFill>
              <a:srgbClr val="FFFFFF"/>
            </a:solidFill>
            <a:prstDash val="solid"/>
          </a:ln>
        </p:spPr>
      </p:sp>
      <p:sp>
        <p:nvSpPr>
          <p:cNvPr id="30" name="Text 26"/>
          <p:cNvSpPr txBox="1"/>
          <p:nvPr/>
        </p:nvSpPr>
        <p:spPr>
          <a:xfrm>
            <a:off x="5074920"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31" name="Text 27"/>
          <p:cNvSpPr txBox="1"/>
          <p:nvPr/>
        </p:nvSpPr>
        <p:spPr>
          <a:xfrm>
            <a:off x="5458968" y="4846320"/>
            <a:ext cx="61813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Open findings go on</a:t>
            </a:r>
            <a:endParaRPr lang="en-US" sz="1250" dirty="0"/>
          </a:p>
        </p:txBody>
      </p:sp>
      <p:sp>
        <p:nvSpPr>
          <p:cNvPr id="32" name="Text 28"/>
          <p:cNvSpPr txBox="1"/>
          <p:nvPr/>
        </p:nvSpPr>
        <p:spPr>
          <a:xfrm>
            <a:off x="5458968" y="5138928"/>
            <a:ext cx="61813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Still evaluated during the holiday: they can recover and close.</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OPERATE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Collection health — two jobs and the Leader budget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8029313" cy="3108960"/>
          </a:xfrm>
          <a:prstGeom prst="roundRect">
            <a:avLst>
              <a:gd name="adj" fmla="val 1471"/>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collection-health.jpg">    </p:cNvPr>
          <p:cNvPicPr>
            <a:picLocks noChangeAspect="1"/>
          </p:cNvPicPr>
          <p:nvPr/>
        </p:nvPicPr>
        <p:blipFill>
          <a:blip r:embed="rId1"/>
          <a:stretch>
            <a:fillRect/>
          </a:stretch>
        </p:blipFill>
        <p:spPr>
          <a:xfrm>
            <a:off x="612648" y="1435608"/>
            <a:ext cx="7901297" cy="2980944"/>
          </a:xfrm>
          <a:prstGeom prst="rect">
            <a:avLst/>
          </a:prstGeom>
        </p:spPr>
      </p:pic>
      <p:sp>
        <p:nvSpPr>
          <p:cNvPr id="9" name="Shape 5"/>
          <p:cNvSpPr/>
          <p:nvPr/>
        </p:nvSpPr>
        <p:spPr>
          <a:xfrm>
            <a:off x="548640" y="467258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6634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Edge Nodes</a:t>
            </a:r>
            <a:endParaRPr lang="en-US" sz="1250" dirty="0"/>
          </a:p>
        </p:txBody>
      </p:sp>
      <p:sp>
        <p:nvSpPr>
          <p:cNvPr id="12" name="Text 8"/>
          <p:cNvSpPr txBox="1"/>
          <p:nvPr/>
        </p:nvSpPr>
        <p:spPr>
          <a:xfrm>
            <a:off x="932688" y="49560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5 minutes: the node directory, then the policies.</a:t>
            </a:r>
            <a:endParaRPr lang="en-US" sz="1050" dirty="0"/>
          </a:p>
        </p:txBody>
      </p:sp>
      <p:sp>
        <p:nvSpPr>
          <p:cNvPr id="13" name="Shape 9"/>
          <p:cNvSpPr/>
          <p:nvPr/>
        </p:nvSpPr>
        <p:spPr>
          <a:xfrm>
            <a:off x="548640" y="52669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266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2578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Fleet configuration</a:t>
            </a:r>
            <a:endParaRPr lang="en-US" sz="1250" dirty="0"/>
          </a:p>
        </p:txBody>
      </p:sp>
      <p:sp>
        <p:nvSpPr>
          <p:cNvPr id="16" name="Text 12"/>
          <p:cNvSpPr txBox="1"/>
          <p:nvPr/>
        </p:nvSpPr>
        <p:spPr>
          <a:xfrm>
            <a:off x="932688" y="55504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About once an hour.</a:t>
            </a:r>
            <a:endParaRPr lang="en-US" sz="1050" dirty="0"/>
          </a:p>
        </p:txBody>
      </p:sp>
      <p:sp>
        <p:nvSpPr>
          <p:cNvPr id="17" name="Shape 13"/>
          <p:cNvSpPr/>
          <p:nvPr/>
        </p:nvSpPr>
        <p:spPr>
          <a:xfrm>
            <a:off x="6208776" y="467258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6634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Leader requests</a:t>
            </a:r>
            <a:endParaRPr lang="en-US" sz="1250" dirty="0"/>
          </a:p>
        </p:txBody>
      </p:sp>
      <p:sp>
        <p:nvSpPr>
          <p:cNvPr id="20" name="Text 16"/>
          <p:cNvSpPr txBox="1"/>
          <p:nvPr/>
        </p:nvSpPr>
        <p:spPr>
          <a:xfrm>
            <a:off x="6592824" y="49560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load against the connection's budget.</a:t>
            </a:r>
            <a:endParaRPr lang="en-US" sz="1050" dirty="0"/>
          </a:p>
        </p:txBody>
      </p:sp>
      <p:sp>
        <p:nvSpPr>
          <p:cNvPr id="21" name="Shape 17"/>
          <p:cNvSpPr/>
          <p:nvPr/>
        </p:nvSpPr>
        <p:spPr>
          <a:xfrm>
            <a:off x="6208776" y="526694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266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2578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Guardian</a:t>
            </a:r>
            <a:endParaRPr lang="en-US" sz="1250" dirty="0"/>
          </a:p>
        </p:txBody>
      </p:sp>
      <p:sp>
        <p:nvSpPr>
          <p:cNvPr id="24" name="Text 20"/>
          <p:cNvSpPr txBox="1"/>
          <p:nvPr/>
        </p:nvSpPr>
        <p:spPr>
          <a:xfrm>
            <a:off x="6592824" y="55504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cribl_collection_health, with the Edge conditions.</a:t>
            </a:r>
            <a:endParaRPr lang="en-US"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OPERATE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Settings — one Save for every section</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114239" cy="2491939"/>
          </a:xfrm>
          <a:prstGeom prst="roundRect">
            <a:avLst>
              <a:gd name="adj" fmla="val 1835"/>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settings-source.jpg">    </p:cNvPr>
          <p:cNvPicPr>
            <a:picLocks noChangeAspect="1"/>
          </p:cNvPicPr>
          <p:nvPr/>
        </p:nvPicPr>
        <p:blipFill>
          <a:blip r:embed="rId1"/>
          <a:stretch>
            <a:fillRect/>
          </a:stretch>
        </p:blipFill>
        <p:spPr>
          <a:xfrm>
            <a:off x="612648" y="1435608"/>
            <a:ext cx="4986223" cy="2363923"/>
          </a:xfrm>
          <a:prstGeom prst="rect">
            <a:avLst/>
          </a:prstGeom>
        </p:spPr>
      </p:pic>
      <p:sp>
        <p:nvSpPr>
          <p:cNvPr id="9" name="Shape 5"/>
          <p:cNvSpPr/>
          <p:nvPr/>
        </p:nvSpPr>
        <p:spPr>
          <a:xfrm>
            <a:off x="5873191" y="1371600"/>
            <a:ext cx="5767121" cy="2014553"/>
          </a:xfrm>
          <a:prstGeom prst="roundRect">
            <a:avLst>
              <a:gd name="adj" fmla="val 2269"/>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edge/cedeck/img/ce-settings-notifications.jpg">    </p:cNvPr>
          <p:cNvPicPr>
            <a:picLocks noChangeAspect="1"/>
          </p:cNvPicPr>
          <p:nvPr/>
        </p:nvPicPr>
        <p:blipFill>
          <a:blip r:embed="rId2"/>
          <a:stretch>
            <a:fillRect/>
          </a:stretch>
        </p:blipFill>
        <p:spPr>
          <a:xfrm>
            <a:off x="5937199" y="1435608"/>
            <a:ext cx="5639105" cy="1886537"/>
          </a:xfrm>
          <a:prstGeom prst="rect">
            <a:avLst/>
          </a:prstGeom>
        </p:spPr>
      </p:pic>
      <p:sp>
        <p:nvSpPr>
          <p:cNvPr id="11" name="Shape 6"/>
          <p:cNvSpPr/>
          <p:nvPr/>
        </p:nvSpPr>
        <p:spPr>
          <a:xfrm>
            <a:off x="548640" y="4055563"/>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05556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046419"/>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Source &amp; Fleets</a:t>
            </a:r>
            <a:endParaRPr lang="en-US" sz="1250" dirty="0"/>
          </a:p>
        </p:txBody>
      </p:sp>
      <p:sp>
        <p:nvSpPr>
          <p:cNvPr id="14" name="Text 9"/>
          <p:cNvSpPr txBox="1"/>
          <p:nvPr/>
        </p:nvSpPr>
        <p:spPr>
          <a:xfrm>
            <a:off x="932688" y="4339027"/>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Locked connection, the Fleets, the System Metrics index, Repair workspace.</a:t>
            </a:r>
            <a:endParaRPr lang="en-US" sz="1050" dirty="0"/>
          </a:p>
        </p:txBody>
      </p:sp>
      <p:sp>
        <p:nvSpPr>
          <p:cNvPr id="15" name="Shape 10"/>
          <p:cNvSpPr/>
          <p:nvPr/>
        </p:nvSpPr>
        <p:spPr>
          <a:xfrm>
            <a:off x="548640" y="4649923"/>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464992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4640779"/>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Notifications</a:t>
            </a:r>
            <a:endParaRPr lang="en-US" sz="1250" dirty="0"/>
          </a:p>
        </p:txBody>
      </p:sp>
      <p:sp>
        <p:nvSpPr>
          <p:cNvPr id="18" name="Text 13"/>
          <p:cNvSpPr txBox="1"/>
          <p:nvPr/>
        </p:nvSpPr>
        <p:spPr>
          <a:xfrm>
            <a:off x="932688" y="4933387"/>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Events, minimum severity, delivery account, digest or per group, charts.</a:t>
            </a:r>
            <a:endParaRPr lang="en-US" sz="1050" dirty="0"/>
          </a:p>
        </p:txBody>
      </p:sp>
      <p:sp>
        <p:nvSpPr>
          <p:cNvPr id="19" name="Shape 14"/>
          <p:cNvSpPr/>
          <p:nvPr/>
        </p:nvSpPr>
        <p:spPr>
          <a:xfrm>
            <a:off x="6208776" y="4055563"/>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05556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046419"/>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Assignment and Finding actions</a:t>
            </a:r>
            <a:endParaRPr lang="en-US" sz="1250" dirty="0"/>
          </a:p>
        </p:txBody>
      </p:sp>
      <p:sp>
        <p:nvSpPr>
          <p:cNvPr id="22" name="Text 17"/>
          <p:cNvSpPr txBox="1"/>
          <p:nvPr/>
        </p:nvSpPr>
        <p:spPr>
          <a:xfrm>
            <a:off x="6592824" y="4339027"/>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Groups, routing rules, drilldowns, links, webhooks, automations.</a:t>
            </a:r>
            <a:endParaRPr lang="en-US" sz="10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TOPOLOGY STUDIO</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Edge in Topology Studio — groups that follow the fleet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39814" cy="3383280"/>
          </a:xfrm>
          <a:prstGeom prst="roundRect">
            <a:avLst>
              <a:gd name="adj" fmla="val 1351"/>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topology-view.jpg">    </p:cNvPr>
          <p:cNvPicPr>
            <a:picLocks noChangeAspect="1"/>
          </p:cNvPicPr>
          <p:nvPr/>
        </p:nvPicPr>
        <p:blipFill>
          <a:blip r:embed="rId1"/>
          <a:stretch>
            <a:fillRect/>
          </a:stretch>
        </p:blipFill>
        <p:spPr>
          <a:xfrm>
            <a:off x="612648" y="1435608"/>
            <a:ext cx="7111798" cy="3255264"/>
          </a:xfrm>
          <a:prstGeom prst="rect">
            <a:avLst/>
          </a:prstGeom>
        </p:spPr>
      </p:pic>
      <p:sp>
        <p:nvSpPr>
          <p:cNvPr id="9" name="Shape 5"/>
          <p:cNvSpPr/>
          <p:nvPr/>
        </p:nvSpPr>
        <p:spPr>
          <a:xfrm>
            <a:off x="8593531" y="1371600"/>
            <a:ext cx="2803134" cy="3383280"/>
          </a:xfrm>
          <a:prstGeom prst="roundRect">
            <a:avLst>
              <a:gd name="adj" fmla="val 1631"/>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edge/cedeck/img/ce-topology-group.jpg">    </p:cNvPr>
          <p:cNvPicPr>
            <a:picLocks noChangeAspect="1"/>
          </p:cNvPicPr>
          <p:nvPr/>
        </p:nvPicPr>
        <p:blipFill>
          <a:blip r:embed="rId2"/>
          <a:stretch>
            <a:fillRect/>
          </a:stretch>
        </p:blipFill>
        <p:spPr>
          <a:xfrm>
            <a:off x="8657539" y="1435608"/>
            <a:ext cx="2675118" cy="3255264"/>
          </a:xfrm>
          <a:prstGeom prst="rect">
            <a:avLst/>
          </a:prstGeom>
        </p:spPr>
      </p:pic>
      <p:sp>
        <p:nvSpPr>
          <p:cNvPr id="11" name="Shape 6"/>
          <p:cNvSpPr/>
          <p:nvPr/>
        </p:nvSpPr>
        <p:spPr>
          <a:xfrm>
            <a:off x="548640" y="494690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946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9377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Fleets, Sources, Destinations, Edge Nodes</a:t>
            </a:r>
            <a:endParaRPr lang="en-US" sz="1250" dirty="0"/>
          </a:p>
        </p:txBody>
      </p:sp>
      <p:sp>
        <p:nvSpPr>
          <p:cNvPr id="14" name="Text 9"/>
          <p:cNvSpPr txBox="1"/>
          <p:nvPr/>
        </p:nvSpPr>
        <p:spPr>
          <a:xfrm>
            <a:off x="932688" y="52303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Picked with the Edge Nodes filters.</a:t>
            </a:r>
            <a:endParaRPr lang="en-US" sz="1050" dirty="0"/>
          </a:p>
        </p:txBody>
      </p:sp>
      <p:sp>
        <p:nvSpPr>
          <p:cNvPr id="15" name="Shape 10"/>
          <p:cNvSpPr/>
          <p:nvPr/>
        </p:nvSpPr>
        <p:spPr>
          <a:xfrm>
            <a:off x="548640" y="554126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541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5321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Groups</a:t>
            </a:r>
            <a:endParaRPr lang="en-US" sz="1250" dirty="0"/>
          </a:p>
        </p:txBody>
      </p:sp>
      <p:sp>
        <p:nvSpPr>
          <p:cNvPr id="18" name="Text 13"/>
          <p:cNvSpPr txBox="1"/>
          <p:nvPr/>
        </p:nvSpPr>
        <p:spPr>
          <a:xfrm>
            <a:off x="932688" y="58247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Edge Nodes of a Fleet, disconnected nodes, everything with a finding.</a:t>
            </a:r>
            <a:endParaRPr lang="en-US" sz="1050" dirty="0"/>
          </a:p>
        </p:txBody>
      </p:sp>
      <p:sp>
        <p:nvSpPr>
          <p:cNvPr id="19" name="Shape 14"/>
          <p:cNvSpPr/>
          <p:nvPr/>
        </p:nvSpPr>
        <p:spPr>
          <a:xfrm>
            <a:off x="6208776" y="494690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946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9377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Status</a:t>
            </a:r>
            <a:endParaRPr lang="en-US" sz="1250" dirty="0"/>
          </a:p>
        </p:txBody>
      </p:sp>
      <p:sp>
        <p:nvSpPr>
          <p:cNvPr id="22" name="Text 17"/>
          <p:cNvSpPr txBox="1"/>
          <p:nvPr/>
        </p:nvSpPr>
        <p:spPr>
          <a:xfrm>
            <a:off x="6592824" y="52303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Findings first; a disconnected node without a finding is quiet grey.</a:t>
            </a:r>
            <a:endParaRPr lang="en-US" sz="1050" dirty="0"/>
          </a:p>
        </p:txBody>
      </p:sp>
      <p:sp>
        <p:nvSpPr>
          <p:cNvPr id="23" name="Shape 18"/>
          <p:cNvSpPr/>
          <p:nvPr/>
        </p:nvSpPr>
        <p:spPr>
          <a:xfrm>
            <a:off x="6208776" y="554126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541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5321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Create with AI</a:t>
            </a:r>
            <a:endParaRPr lang="en-US" sz="1250" dirty="0"/>
          </a:p>
        </p:txBody>
      </p:sp>
      <p:sp>
        <p:nvSpPr>
          <p:cNvPr id="26" name="Text 21"/>
          <p:cNvSpPr txBox="1"/>
          <p:nvPr/>
        </p:nvSpPr>
        <p:spPr>
          <a:xfrm>
            <a:off x="6592824" y="58247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Fleet overview, Edge problems wall, Sources and Destinations of a Fleet.</a:t>
            </a:r>
            <a:endParaRPr lang="en-US" sz="10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AI AGENT</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Cribl Edge AI Agent — triage by an agentic operator</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968377" cy="2926080"/>
          </a:xfrm>
          <a:prstGeom prst="roundRect">
            <a:avLst>
              <a:gd name="adj" fmla="val 1563"/>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agent-tab.jpg">    </p:cNvPr>
          <p:cNvPicPr>
            <a:picLocks noChangeAspect="1"/>
          </p:cNvPicPr>
          <p:nvPr/>
        </p:nvPicPr>
        <p:blipFill>
          <a:blip r:embed="rId1"/>
          <a:stretch>
            <a:fillRect/>
          </a:stretch>
        </p:blipFill>
        <p:spPr>
          <a:xfrm>
            <a:off x="612648" y="1435608"/>
            <a:ext cx="5840361" cy="2798064"/>
          </a:xfrm>
          <a:prstGeom prst="rect">
            <a:avLst/>
          </a:prstGeom>
        </p:spPr>
      </p:pic>
      <p:sp>
        <p:nvSpPr>
          <p:cNvPr id="9" name="Shape 5"/>
          <p:cNvSpPr/>
          <p:nvPr/>
        </p:nvSpPr>
        <p:spPr>
          <a:xfrm>
            <a:off x="548640" y="448970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489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48056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Reviews like an operator</a:t>
            </a:r>
            <a:endParaRPr lang="en-US" sz="1250" dirty="0"/>
          </a:p>
        </p:txBody>
      </p:sp>
      <p:sp>
        <p:nvSpPr>
          <p:cNvPr id="12" name="Text 8"/>
          <p:cNvSpPr txBox="1"/>
          <p:nvPr/>
        </p:nvSpPr>
        <p:spPr>
          <a:xfrm>
            <a:off x="932688" y="477316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From the facts TrackMe holds: no search, no call to Cribl, no ML.</a:t>
            </a:r>
            <a:endParaRPr lang="en-US" sz="1050" dirty="0"/>
          </a:p>
        </p:txBody>
      </p:sp>
      <p:sp>
        <p:nvSpPr>
          <p:cNvPr id="13" name="Shape 9"/>
          <p:cNvSpPr/>
          <p:nvPr/>
        </p:nvSpPr>
        <p:spPr>
          <a:xfrm>
            <a:off x="548640" y="52669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266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2578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Five assessments</a:t>
            </a:r>
            <a:endParaRPr lang="en-US" sz="1250" dirty="0"/>
          </a:p>
        </p:txBody>
      </p:sp>
      <p:sp>
        <p:nvSpPr>
          <p:cNvPr id="16" name="Text 12"/>
          <p:cNvSpPr txBox="1"/>
          <p:nvPr/>
        </p:nvSpPr>
        <p:spPr>
          <a:xfrm>
            <a:off x="932688" y="55504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True positive, likely false positive, expected, not in use, needs investigation.</a:t>
            </a:r>
            <a:endParaRPr lang="en-US" sz="1050" dirty="0"/>
          </a:p>
        </p:txBody>
      </p:sp>
      <p:sp>
        <p:nvSpPr>
          <p:cNvPr id="17" name="Shape 13"/>
          <p:cNvSpPr/>
          <p:nvPr/>
        </p:nvSpPr>
        <p:spPr>
          <a:xfrm>
            <a:off x="4322064" y="448970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4322064" y="4489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4706112" y="448056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Inspect, then act</a:t>
            </a:r>
            <a:endParaRPr lang="en-US" sz="1250" dirty="0"/>
          </a:p>
        </p:txBody>
      </p:sp>
      <p:sp>
        <p:nvSpPr>
          <p:cNvPr id="20" name="Text 16"/>
          <p:cNvSpPr txBox="1"/>
          <p:nvPr/>
        </p:nvSpPr>
        <p:spPr>
          <a:xfrm>
            <a:off x="4706112" y="477316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Mark investigating, dismiss for a time, resolve on a measured recovery.</a:t>
            </a:r>
            <a:endParaRPr lang="en-US" sz="1050" dirty="0"/>
          </a:p>
        </p:txBody>
      </p:sp>
      <p:sp>
        <p:nvSpPr>
          <p:cNvPr id="21" name="Shape 17"/>
          <p:cNvSpPr/>
          <p:nvPr/>
        </p:nvSpPr>
        <p:spPr>
          <a:xfrm>
            <a:off x="4322064" y="526694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4322064" y="5266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4706112" y="52578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Only what the tenant allows</a:t>
            </a:r>
            <a:endParaRPr lang="en-US" sz="1250" dirty="0"/>
          </a:p>
        </p:txBody>
      </p:sp>
      <p:sp>
        <p:nvSpPr>
          <p:cNvPr id="24" name="Text 20"/>
          <p:cNvSpPr txBox="1"/>
          <p:nvPr/>
        </p:nvSpPr>
        <p:spPr>
          <a:xfrm>
            <a:off x="4706112" y="55504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decision has its setting; TrackMe re-checks it before applying.</a:t>
            </a:r>
            <a:endParaRPr lang="en-US" sz="1050" dirty="0"/>
          </a:p>
        </p:txBody>
      </p:sp>
      <p:sp>
        <p:nvSpPr>
          <p:cNvPr id="25" name="Shape 21"/>
          <p:cNvSpPr/>
          <p:nvPr/>
        </p:nvSpPr>
        <p:spPr>
          <a:xfrm>
            <a:off x="8095488" y="448970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8095488" y="4489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479536" y="448056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Hourly scheduled triage</a:t>
            </a:r>
            <a:endParaRPr lang="en-US" sz="1250" dirty="0"/>
          </a:p>
        </p:txBody>
      </p:sp>
      <p:sp>
        <p:nvSpPr>
          <p:cNvPr id="28" name="Text 24"/>
          <p:cNvSpPr txBox="1"/>
          <p:nvPr/>
        </p:nvSpPr>
        <p:spPr>
          <a:xfrm>
            <a:off x="8479536" y="477316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Never over an operator's decision; one current [AI Agent] note.</a:t>
            </a:r>
            <a:endParaRPr lang="en-US" sz="1050" dirty="0"/>
          </a:p>
        </p:txBody>
      </p:sp>
      <p:sp>
        <p:nvSpPr>
          <p:cNvPr id="29" name="Shape 25"/>
          <p:cNvSpPr/>
          <p:nvPr/>
        </p:nvSpPr>
        <p:spPr>
          <a:xfrm>
            <a:off x="8095488" y="5266944"/>
            <a:ext cx="274320" cy="274320"/>
          </a:xfrm>
          <a:prstGeom prst="ellipse">
            <a:avLst/>
          </a:prstGeom>
          <a:solidFill>
            <a:srgbClr val="2FB8B0"/>
          </a:solidFill>
          <a:ln w="12700">
            <a:solidFill>
              <a:srgbClr val="FFFFFF"/>
            </a:solidFill>
            <a:prstDash val="solid"/>
          </a:ln>
        </p:spPr>
      </p:sp>
      <p:sp>
        <p:nvSpPr>
          <p:cNvPr id="30" name="Text 26"/>
          <p:cNvSpPr txBox="1"/>
          <p:nvPr/>
        </p:nvSpPr>
        <p:spPr>
          <a:xfrm>
            <a:off x="8095488" y="5266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31" name="Text 27"/>
          <p:cNvSpPr txBox="1"/>
          <p:nvPr/>
        </p:nvSpPr>
        <p:spPr>
          <a:xfrm>
            <a:off x="8479536" y="52578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Every decision logged</a:t>
            </a:r>
            <a:endParaRPr lang="en-US" sz="1250" dirty="0"/>
          </a:p>
        </p:txBody>
      </p:sp>
      <p:sp>
        <p:nvSpPr>
          <p:cNvPr id="32" name="Text 28"/>
          <p:cNvSpPr txBox="1"/>
          <p:nvPr/>
        </p:nvSpPr>
        <p:spPr>
          <a:xfrm>
            <a:off x="8479536" y="55504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AI Agent tab: runs, reviews, actions taken, refusals.</a:t>
            </a:r>
            <a:endParaRPr lang="en-US" sz="10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AI AGENT</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Custom instructions — and Evaluate before they run</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093562" cy="2655238"/>
          </a:xfrm>
          <a:prstGeom prst="roundRect">
            <a:avLst>
              <a:gd name="adj" fmla="val 1722"/>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agent-settings.jpg">    </p:cNvPr>
          <p:cNvPicPr>
            <a:picLocks noChangeAspect="1"/>
          </p:cNvPicPr>
          <p:nvPr/>
        </p:nvPicPr>
        <p:blipFill>
          <a:blip r:embed="rId1"/>
          <a:stretch>
            <a:fillRect/>
          </a:stretch>
        </p:blipFill>
        <p:spPr>
          <a:xfrm>
            <a:off x="612648" y="1435608"/>
            <a:ext cx="5965546" cy="2527222"/>
          </a:xfrm>
          <a:prstGeom prst="rect">
            <a:avLst/>
          </a:prstGeom>
        </p:spPr>
      </p:pic>
      <p:sp>
        <p:nvSpPr>
          <p:cNvPr id="9" name="Shape 5"/>
          <p:cNvSpPr/>
          <p:nvPr/>
        </p:nvSpPr>
        <p:spPr>
          <a:xfrm>
            <a:off x="6852514" y="1371600"/>
            <a:ext cx="4468368" cy="3383280"/>
          </a:xfrm>
          <a:prstGeom prst="roundRect">
            <a:avLst>
              <a:gd name="adj" fmla="val 1351"/>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edge/cedeck/img/ce-agent-evaluate.jpg">    </p:cNvPr>
          <p:cNvPicPr>
            <a:picLocks noChangeAspect="1"/>
          </p:cNvPicPr>
          <p:nvPr/>
        </p:nvPicPr>
        <p:blipFill>
          <a:blip r:embed="rId2"/>
          <a:stretch>
            <a:fillRect/>
          </a:stretch>
        </p:blipFill>
        <p:spPr>
          <a:xfrm>
            <a:off x="6916522" y="1435608"/>
            <a:ext cx="4340352" cy="3255264"/>
          </a:xfrm>
          <a:prstGeom prst="rect">
            <a:avLst/>
          </a:prstGeom>
        </p:spPr>
      </p:pic>
      <p:sp>
        <p:nvSpPr>
          <p:cNvPr id="11" name="Shape 6"/>
          <p:cNvSpPr/>
          <p:nvPr/>
        </p:nvSpPr>
        <p:spPr>
          <a:xfrm>
            <a:off x="548640" y="494690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946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9377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Plain English, per tenant</a:t>
            </a:r>
            <a:endParaRPr lang="en-US" sz="1250" dirty="0"/>
          </a:p>
        </p:txBody>
      </p:sp>
      <p:sp>
        <p:nvSpPr>
          <p:cNvPr id="14" name="Text 9"/>
          <p:cNvSpPr txBox="1"/>
          <p:nvPr/>
        </p:nvSpPr>
        <p:spPr>
          <a:xfrm>
            <a:off x="932688" y="52303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What is expected here, what to look at first, how to word it.</a:t>
            </a:r>
            <a:endParaRPr lang="en-US" sz="1050" dirty="0"/>
          </a:p>
        </p:txBody>
      </p:sp>
      <p:sp>
        <p:nvSpPr>
          <p:cNvPr id="15" name="Shape 10"/>
          <p:cNvSpPr/>
          <p:nvPr/>
        </p:nvSpPr>
        <p:spPr>
          <a:xfrm>
            <a:off x="548640" y="554126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541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5321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Never widen its power</a:t>
            </a:r>
            <a:endParaRPr lang="en-US" sz="1250" dirty="0"/>
          </a:p>
        </p:txBody>
      </p:sp>
      <p:sp>
        <p:nvSpPr>
          <p:cNvPr id="18" name="Text 13"/>
          <p:cNvSpPr txBox="1"/>
          <p:nvPr/>
        </p:nvSpPr>
        <p:spPr>
          <a:xfrm>
            <a:off x="932688" y="58247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allowed decisions and TrackMe's checks still decide.</a:t>
            </a:r>
            <a:endParaRPr lang="en-US" sz="1050" dirty="0"/>
          </a:p>
        </p:txBody>
      </p:sp>
      <p:sp>
        <p:nvSpPr>
          <p:cNvPr id="19" name="Shape 14"/>
          <p:cNvSpPr/>
          <p:nvPr/>
        </p:nvSpPr>
        <p:spPr>
          <a:xfrm>
            <a:off x="6208776" y="494690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946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9377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Evaluate</a:t>
            </a:r>
            <a:endParaRPr lang="en-US" sz="1250" dirty="0"/>
          </a:p>
        </p:txBody>
      </p:sp>
      <p:sp>
        <p:nvSpPr>
          <p:cNvPr id="22" name="Text 17"/>
          <p:cNvSpPr txBox="1"/>
          <p:nvPr/>
        </p:nvSpPr>
        <p:spPr>
          <a:xfrm>
            <a:off x="6592824" y="52303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same review with and without your text, side by side. Writes nothing.</a:t>
            </a:r>
            <a:endParaRPr lang="en-US" sz="1050" dirty="0"/>
          </a:p>
        </p:txBody>
      </p:sp>
      <p:sp>
        <p:nvSpPr>
          <p:cNvPr id="23" name="Shape 18"/>
          <p:cNvSpPr/>
          <p:nvPr/>
        </p:nvSpPr>
        <p:spPr>
          <a:xfrm>
            <a:off x="6208776" y="554126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541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5321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Here</a:t>
            </a:r>
            <a:endParaRPr lang="en-US" sz="1250" dirty="0"/>
          </a:p>
        </p:txBody>
      </p:sp>
      <p:sp>
        <p:nvSpPr>
          <p:cNvPr id="26" name="Text 21"/>
          <p:cNvSpPr txBox="1"/>
          <p:nvPr/>
        </p:nvSpPr>
        <p:spPr>
          <a:xfrm>
            <a:off x="6592824" y="58247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Lab indexers at 50–80 % disk: Expected behaviour instead of investigating.</a:t>
            </a:r>
            <a:endParaRPr lang="en-US" sz="10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AI AND COMPARISON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AI Assistant, and Edge next to Stream</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2788920" cy="4752554"/>
          </a:xfrm>
          <a:prstGeom prst="roundRect">
            <a:avLst>
              <a:gd name="adj" fmla="val 1639"/>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edge/cedeck/img/ce-ai-assistant.jpg">    </p:cNvPr>
          <p:cNvPicPr>
            <a:picLocks noChangeAspect="1"/>
          </p:cNvPicPr>
          <p:nvPr/>
        </p:nvPicPr>
        <p:blipFill>
          <a:blip r:embed="rId1"/>
          <a:stretch>
            <a:fillRect/>
          </a:stretch>
        </p:blipFill>
        <p:spPr>
          <a:xfrm>
            <a:off x="612648" y="1435608"/>
            <a:ext cx="2660904" cy="4624538"/>
          </a:xfrm>
          <a:prstGeom prst="rect">
            <a:avLst/>
          </a:prstGeom>
        </p:spPr>
      </p:pic>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3611880" y="1417320"/>
          <a:ext cx="8028432" cy="914400"/>
        </p:xfrm>
        <a:graphic>
          <a:graphicData uri="http://schemas.openxmlformats.org/drawingml/2006/table">
            <a:tbl>
              <a:tblPr/>
              <a:tblGrid>
                <a:gridCol w="1828800"/>
                <a:gridCol w="3099816"/>
                <a:gridCol w="3099816"/>
              </a:tblGrid>
              <a:tr h="566928">
                <a:tc>
                  <a:txBody>
                    <a:bodyPr/>
                    <a:lstStyle/>
                    <a:p>
                      <a:pPr indent="0" marL="0">
                        <a:buNone/>
                      </a:pP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81C25"/>
                    </a:solidFill>
                  </a:tcPr>
                </a:tc>
                <a:tc>
                  <a:txBody>
                    <a:bodyPr/>
                    <a:lstStyle/>
                    <a:p>
                      <a:pPr indent="0" marL="0">
                        <a:buNone/>
                      </a:pPr>
                      <a:r>
                        <a:rPr lang="en-US" sz="1100" b="1" dirty="0">
                          <a:solidFill>
                            <a:srgbClr val="8B6CF6"/>
                          </a:solidFill>
                          <a:latin typeface="Calibri" pitchFamily="34" charset="0"/>
                          <a:ea typeface="Calibri" pitchFamily="34" charset="-122"/>
                          <a:cs typeface="Calibri" pitchFamily="34" charset="-120"/>
                        </a:rPr>
                        <a:t>Cribl Stream</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81C25"/>
                    </a:solidFill>
                  </a:tcPr>
                </a:tc>
                <a:tc>
                  <a:txBody>
                    <a:bodyPr/>
                    <a:lstStyle/>
                    <a:p>
                      <a:pPr indent="0" marL="0">
                        <a:buNone/>
                      </a:pPr>
                      <a:r>
                        <a:rPr lang="en-US" sz="1100" b="1" dirty="0">
                          <a:solidFill>
                            <a:srgbClr val="8B6CF6"/>
                          </a:solidFill>
                          <a:latin typeface="Calibri" pitchFamily="34" charset="0"/>
                          <a:ea typeface="Calibri" pitchFamily="34" charset="-122"/>
                          <a:cs typeface="Calibri" pitchFamily="34" charset="-120"/>
                        </a:rPr>
                        <a:t>Cribl Edge</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81C25"/>
                    </a:solidFill>
                  </a:tcPr>
                </a:tc>
              </a:tr>
              <a:tr h="566928">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Main source</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Cribl metrics in Splunk + Leader API</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Leader node directory (+ System Metrics)</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r>
              <a:tr h="566928">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Policies</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16, 14 on</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11, 8 on</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r>
              <a:tr h="566928">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Judgement</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Per object, traffic ML models</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Per Fleet, selected nodes, thresholds</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r>
              <a:tr h="566928">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Size of one tenant</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About 20 000 objects</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Any fleet size</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r>
              <a:tr h="566928">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AI</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Assistant, Concierge, AI Agent</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Assistant, Cribl Edge AI Agent</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r>
              <a:tr h="566928">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Findings model</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Shared</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c>
                  <a:txBody>
                    <a:bodyPr/>
                    <a:lstStyle/>
                    <a:p>
                      <a:pPr indent="0" marL="0">
                        <a:buNone/>
                      </a:pPr>
                      <a:r>
                        <a:rPr lang="en-US" sz="1100" dirty="0">
                          <a:solidFill>
                            <a:srgbClr val="F2F4F8"/>
                          </a:solidFill>
                          <a:latin typeface="Calibri" pitchFamily="34" charset="0"/>
                          <a:ea typeface="Calibri" pitchFamily="34" charset="-122"/>
                          <a:cs typeface="Calibri" pitchFamily="34" charset="-120"/>
                        </a:rPr>
                        <a:t>Shared</a:t>
                      </a:r>
                      <a:endParaRPr lang="en-US" sz="1100" dirty="0">
                        <a:latin typeface="Calibri" charset="0"/>
                        <a:ea typeface="Calibri" charset="0"/>
                        <a:cs typeface="Calibri" charset="0"/>
                      </a:endParaRPr>
                    </a:p>
                  </a:txBody>
                  <a:tcPr marL="91440" marR="91440" marT="45720" marB="45720" anchor="ctr">
                    <a:lnL w="9525" cap="flat" cmpd="sng" algn="ctr">
                      <a:solidFill>
                        <a:srgbClr val="2A3140"/>
                      </a:solidFill>
                      <a:prstDash val="solid"/>
                      <a:round/>
                      <a:headEnd type="none" w="med" len="med"/>
                      <a:tailEnd type="none" w="med" len="med"/>
                    </a:lnL>
                    <a:lnR w="9525" cap="flat" cmpd="sng" algn="ctr">
                      <a:solidFill>
                        <a:srgbClr val="2A3140"/>
                      </a:solidFill>
                      <a:prstDash val="solid"/>
                      <a:round/>
                      <a:headEnd type="none" w="med" len="med"/>
                      <a:tailEnd type="none" w="med" len="med"/>
                    </a:lnR>
                    <a:lnT w="9525" cap="flat" cmpd="sng" algn="ctr">
                      <a:solidFill>
                        <a:srgbClr val="2A3140"/>
                      </a:solidFill>
                      <a:prstDash val="solid"/>
                      <a:round/>
                      <a:headEnd type="none" w="med" len="med"/>
                      <a:tailEnd type="none" w="med" len="med"/>
                    </a:lnT>
                    <a:lnB w="9525" cap="flat" cmpd="sng" algn="ctr">
                      <a:solidFill>
                        <a:srgbClr val="2A3140"/>
                      </a:solidFill>
                      <a:prstDash val="solid"/>
                      <a:round/>
                      <a:headEnd type="none" w="med" len="med"/>
                      <a:tailEnd type="none" w="med" len="med"/>
                    </a:lnB>
                    <a:solidFill>
                      <a:srgbClr val="1F242F"/>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RECAP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Where we are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Edge</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11091672" cy="2331720"/>
          </a:xfrm>
          <a:prstGeom prst="roundRect">
            <a:avLst>
              <a:gd name="adj" fmla="val 3137"/>
            </a:avLst>
          </a:prstGeom>
          <a:solidFill>
            <a:srgbClr val="181C25"/>
          </a:solidFill>
          <a:ln w="9525">
            <a:solidFill>
              <a:srgbClr val="2A3140"/>
            </a:solidFill>
            <a:prstDash val="solid"/>
          </a:ln>
        </p:spPr>
      </p:sp>
      <p:sp>
        <p:nvSpPr>
          <p:cNvPr id="8" name="Text 5"/>
          <p:cNvSpPr txBox="1"/>
          <p:nvPr/>
        </p:nvSpPr>
        <p:spPr>
          <a:xfrm>
            <a:off x="777240" y="1554480"/>
            <a:ext cx="4572000" cy="274320"/>
          </a:xfrm>
          <a:prstGeom prst="rect">
            <a:avLst/>
          </a:prstGeom>
          <a:noFill/>
          <a:ln/>
        </p:spPr>
        <p:txBody>
          <a:bodyPr wrap="square" lIns="0" tIns="0" rIns="0" bIns="0" rtlCol="0" anchor="t"/>
          <a:lstStyle/>
          <a:p>
            <a:pPr indent="0" marL="0">
              <a:buNone/>
            </a:pPr>
            <a:r>
              <a:rPr lang="en-US" sz="1200" b="1" dirty="0">
                <a:solidFill>
                  <a:srgbClr val="8B6CF6"/>
                </a:solidFill>
                <a:latin typeface="Calibri" pitchFamily="34" charset="0"/>
                <a:ea typeface="Calibri" pitchFamily="34" charset="-122"/>
                <a:cs typeface="Calibri" pitchFamily="34" charset="-120"/>
              </a:rPr>
              <a:t>In four parts</a:t>
            </a:r>
            <a:endParaRPr lang="en-US" sz="1200" dirty="0"/>
          </a:p>
        </p:txBody>
      </p:sp>
      <p:sp>
        <p:nvSpPr>
          <p:cNvPr id="9" name="Shape 6"/>
          <p:cNvSpPr/>
          <p:nvPr/>
        </p:nvSpPr>
        <p:spPr>
          <a:xfrm>
            <a:off x="777240" y="2011680"/>
            <a:ext cx="146304" cy="146304"/>
          </a:xfrm>
          <a:prstGeom prst="ellipse">
            <a:avLst/>
          </a:prstGeom>
          <a:solidFill>
            <a:srgbClr val="5B8DEF"/>
          </a:solidFill>
          <a:ln w="12700">
            <a:solidFill>
              <a:srgbClr val="5B8DEF"/>
            </a:solidFill>
            <a:prstDash val="solid"/>
          </a:ln>
        </p:spPr>
      </p:sp>
      <p:sp>
        <p:nvSpPr>
          <p:cNvPr id="10" name="Text 7"/>
          <p:cNvSpPr txBox="1"/>
          <p:nvPr/>
        </p:nvSpPr>
        <p:spPr>
          <a:xfrm>
            <a:off x="10332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Set up</a:t>
            </a:r>
            <a:endParaRPr lang="en-US" sz="1400" dirty="0"/>
          </a:p>
        </p:txBody>
      </p:sp>
      <p:sp>
        <p:nvSpPr>
          <p:cNvPr id="11" name="Text 8"/>
          <p:cNvSpPr txBox="1"/>
          <p:nvPr/>
        </p:nvSpPr>
        <p:spPr>
          <a:xfrm>
            <a:off x="7772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tenant on the Edge Leader, its Fleets selected, an optional System Metrics index</a:t>
            </a:r>
            <a:endParaRPr lang="en-US" sz="1100" dirty="0"/>
          </a:p>
        </p:txBody>
      </p:sp>
      <p:sp>
        <p:nvSpPr>
          <p:cNvPr id="12" name="Shape 9"/>
          <p:cNvSpPr/>
          <p:nvPr/>
        </p:nvSpPr>
        <p:spPr>
          <a:xfrm>
            <a:off x="3520440" y="2011680"/>
            <a:ext cx="146304" cy="146304"/>
          </a:xfrm>
          <a:prstGeom prst="ellipse">
            <a:avLst/>
          </a:prstGeom>
          <a:solidFill>
            <a:srgbClr val="E0A040"/>
          </a:solidFill>
          <a:ln w="12700">
            <a:solidFill>
              <a:srgbClr val="E0A040"/>
            </a:solidFill>
            <a:prstDash val="solid"/>
          </a:ln>
        </p:spPr>
      </p:sp>
      <p:sp>
        <p:nvSpPr>
          <p:cNvPr id="13" name="Text 10"/>
          <p:cNvSpPr txBox="1"/>
          <p:nvPr/>
        </p:nvSpPr>
        <p:spPr>
          <a:xfrm>
            <a:off x="37764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Followed</a:t>
            </a:r>
            <a:endParaRPr lang="en-US" sz="1400" dirty="0"/>
          </a:p>
        </p:txBody>
      </p:sp>
      <p:sp>
        <p:nvSpPr>
          <p:cNvPr id="14" name="Text 11"/>
          <p:cNvSpPr txBox="1"/>
          <p:nvPr/>
        </p:nvSpPr>
        <p:spPr>
          <a:xfrm>
            <a:off x="35204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Fleets and Edge Nodes from the directory, one node up close with System activity</a:t>
            </a:r>
            <a:endParaRPr lang="en-US" sz="1100" dirty="0"/>
          </a:p>
        </p:txBody>
      </p:sp>
      <p:sp>
        <p:nvSpPr>
          <p:cNvPr id="15" name="Shape 12"/>
          <p:cNvSpPr/>
          <p:nvPr/>
        </p:nvSpPr>
        <p:spPr>
          <a:xfrm>
            <a:off x="6263640" y="2011680"/>
            <a:ext cx="146304" cy="146304"/>
          </a:xfrm>
          <a:prstGeom prst="ellipse">
            <a:avLst/>
          </a:prstGeom>
          <a:solidFill>
            <a:srgbClr val="3DBE7A"/>
          </a:solidFill>
          <a:ln w="12700">
            <a:solidFill>
              <a:srgbClr val="3DBE7A"/>
            </a:solidFill>
            <a:prstDash val="solid"/>
          </a:ln>
        </p:spPr>
      </p:sp>
      <p:sp>
        <p:nvSpPr>
          <p:cNvPr id="16" name="Text 13"/>
          <p:cNvSpPr txBox="1"/>
          <p:nvPr/>
        </p:nvSpPr>
        <p:spPr>
          <a:xfrm>
            <a:off x="65196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Judged</a:t>
            </a:r>
            <a:endParaRPr lang="en-US" sz="1400" dirty="0"/>
          </a:p>
        </p:txBody>
      </p:sp>
      <p:sp>
        <p:nvSpPr>
          <p:cNvPr id="17" name="Text 14"/>
          <p:cNvSpPr txBox="1"/>
          <p:nvPr/>
        </p:nvSpPr>
        <p:spPr>
          <a:xfrm>
            <a:off x="62636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disconnected node and version drift, per Fleet and per selected node</a:t>
            </a:r>
            <a:endParaRPr lang="en-US" sz="1100" dirty="0"/>
          </a:p>
        </p:txBody>
      </p:sp>
      <p:sp>
        <p:nvSpPr>
          <p:cNvPr id="18" name="Shape 15"/>
          <p:cNvSpPr/>
          <p:nvPr/>
        </p:nvSpPr>
        <p:spPr>
          <a:xfrm>
            <a:off x="9006840" y="2011680"/>
            <a:ext cx="146304" cy="146304"/>
          </a:xfrm>
          <a:prstGeom prst="ellipse">
            <a:avLst/>
          </a:prstGeom>
          <a:solidFill>
            <a:srgbClr val="9A78F5"/>
          </a:solidFill>
          <a:ln w="12700">
            <a:solidFill>
              <a:srgbClr val="9A78F5"/>
            </a:solidFill>
            <a:prstDash val="solid"/>
          </a:ln>
        </p:spPr>
      </p:sp>
      <p:sp>
        <p:nvSpPr>
          <p:cNvPr id="19" name="Text 16"/>
          <p:cNvSpPr txBox="1"/>
          <p:nvPr/>
        </p:nvSpPr>
        <p:spPr>
          <a:xfrm>
            <a:off x="92628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Operated</a:t>
            </a:r>
            <a:endParaRPr lang="en-US" sz="1400" dirty="0"/>
          </a:p>
        </p:txBody>
      </p:sp>
      <p:sp>
        <p:nvSpPr>
          <p:cNvPr id="20" name="Text 17"/>
          <p:cNvSpPr txBox="1"/>
          <p:nvPr/>
        </p:nvSpPr>
        <p:spPr>
          <a:xfrm>
            <a:off x="90068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policies and bank holidays, collection health, settings, Topology Studio, the assistant and the AI Agent</a:t>
            </a:r>
            <a:endParaRPr lang="en-US" sz="1100" dirty="0"/>
          </a:p>
        </p:txBody>
      </p:sp>
      <p:sp>
        <p:nvSpPr>
          <p:cNvPr id="21" name="Text 18"/>
          <p:cNvSpPr txBox="1"/>
          <p:nvPr/>
        </p:nvSpPr>
        <p:spPr>
          <a:xfrm>
            <a:off x="548640" y="3977640"/>
            <a:ext cx="7315200" cy="274320"/>
          </a:xfrm>
          <a:prstGeom prst="rect">
            <a:avLst/>
          </a:prstGeom>
          <a:noFill/>
          <a:ln/>
        </p:spPr>
        <p:txBody>
          <a:bodyPr wrap="square" lIns="0" tIns="0" rIns="0" bIns="0" rtlCol="0" anchor="t"/>
          <a:lstStyle/>
          <a:p>
            <a:pPr indent="0" marL="0">
              <a:buNone/>
            </a:pPr>
            <a:r>
              <a:rPr lang="en-US" sz="1200" b="1" dirty="0">
                <a:solidFill>
                  <a:srgbClr val="8B6CF6"/>
                </a:solidFill>
                <a:latin typeface="Calibri" pitchFamily="34" charset="0"/>
                <a:ea typeface="Calibri" pitchFamily="34" charset="-122"/>
                <a:cs typeface="Calibri" pitchFamily="34" charset="-120"/>
              </a:rPr>
              <a:t>What made it work</a:t>
            </a:r>
            <a:endParaRPr lang="en-US" sz="1200" dirty="0"/>
          </a:p>
        </p:txBody>
      </p:sp>
      <p:sp>
        <p:nvSpPr>
          <p:cNvPr id="22" name="Shape 19"/>
          <p:cNvSpPr/>
          <p:nvPr/>
        </p:nvSpPr>
        <p:spPr>
          <a:xfrm>
            <a:off x="548640" y="4343400"/>
            <a:ext cx="3593592" cy="1691640"/>
          </a:xfrm>
          <a:prstGeom prst="roundRect">
            <a:avLst>
              <a:gd name="adj" fmla="val 4324"/>
            </a:avLst>
          </a:prstGeom>
          <a:solidFill>
            <a:srgbClr val="1C2A48"/>
          </a:solidFill>
          <a:ln w="12700">
            <a:solidFill>
              <a:srgbClr val="5B8DEF"/>
            </a:solidFill>
            <a:prstDash val="solid"/>
          </a:ln>
        </p:spPr>
      </p:sp>
      <p:sp>
        <p:nvSpPr>
          <p:cNvPr id="23" name="Text 20"/>
          <p:cNvSpPr txBox="1"/>
          <p:nvPr/>
        </p:nvSpPr>
        <p:spPr>
          <a:xfrm>
            <a:off x="731520" y="4453128"/>
            <a:ext cx="3227832" cy="320040"/>
          </a:xfrm>
          <a:prstGeom prst="rect">
            <a:avLst/>
          </a:prstGeom>
          <a:noFill/>
          <a:ln/>
        </p:spPr>
        <p:txBody>
          <a:bodyPr wrap="square" lIns="0" tIns="0" rIns="0" bIns="0" rtlCol="0" anchor="ctr"/>
          <a:lstStyle/>
          <a:p>
            <a:pPr indent="0" marL="0">
              <a:buNone/>
            </a:pPr>
            <a:r>
              <a:rPr lang="en-US" sz="1250" b="1" dirty="0">
                <a:solidFill>
                  <a:srgbClr val="5B8DEF"/>
                </a:solidFill>
                <a:latin typeface="Calibri" pitchFamily="34" charset="0"/>
                <a:ea typeface="Calibri" pitchFamily="34" charset="-122"/>
                <a:cs typeface="Calibri" pitchFamily="34" charset="-120"/>
              </a:rPr>
              <a:t>One bulk read, any size</a:t>
            </a:r>
            <a:endParaRPr lang="en-US" sz="1250" dirty="0"/>
          </a:p>
        </p:txBody>
      </p:sp>
      <p:sp>
        <p:nvSpPr>
          <p:cNvPr id="24" name="Text 21"/>
          <p:cNvSpPr txBox="1"/>
          <p:nvPr/>
        </p:nvSpPr>
        <p:spPr>
          <a:xfrm>
            <a:off x="73152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The node directory read page by page: no call per node, no node limit, every node current within five minutes.</a:t>
            </a:r>
            <a:endParaRPr lang="en-US" sz="1100" dirty="0"/>
          </a:p>
        </p:txBody>
      </p:sp>
      <p:sp>
        <p:nvSpPr>
          <p:cNvPr id="25" name="Shape 22"/>
          <p:cNvSpPr/>
          <p:nvPr/>
        </p:nvSpPr>
        <p:spPr>
          <a:xfrm>
            <a:off x="4297680" y="4343400"/>
            <a:ext cx="3593592" cy="1691640"/>
          </a:xfrm>
          <a:prstGeom prst="roundRect">
            <a:avLst>
              <a:gd name="adj" fmla="val 4324"/>
            </a:avLst>
          </a:prstGeom>
          <a:solidFill>
            <a:srgbClr val="16302A"/>
          </a:solidFill>
          <a:ln w="12700">
            <a:solidFill>
              <a:srgbClr val="3DBE7A"/>
            </a:solidFill>
            <a:prstDash val="solid"/>
          </a:ln>
        </p:spPr>
      </p:sp>
      <p:sp>
        <p:nvSpPr>
          <p:cNvPr id="26" name="Text 23"/>
          <p:cNvSpPr txBox="1"/>
          <p:nvPr/>
        </p:nvSpPr>
        <p:spPr>
          <a:xfrm>
            <a:off x="4480560" y="4453128"/>
            <a:ext cx="3227832" cy="320040"/>
          </a:xfrm>
          <a:prstGeom prst="rect">
            <a:avLst/>
          </a:prstGeom>
          <a:noFill/>
          <a:ln/>
        </p:spPr>
        <p:txBody>
          <a:bodyPr wrap="square" lIns="0" tIns="0" rIns="0" bIns="0" rtlCol="0" anchor="ctr"/>
          <a:lstStyle/>
          <a:p>
            <a:pPr indent="0" marL="0">
              <a:buNone/>
            </a:pPr>
            <a:r>
              <a:rPr lang="en-US" sz="1250" b="1" dirty="0">
                <a:solidFill>
                  <a:srgbClr val="3DBE7A"/>
                </a:solidFill>
                <a:latin typeface="Calibri" pitchFamily="34" charset="0"/>
                <a:ea typeface="Calibri" pitchFamily="34" charset="-122"/>
                <a:cs typeface="Calibri" pitchFamily="34" charset="-120"/>
              </a:rPr>
              <a:t>Judged like an operator would</a:t>
            </a:r>
            <a:endParaRPr lang="en-US" sz="1250" dirty="0"/>
          </a:p>
        </p:txBody>
      </p:sp>
      <p:sp>
        <p:nvSpPr>
          <p:cNvPr id="27" name="Text 24"/>
          <p:cNvSpPr txBox="1"/>
          <p:nvPr/>
        </p:nvSpPr>
        <p:spPr>
          <a:xfrm>
            <a:off x="448056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Shares of a Fleet, graces and selected nodes: one sleeping laptop opens nothing, a fifth of a Fleet does.</a:t>
            </a:r>
            <a:endParaRPr lang="en-US" sz="1100" dirty="0"/>
          </a:p>
        </p:txBody>
      </p:sp>
      <p:sp>
        <p:nvSpPr>
          <p:cNvPr id="28" name="Shape 25"/>
          <p:cNvSpPr/>
          <p:nvPr/>
        </p:nvSpPr>
        <p:spPr>
          <a:xfrm>
            <a:off x="8046720" y="4343400"/>
            <a:ext cx="3593592" cy="1691640"/>
          </a:xfrm>
          <a:prstGeom prst="roundRect">
            <a:avLst>
              <a:gd name="adj" fmla="val 4324"/>
            </a:avLst>
          </a:prstGeom>
          <a:solidFill>
            <a:srgbClr val="2B2245"/>
          </a:solidFill>
          <a:ln w="12700">
            <a:solidFill>
              <a:srgbClr val="9A78F5"/>
            </a:solidFill>
            <a:prstDash val="solid"/>
          </a:ln>
        </p:spPr>
      </p:sp>
      <p:sp>
        <p:nvSpPr>
          <p:cNvPr id="29" name="Text 26"/>
          <p:cNvSpPr txBox="1"/>
          <p:nvPr/>
        </p:nvSpPr>
        <p:spPr>
          <a:xfrm>
            <a:off x="8229600" y="4453128"/>
            <a:ext cx="3227832" cy="320040"/>
          </a:xfrm>
          <a:prstGeom prst="rect">
            <a:avLst/>
          </a:prstGeom>
          <a:noFill/>
          <a:ln/>
        </p:spPr>
        <p:txBody>
          <a:bodyPr wrap="square" lIns="0" tIns="0" rIns="0" bIns="0" rtlCol="0" anchor="ctr"/>
          <a:lstStyle/>
          <a:p>
            <a:pPr indent="0" marL="0">
              <a:buNone/>
            </a:pPr>
            <a:r>
              <a:rPr lang="en-US" sz="1250" b="1" dirty="0">
                <a:solidFill>
                  <a:srgbClr val="9A78F5"/>
                </a:solidFill>
                <a:latin typeface="Calibri" pitchFamily="34" charset="0"/>
                <a:ea typeface="Calibri" pitchFamily="34" charset="-122"/>
                <a:cs typeface="Calibri" pitchFamily="34" charset="-120"/>
              </a:rPr>
              <a:t>Detail on demand</a:t>
            </a:r>
            <a:endParaRPr lang="en-US" sz="1250" dirty="0"/>
          </a:p>
        </p:txBody>
      </p:sp>
      <p:sp>
        <p:nvSpPr>
          <p:cNvPr id="30" name="Text 27"/>
          <p:cNvSpPr txBox="1"/>
          <p:nvPr/>
        </p:nvSpPr>
        <p:spPr>
          <a:xfrm>
            <a:off x="822960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A node's system activity and live Source status read only when someone opens it.</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TrackMe Hands-on — Cribl Edge</dc:title>
  <dc:subject>PptxGenJS Presentation</dc:subject>
  <dc:creator>TrackMe Limited</dc:creator>
  <cp:lastModifiedBy>TrackMe Limited</cp:lastModifiedBy>
  <cp:revision>1</cp:revision>
  <dcterms:created xsi:type="dcterms:W3CDTF">2026-10-13T17:18:23Z</dcterms:created>
  <dcterms:modified xsi:type="dcterms:W3CDTF">2026-10-13T17:18:23Z</dcterms:modified>
</cp:coreProperties>
</file>