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1.jpg" ContentType="image/jpg"/>
  <Override PartName="/ppt/media/image-11-1.jpg" ContentType="image/jpg"/>
  <Override PartName="/ppt/media/image-11-2.jpg" ContentType="image/jpg"/>
  <Override PartName="/ppt/media/image-12-1.jpg" ContentType="image/jpg"/>
  <Override PartName="/ppt/media/image-13-1.jpg" ContentType="image/jpg"/>
  <Override PartName="/ppt/media/image-14-1.jpg" ContentType="image/jpg"/>
  <Override PartName="/ppt/media/image-15-1.jpg" ContentType="image/jpg"/>
  <Override PartName="/ppt/media/image-16-1.jpg" ContentType="image/jpg"/>
  <Override PartName="/ppt/media/image-3-1.jpg" ContentType="image/jpg"/>
  <Override PartName="/ppt/media/image-4-1.jpg" ContentType="image/jpg"/>
  <Override PartName="/ppt/media/image-5-1.jpg" ContentType="image/jpg"/>
  <Override PartName="/ppt/media/image-6-1.jpg" ContentType="image/jpg"/>
  <Override PartName="/ppt/media/image-7-1.jpg" ContentType="image/jpg"/>
  <Override PartName="/ppt/media/image-8-1.jpg" ContentType="image/jpg"/>
  <Override PartName="/ppt/media/image-9-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 of the hands-on series. Everything in this deck was captured live on TrackMe 2.4.18 on Splunk Cloud, starting from a tenant that did not exist. The goal is to show the product doing what the introduction described: discover, measure,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pattern is the same for every customer: one tenant per domain, DSM first. We use secops as the tenant id — lowercase, immutable — and scope discovery to the SIEM index families. Everything else stays on defaults on purpose: the defaults are good, and each one can be revisited from the Tenant Home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chooser opens from Virtual Tenants → Actions → Create a tracking tenant. Six tiles: Splunk Feeds Tracking — the data-flow family: DSM (index × sourcetype), DHM (host × sourcetype), MHM (metric hosts) — then Volume (Outliers) (VOL, licensed volume per index), Fields Quality (FQM), Workload (WLK), Flex Objects (FLX) and User Activity Monitoring, a Beta tenant type of its own. We start with DSM. The AI icon top-right of the wizard opens the AI Assistant in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tenant_id cannot be changed later — it becomes part of every KV collection name, every report name and every summary event. Aliases and descriptions are cosmetic and editable. We use secops / Security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the hybrid scoring model from the introduction becomes concrete. Delay breach carries 100 because a feed that stopped is, by definition, critical. Latency and outliers carry less so that a single soft signal warns rather than pages. These are tenant defaults; per-entity overrides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happen on this step: we scope discovery, and we ask TrackMe to create the hybrid tracker during tenant creation — this is the flow we use in every demo. 'Test now' runs the discovery search as a simulation and shows exactly which entities would be created; it is the fastest way to validate index patterns and permissions before committing.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Delay is the core DSM metric: time since the last event was indexed, compared to a threshold. The variable-threshold default is what makes TrackMe quiet at night and on weekends without a rule per feed. The timezone notice matters for customers with distributed teams: slots are evaluated in the Splunk server's local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change here for a first tenant. In 2.4.18 per-feed outliers start disabled, and the wizard recommends the Volume (Outliers) component for volume anomalies per index. When a team does want per-feed models, the scope keeps them focused: critical and high priorities by default, plus an optional filter expression — which is why classification with policies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that maps to your organisation: which Splunk roles get admin, power and read-only on the SecOps tenant. Indexes: keep the defaults unless retention or access requirements differ per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Creation takes seconds. The progress panel is the same log an admin would grep in the TrackMe REST API logs — nothing hidden. Note the tracker report name pattern; you will see it again in the scheduler and in WLK if you monitor TrackMe with TrackMe.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appears in Tenant Home until a tracker has run — TrackMe is not a live dashboard. Rather than waiting for the 5-minute schedule, execute the tracker from the Actions menu. The execution panel shows the run time and the entity count, which is also what you look at when troubleshooting a tracker that finds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screen every TrackMe user lives in. Four tabs across the top: the component view, status flipping, audit changes and tracking alerts. The health strip, the two donuts and the five single-stats are all drilldown filters on the table below. Note the refresh countdown and cadence at the top right: the page refreshes itself as the trackers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one row out loud: siem-cloud-amer:aws:config, orange, score 48, medium, lag 02:26:19 / 02:32:34, delay threshold 14400 from the night slot, latency threshold 3600. The score column is the fastest way to see how many anomalies overlap: 48 is one soft signal, 148 would mean latency plus delay. Sort by score to see it at a glance.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entity view is the same for every component; only the KPIs differ. The header is the decision maker’s output; the status reason on the right is the explanation. The chart is nearly empty because the tenant is minutes old — by tomorrow it shows 24 hours of delay, latency and event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answer to “why is it orange?” — and it is the same structure the AI Assistant and the alert emails consume. Nothing in TrackMe changes state without a reason string and a score breakdown. Below it, the 7-day timeline fills in as the tenant ages: over weeks this is how you spot flapping.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cycle: discover, measure, decide — all three on a fresh tenant with no configuration beyond an index pattern. The new tenant sits on the Virtual Tenants page next to the others. Every entity is medium priority because nothing has been classified yet: priority is what policies bring.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1.xml"/><Relationship Id="rId4" Type="http://schemas.openxmlformats.org/officeDocument/2006/relationships/notesSlide" Target="../notesSlides/notesSlide11.xml"/><Relationship Id="rId5" Type="http://schemas.openxmlformats.org/officeDocument/2006/relationships/image" Target="../media/image9.png"/><Relationship Id="rId6"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root/deck2/img/logo_white.png">    </p:cNvPr>
          <p:cNvPicPr>
            <a:picLocks noChangeAspect="1"/>
          </p:cNvPicPr>
          <p:nvPr/>
        </p:nvPicPr>
        <p:blipFill>
          <a:blip r:embed="rId1"/>
          <a:stretch>
            <a:fillRect/>
          </a:stretch>
        </p:blipFill>
        <p:spPr>
          <a:xfrm>
            <a:off x="822960" y="1005840"/>
            <a:ext cx="2926080" cy="1762199"/>
          </a:xfrm>
          <a:prstGeom prst="rect">
            <a:avLst/>
          </a:prstGeom>
        </p:spPr>
      </p:pic>
      <p:sp>
        <p:nvSpPr>
          <p:cNvPr id="3" name="Text 0"/>
          <p:cNvSpPr txBox="1"/>
          <p:nvPr/>
        </p:nvSpPr>
        <p:spPr>
          <a:xfrm>
            <a:off x="822960" y="3246120"/>
            <a:ext cx="73152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PART 1</a:t>
            </a:r>
            <a:endParaRPr lang="en-US" sz="1200" dirty="0"/>
          </a:p>
        </p:txBody>
      </p:sp>
      <p:sp>
        <p:nvSpPr>
          <p:cNvPr id="4" name="Text 1"/>
          <p:cNvSpPr txBox="1"/>
          <p:nvPr/>
        </p:nvSpPr>
        <p:spPr>
          <a:xfrm>
            <a:off x="822960" y="3566160"/>
            <a:ext cx="10058400" cy="822960"/>
          </a:xfrm>
          <a:prstGeom prst="rect">
            <a:avLst/>
          </a:prstGeom>
          <a:noFill/>
          <a:ln/>
        </p:spPr>
        <p:txBody>
          <a:bodyPr wrap="square" lIns="0" tIns="0" rIns="0" bIns="0" rtlCol="0" anchor="t"/>
          <a:lstStyle/>
          <a:p>
            <a:pPr indent="0" marL="0">
              <a:buNone/>
            </a:pPr>
            <a:r>
              <a:rPr lang="en-US" sz="4600" b="1" dirty="0">
                <a:solidFill>
                  <a:srgbClr val="F2F4F8"/>
                </a:solidFill>
                <a:latin typeface="Calibri" pitchFamily="34" charset="0"/>
                <a:ea typeface="Calibri" pitchFamily="34" charset="-122"/>
                <a:cs typeface="Calibri" pitchFamily="34" charset="-120"/>
              </a:rPr>
              <a:t>Your first DSM tenant</a:t>
            </a:r>
            <a:endParaRPr lang="en-US" sz="4600" dirty="0"/>
          </a:p>
        </p:txBody>
      </p:sp>
      <p:sp>
        <p:nvSpPr>
          <p:cNvPr id="5" name="Text 2"/>
          <p:cNvSpPr txBox="1"/>
          <p:nvPr/>
        </p:nvSpPr>
        <p:spPr>
          <a:xfrm>
            <a:off x="822960" y="4434840"/>
            <a:ext cx="9144000" cy="822960"/>
          </a:xfrm>
          <a:prstGeom prst="rect">
            <a:avLst/>
          </a:prstGeom>
          <a:noFill/>
          <a:ln/>
        </p:spPr>
        <p:txBody>
          <a:bodyPr wrap="square" lIns="0" tIns="0" rIns="0" bIns="0" rtlCol="0" anchor="t"/>
          <a:lstStyle/>
          <a:p>
            <a:pPr indent="0" marL="0">
              <a:buNone/>
            </a:pPr>
            <a:r>
              <a:rPr lang="en-US" sz="1800" dirty="0">
                <a:solidFill>
                  <a:srgbClr val="9AA3B5"/>
                </a:solidFill>
                <a:latin typeface="Calibri" pitchFamily="34" charset="0"/>
                <a:ea typeface="Calibri" pitchFamily="34" charset="-122"/>
                <a:cs typeface="Calibri" pitchFamily="34" charset="-120"/>
              </a:rPr>
              <a:t>From an empty TrackMe to monitored data sources — create a Virtual Tenant, let the hybrid tracker discover the feeds, and read the first entity in alert and why.</a:t>
            </a:r>
            <a:endParaRPr lang="en-US" sz="1800" dirty="0"/>
          </a:p>
        </p:txBody>
      </p:sp>
      <p:sp>
        <p:nvSpPr>
          <p:cNvPr id="6" name="Text 3"/>
          <p:cNvSpPr txBox="1"/>
          <p:nvPr/>
        </p:nvSpPr>
        <p:spPr>
          <a:xfrm>
            <a:off x="822960" y="5943600"/>
            <a:ext cx="7315200" cy="274320"/>
          </a:xfrm>
          <a:prstGeom prst="rect">
            <a:avLst/>
          </a:prstGeom>
          <a:noFill/>
          <a:ln/>
        </p:spPr>
        <p:txBody>
          <a:bodyPr wrap="square" lIns="0" tIns="0" rIns="0" bIns="0" rtlCol="0" anchor="t"/>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2.4.18  ·  Splunk Cloud</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What we are going to do</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0972800" cy="457200"/>
          </a:xfrm>
          <a:prstGeom prst="rect">
            <a:avLst/>
          </a:prstGeom>
          <a:noFill/>
          <a:ln/>
        </p:spPr>
        <p:txBody>
          <a:bodyPr wrap="square" lIns="0" tIns="0" rIns="0" bIns="0" rtlCol="0" anchor="t"/>
          <a:lstStyle/>
          <a:p>
            <a:pPr indent="0" marL="0">
              <a:buNone/>
            </a:pPr>
            <a:r>
              <a:rPr lang="en-US" sz="1400" dirty="0">
                <a:solidFill>
                  <a:srgbClr val="9AA3B5"/>
                </a:solidFill>
                <a:latin typeface="Calibri" pitchFamily="34" charset="0"/>
                <a:ea typeface="Calibri" pitchFamily="34" charset="-122"/>
                <a:cs typeface="Calibri" pitchFamily="34" charset="-120"/>
              </a:rPr>
              <a:t>One tenant, one component, one tracker. The wizard asks six questions; the tracker does the rest.</a:t>
            </a:r>
            <a:endParaRPr lang="en-US" sz="1400" dirty="0"/>
          </a:p>
        </p:txBody>
      </p:sp>
      <p:sp>
        <p:nvSpPr>
          <p:cNvPr id="7" name="Shape 5"/>
          <p:cNvSpPr/>
          <p:nvPr/>
        </p:nvSpPr>
        <p:spPr>
          <a:xfrm>
            <a:off x="548640" y="2103120"/>
            <a:ext cx="1737360" cy="2194560"/>
          </a:xfrm>
          <a:prstGeom prst="roundRect">
            <a:avLst>
              <a:gd name="adj" fmla="val 6316"/>
            </a:avLst>
          </a:prstGeom>
          <a:solidFill>
            <a:srgbClr val="2B2245"/>
          </a:solidFill>
          <a:ln w="9525">
            <a:solidFill>
              <a:srgbClr val="9A78F5"/>
            </a:solidFill>
            <a:prstDash val="solid"/>
          </a:ln>
        </p:spPr>
      </p:sp>
      <p:sp>
        <p:nvSpPr>
          <p:cNvPr id="8" name="Shape 6"/>
          <p:cNvSpPr/>
          <p:nvPr/>
        </p:nvSpPr>
        <p:spPr>
          <a:xfrm>
            <a:off x="731520" y="2304288"/>
            <a:ext cx="402336" cy="402336"/>
          </a:xfrm>
          <a:prstGeom prst="ellipse">
            <a:avLst/>
          </a:prstGeom>
          <a:solidFill>
            <a:srgbClr val="0F1218"/>
          </a:solidFill>
          <a:ln w="12700">
            <a:solidFill>
              <a:srgbClr val="9A78F5"/>
            </a:solidFill>
            <a:prstDash val="solid"/>
          </a:ln>
        </p:spPr>
      </p:sp>
      <p:sp>
        <p:nvSpPr>
          <p:cNvPr id="9" name="Text 7"/>
          <p:cNvSpPr txBox="1"/>
          <p:nvPr/>
        </p:nvSpPr>
        <p:spPr>
          <a:xfrm>
            <a:off x="731520" y="2304288"/>
            <a:ext cx="402336" cy="402336"/>
          </a:xfrm>
          <a:prstGeom prst="rect">
            <a:avLst/>
          </a:prstGeom>
          <a:noFill/>
          <a:ln/>
        </p:spPr>
        <p:txBody>
          <a:bodyPr wrap="square" lIns="0" tIns="0" rIns="0" bIns="0" rtlCol="0" anchor="ctr"/>
          <a:lstStyle/>
          <a:p>
            <a:pPr algn="ctr" indent="0" marL="0">
              <a:buNone/>
            </a:pPr>
            <a:r>
              <a:rPr lang="en-US" sz="1300" b="1" dirty="0">
                <a:solidFill>
                  <a:srgbClr val="9A78F5"/>
                </a:solidFill>
                <a:latin typeface="Calibri" pitchFamily="34" charset="0"/>
                <a:ea typeface="Calibri" pitchFamily="34" charset="-122"/>
                <a:cs typeface="Calibri" pitchFamily="34" charset="-120"/>
              </a:rPr>
              <a:t>1</a:t>
            </a:r>
            <a:endParaRPr lang="en-US" sz="1300" dirty="0"/>
          </a:p>
        </p:txBody>
      </p:sp>
      <p:sp>
        <p:nvSpPr>
          <p:cNvPr id="10" name="Text 8"/>
          <p:cNvSpPr txBox="1"/>
          <p:nvPr/>
        </p:nvSpPr>
        <p:spPr>
          <a:xfrm>
            <a:off x="731520" y="2834640"/>
            <a:ext cx="1371600" cy="365760"/>
          </a:xfrm>
          <a:prstGeom prst="rect">
            <a:avLst/>
          </a:prstGeom>
          <a:noFill/>
          <a:ln/>
        </p:spPr>
        <p:txBody>
          <a:bodyPr wrap="square" lIns="0" tIns="0" rIns="0" bIns="0" rtlCol="0" anchor="t"/>
          <a:lstStyle/>
          <a:p>
            <a:pPr indent="0" marL="0">
              <a:buNone/>
            </a:pPr>
            <a:r>
              <a:rPr lang="en-US" sz="1600" b="1" dirty="0">
                <a:solidFill>
                  <a:srgbClr val="9A78F5"/>
                </a:solidFill>
                <a:latin typeface="Calibri" pitchFamily="34" charset="0"/>
                <a:ea typeface="Calibri" pitchFamily="34" charset="-122"/>
                <a:cs typeface="Calibri" pitchFamily="34" charset="-120"/>
              </a:rPr>
              <a:t>Choose</a:t>
            </a:r>
            <a:endParaRPr lang="en-US" sz="1600" dirty="0"/>
          </a:p>
        </p:txBody>
      </p:sp>
      <p:sp>
        <p:nvSpPr>
          <p:cNvPr id="11" name="Text 9"/>
          <p:cNvSpPr txBox="1"/>
          <p:nvPr/>
        </p:nvSpPr>
        <p:spPr>
          <a:xfrm>
            <a:off x="731520" y="3200400"/>
            <a:ext cx="1371600"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the component: Splunk Feeds → DSM</a:t>
            </a:r>
            <a:endParaRPr lang="en-US" sz="1050" dirty="0"/>
          </a:p>
        </p:txBody>
      </p:sp>
      <p:sp>
        <p:nvSpPr>
          <p:cNvPr id="12" name="Shape 10"/>
          <p:cNvSpPr/>
          <p:nvPr/>
        </p:nvSpPr>
        <p:spPr>
          <a:xfrm>
            <a:off x="2295144" y="2505456"/>
            <a:ext cx="118872" cy="0"/>
          </a:xfrm>
          <a:prstGeom prst="line">
            <a:avLst/>
          </a:prstGeom>
          <a:noFill/>
          <a:ln w="19050">
            <a:solidFill>
              <a:srgbClr val="6B7386"/>
            </a:solidFill>
            <a:prstDash val="solid"/>
            <a:tailEnd type="triangle"/>
          </a:ln>
        </p:spPr>
      </p:sp>
      <p:sp>
        <p:nvSpPr>
          <p:cNvPr id="13" name="Shape 11"/>
          <p:cNvSpPr/>
          <p:nvPr/>
        </p:nvSpPr>
        <p:spPr>
          <a:xfrm>
            <a:off x="2423160" y="2103120"/>
            <a:ext cx="1737360" cy="2194560"/>
          </a:xfrm>
          <a:prstGeom prst="roundRect">
            <a:avLst>
              <a:gd name="adj" fmla="val 6316"/>
            </a:avLst>
          </a:prstGeom>
          <a:solidFill>
            <a:srgbClr val="1C2A48"/>
          </a:solidFill>
          <a:ln w="9525">
            <a:solidFill>
              <a:srgbClr val="5B8DEF"/>
            </a:solidFill>
            <a:prstDash val="solid"/>
          </a:ln>
        </p:spPr>
      </p:sp>
      <p:sp>
        <p:nvSpPr>
          <p:cNvPr id="14" name="Shape 12"/>
          <p:cNvSpPr/>
          <p:nvPr/>
        </p:nvSpPr>
        <p:spPr>
          <a:xfrm>
            <a:off x="2606040" y="2304288"/>
            <a:ext cx="402336" cy="402336"/>
          </a:xfrm>
          <a:prstGeom prst="ellipse">
            <a:avLst/>
          </a:prstGeom>
          <a:solidFill>
            <a:srgbClr val="0F1218"/>
          </a:solidFill>
          <a:ln w="12700">
            <a:solidFill>
              <a:srgbClr val="5B8DEF"/>
            </a:solidFill>
            <a:prstDash val="solid"/>
          </a:ln>
        </p:spPr>
      </p:sp>
      <p:sp>
        <p:nvSpPr>
          <p:cNvPr id="15" name="Text 13"/>
          <p:cNvSpPr txBox="1"/>
          <p:nvPr/>
        </p:nvSpPr>
        <p:spPr>
          <a:xfrm>
            <a:off x="2606040" y="2304288"/>
            <a:ext cx="402336" cy="402336"/>
          </a:xfrm>
          <a:prstGeom prst="rect">
            <a:avLst/>
          </a:prstGeom>
          <a:noFill/>
          <a:ln/>
        </p:spPr>
        <p:txBody>
          <a:bodyPr wrap="square" lIns="0" tIns="0" rIns="0" bIns="0" rtlCol="0" anchor="ctr"/>
          <a:lstStyle/>
          <a:p>
            <a:pPr algn="ctr" indent="0" marL="0">
              <a:buNone/>
            </a:pPr>
            <a:r>
              <a:rPr lang="en-US" sz="1300" b="1" dirty="0">
                <a:solidFill>
                  <a:srgbClr val="5B8DEF"/>
                </a:solidFill>
                <a:latin typeface="Calibri" pitchFamily="34" charset="0"/>
                <a:ea typeface="Calibri" pitchFamily="34" charset="-122"/>
                <a:cs typeface="Calibri" pitchFamily="34" charset="-120"/>
              </a:rPr>
              <a:t>2</a:t>
            </a:r>
            <a:endParaRPr lang="en-US" sz="1300" dirty="0"/>
          </a:p>
        </p:txBody>
      </p:sp>
      <p:sp>
        <p:nvSpPr>
          <p:cNvPr id="16" name="Text 14"/>
          <p:cNvSpPr txBox="1"/>
          <p:nvPr/>
        </p:nvSpPr>
        <p:spPr>
          <a:xfrm>
            <a:off x="2606040" y="2834640"/>
            <a:ext cx="1371600" cy="365760"/>
          </a:xfrm>
          <a:prstGeom prst="rect">
            <a:avLst/>
          </a:prstGeom>
          <a:noFill/>
          <a:ln/>
        </p:spPr>
        <p:txBody>
          <a:bodyPr wrap="square" lIns="0" tIns="0" rIns="0" bIns="0" rtlCol="0" anchor="t"/>
          <a:lstStyle/>
          <a:p>
            <a:pPr indent="0" marL="0">
              <a:buNone/>
            </a:pPr>
            <a:r>
              <a:rPr lang="en-US" sz="1600" b="1" dirty="0">
                <a:solidFill>
                  <a:srgbClr val="5B8DEF"/>
                </a:solidFill>
                <a:latin typeface="Calibri" pitchFamily="34" charset="0"/>
                <a:ea typeface="Calibri" pitchFamily="34" charset="-122"/>
                <a:cs typeface="Calibri" pitchFamily="34" charset="-120"/>
              </a:rPr>
              <a:t>Wizard</a:t>
            </a:r>
            <a:endParaRPr lang="en-US" sz="1600" dirty="0"/>
          </a:p>
        </p:txBody>
      </p:sp>
      <p:sp>
        <p:nvSpPr>
          <p:cNvPr id="17" name="Text 15"/>
          <p:cNvSpPr txBox="1"/>
          <p:nvPr/>
        </p:nvSpPr>
        <p:spPr>
          <a:xfrm>
            <a:off x="2606040" y="3200400"/>
            <a:ext cx="1371600"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6 steps: basics · DSM &amp; indexes · default delay · ML scope · indexes &amp; RBAC · review</a:t>
            </a:r>
            <a:endParaRPr lang="en-US" sz="1050" dirty="0"/>
          </a:p>
        </p:txBody>
      </p:sp>
      <p:sp>
        <p:nvSpPr>
          <p:cNvPr id="18" name="Shape 16"/>
          <p:cNvSpPr/>
          <p:nvPr/>
        </p:nvSpPr>
        <p:spPr>
          <a:xfrm>
            <a:off x="4169664" y="2505456"/>
            <a:ext cx="118872" cy="0"/>
          </a:xfrm>
          <a:prstGeom prst="line">
            <a:avLst/>
          </a:prstGeom>
          <a:noFill/>
          <a:ln w="19050">
            <a:solidFill>
              <a:srgbClr val="6B7386"/>
            </a:solidFill>
            <a:prstDash val="solid"/>
            <a:tailEnd type="triangle"/>
          </a:ln>
        </p:spPr>
      </p:sp>
      <p:sp>
        <p:nvSpPr>
          <p:cNvPr id="19" name="Shape 17"/>
          <p:cNvSpPr/>
          <p:nvPr/>
        </p:nvSpPr>
        <p:spPr>
          <a:xfrm>
            <a:off x="4297680" y="2103120"/>
            <a:ext cx="1737360" cy="2194560"/>
          </a:xfrm>
          <a:prstGeom prst="roundRect">
            <a:avLst>
              <a:gd name="adj" fmla="val 6316"/>
            </a:avLst>
          </a:prstGeom>
          <a:solidFill>
            <a:srgbClr val="1C2A48"/>
          </a:solidFill>
          <a:ln w="9525">
            <a:solidFill>
              <a:srgbClr val="5B8DEF"/>
            </a:solidFill>
            <a:prstDash val="solid"/>
          </a:ln>
        </p:spPr>
      </p:sp>
      <p:sp>
        <p:nvSpPr>
          <p:cNvPr id="20" name="Shape 18"/>
          <p:cNvSpPr/>
          <p:nvPr/>
        </p:nvSpPr>
        <p:spPr>
          <a:xfrm>
            <a:off x="4480560" y="2304288"/>
            <a:ext cx="402336" cy="402336"/>
          </a:xfrm>
          <a:prstGeom prst="ellipse">
            <a:avLst/>
          </a:prstGeom>
          <a:solidFill>
            <a:srgbClr val="0F1218"/>
          </a:solidFill>
          <a:ln w="12700">
            <a:solidFill>
              <a:srgbClr val="5B8DEF"/>
            </a:solidFill>
            <a:prstDash val="solid"/>
          </a:ln>
        </p:spPr>
      </p:sp>
      <p:sp>
        <p:nvSpPr>
          <p:cNvPr id="21" name="Text 19"/>
          <p:cNvSpPr txBox="1"/>
          <p:nvPr/>
        </p:nvSpPr>
        <p:spPr>
          <a:xfrm>
            <a:off x="4480560" y="2304288"/>
            <a:ext cx="402336" cy="402336"/>
          </a:xfrm>
          <a:prstGeom prst="rect">
            <a:avLst/>
          </a:prstGeom>
          <a:noFill/>
          <a:ln/>
        </p:spPr>
        <p:txBody>
          <a:bodyPr wrap="square" lIns="0" tIns="0" rIns="0" bIns="0" rtlCol="0" anchor="ctr"/>
          <a:lstStyle/>
          <a:p>
            <a:pPr algn="ctr" indent="0" marL="0">
              <a:buNone/>
            </a:pPr>
            <a:r>
              <a:rPr lang="en-US" sz="1300" b="1" dirty="0">
                <a:solidFill>
                  <a:srgbClr val="5B8DEF"/>
                </a:solidFill>
                <a:latin typeface="Calibri" pitchFamily="34" charset="0"/>
                <a:ea typeface="Calibri" pitchFamily="34" charset="-122"/>
                <a:cs typeface="Calibri" pitchFamily="34" charset="-120"/>
              </a:rPr>
              <a:t>3</a:t>
            </a:r>
            <a:endParaRPr lang="en-US" sz="1300" dirty="0"/>
          </a:p>
        </p:txBody>
      </p:sp>
      <p:sp>
        <p:nvSpPr>
          <p:cNvPr id="22" name="Text 20"/>
          <p:cNvSpPr txBox="1"/>
          <p:nvPr/>
        </p:nvSpPr>
        <p:spPr>
          <a:xfrm>
            <a:off x="4480560" y="2834640"/>
            <a:ext cx="1371600" cy="365760"/>
          </a:xfrm>
          <a:prstGeom prst="rect">
            <a:avLst/>
          </a:prstGeom>
          <a:noFill/>
          <a:ln/>
        </p:spPr>
        <p:txBody>
          <a:bodyPr wrap="square" lIns="0" tIns="0" rIns="0" bIns="0" rtlCol="0" anchor="t"/>
          <a:lstStyle/>
          <a:p>
            <a:pPr indent="0" marL="0">
              <a:buNone/>
            </a:pPr>
            <a:r>
              <a:rPr lang="en-US" sz="1600" b="1" dirty="0">
                <a:solidFill>
                  <a:srgbClr val="5B8DEF"/>
                </a:solidFill>
                <a:latin typeface="Calibri" pitchFamily="34" charset="0"/>
                <a:ea typeface="Calibri" pitchFamily="34" charset="-122"/>
                <a:cs typeface="Calibri" pitchFamily="34" charset="-120"/>
              </a:rPr>
              <a:t>Create</a:t>
            </a:r>
            <a:endParaRPr lang="en-US" sz="1600" dirty="0"/>
          </a:p>
        </p:txBody>
      </p:sp>
      <p:sp>
        <p:nvSpPr>
          <p:cNvPr id="23" name="Text 21"/>
          <p:cNvSpPr txBox="1"/>
          <p:nvPr/>
        </p:nvSpPr>
        <p:spPr>
          <a:xfrm>
            <a:off x="4480560" y="3200400"/>
            <a:ext cx="1371600"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TrackMe builds the KV collections, transforms and the hybrid tracker</a:t>
            </a:r>
            <a:endParaRPr lang="en-US" sz="1050" dirty="0"/>
          </a:p>
        </p:txBody>
      </p:sp>
      <p:sp>
        <p:nvSpPr>
          <p:cNvPr id="24" name="Shape 22"/>
          <p:cNvSpPr/>
          <p:nvPr/>
        </p:nvSpPr>
        <p:spPr>
          <a:xfrm>
            <a:off x="6044184" y="2505456"/>
            <a:ext cx="118872" cy="0"/>
          </a:xfrm>
          <a:prstGeom prst="line">
            <a:avLst/>
          </a:prstGeom>
          <a:noFill/>
          <a:ln w="19050">
            <a:solidFill>
              <a:srgbClr val="6B7386"/>
            </a:solidFill>
            <a:prstDash val="solid"/>
            <a:tailEnd type="triangle"/>
          </a:ln>
        </p:spPr>
      </p:sp>
      <p:sp>
        <p:nvSpPr>
          <p:cNvPr id="25" name="Shape 23"/>
          <p:cNvSpPr/>
          <p:nvPr/>
        </p:nvSpPr>
        <p:spPr>
          <a:xfrm>
            <a:off x="6172200" y="2103120"/>
            <a:ext cx="1737360" cy="2194560"/>
          </a:xfrm>
          <a:prstGeom prst="roundRect">
            <a:avLst>
              <a:gd name="adj" fmla="val 6316"/>
            </a:avLst>
          </a:prstGeom>
          <a:solidFill>
            <a:srgbClr val="3A2C16"/>
          </a:solidFill>
          <a:ln w="9525">
            <a:solidFill>
              <a:srgbClr val="E0A040"/>
            </a:solidFill>
            <a:prstDash val="solid"/>
          </a:ln>
        </p:spPr>
      </p:sp>
      <p:sp>
        <p:nvSpPr>
          <p:cNvPr id="26" name="Shape 24"/>
          <p:cNvSpPr/>
          <p:nvPr/>
        </p:nvSpPr>
        <p:spPr>
          <a:xfrm>
            <a:off x="6355080" y="2304288"/>
            <a:ext cx="402336" cy="402336"/>
          </a:xfrm>
          <a:prstGeom prst="ellipse">
            <a:avLst/>
          </a:prstGeom>
          <a:solidFill>
            <a:srgbClr val="0F1218"/>
          </a:solidFill>
          <a:ln w="12700">
            <a:solidFill>
              <a:srgbClr val="E0A040"/>
            </a:solidFill>
            <a:prstDash val="solid"/>
          </a:ln>
        </p:spPr>
      </p:sp>
      <p:sp>
        <p:nvSpPr>
          <p:cNvPr id="27" name="Text 25"/>
          <p:cNvSpPr txBox="1"/>
          <p:nvPr/>
        </p:nvSpPr>
        <p:spPr>
          <a:xfrm>
            <a:off x="6355080" y="2304288"/>
            <a:ext cx="402336" cy="402336"/>
          </a:xfrm>
          <a:prstGeom prst="rect">
            <a:avLst/>
          </a:prstGeom>
          <a:noFill/>
          <a:ln/>
        </p:spPr>
        <p:txBody>
          <a:bodyPr wrap="square" lIns="0" tIns="0" rIns="0" bIns="0" rtlCol="0" anchor="ctr"/>
          <a:lstStyle/>
          <a:p>
            <a:pPr algn="ctr" indent="0" marL="0">
              <a:buNone/>
            </a:pPr>
            <a:r>
              <a:rPr lang="en-US" sz="1300" b="1" dirty="0">
                <a:solidFill>
                  <a:srgbClr val="E0A040"/>
                </a:solidFill>
                <a:latin typeface="Calibri" pitchFamily="34" charset="0"/>
                <a:ea typeface="Calibri" pitchFamily="34" charset="-122"/>
                <a:cs typeface="Calibri" pitchFamily="34" charset="-120"/>
              </a:rPr>
              <a:t>4</a:t>
            </a:r>
            <a:endParaRPr lang="en-US" sz="1300" dirty="0"/>
          </a:p>
        </p:txBody>
      </p:sp>
      <p:sp>
        <p:nvSpPr>
          <p:cNvPr id="28" name="Text 26"/>
          <p:cNvSpPr txBox="1"/>
          <p:nvPr/>
        </p:nvSpPr>
        <p:spPr>
          <a:xfrm>
            <a:off x="6355080" y="2834640"/>
            <a:ext cx="1371600" cy="365760"/>
          </a:xfrm>
          <a:prstGeom prst="rect">
            <a:avLst/>
          </a:prstGeom>
          <a:noFill/>
          <a:ln/>
        </p:spPr>
        <p:txBody>
          <a:bodyPr wrap="square" lIns="0" tIns="0" rIns="0" bIns="0" rtlCol="0" anchor="t"/>
          <a:lstStyle/>
          <a:p>
            <a:pPr indent="0" marL="0">
              <a:buNone/>
            </a:pPr>
            <a:r>
              <a:rPr lang="en-US" sz="1600" b="1" dirty="0">
                <a:solidFill>
                  <a:srgbClr val="E0A040"/>
                </a:solidFill>
                <a:latin typeface="Calibri" pitchFamily="34" charset="0"/>
                <a:ea typeface="Calibri" pitchFamily="34" charset="-122"/>
                <a:cs typeface="Calibri" pitchFamily="34" charset="-120"/>
              </a:rPr>
              <a:t>Run</a:t>
            </a:r>
            <a:endParaRPr lang="en-US" sz="1600" dirty="0"/>
          </a:p>
        </p:txBody>
      </p:sp>
      <p:sp>
        <p:nvSpPr>
          <p:cNvPr id="29" name="Text 27"/>
          <p:cNvSpPr txBox="1"/>
          <p:nvPr/>
        </p:nvSpPr>
        <p:spPr>
          <a:xfrm>
            <a:off x="6355080" y="3200400"/>
            <a:ext cx="1371600"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execute the hybrid tracker once — or wait 5 minutes for the scheduler</a:t>
            </a:r>
            <a:endParaRPr lang="en-US" sz="1050" dirty="0"/>
          </a:p>
        </p:txBody>
      </p:sp>
      <p:sp>
        <p:nvSpPr>
          <p:cNvPr id="30" name="Shape 28"/>
          <p:cNvSpPr/>
          <p:nvPr/>
        </p:nvSpPr>
        <p:spPr>
          <a:xfrm>
            <a:off x="7918704" y="2505456"/>
            <a:ext cx="118872" cy="0"/>
          </a:xfrm>
          <a:prstGeom prst="line">
            <a:avLst/>
          </a:prstGeom>
          <a:noFill/>
          <a:ln w="19050">
            <a:solidFill>
              <a:srgbClr val="6B7386"/>
            </a:solidFill>
            <a:prstDash val="solid"/>
            <a:tailEnd type="triangle"/>
          </a:ln>
        </p:spPr>
      </p:sp>
      <p:sp>
        <p:nvSpPr>
          <p:cNvPr id="31" name="Shape 29"/>
          <p:cNvSpPr/>
          <p:nvPr/>
        </p:nvSpPr>
        <p:spPr>
          <a:xfrm>
            <a:off x="8046720" y="2103120"/>
            <a:ext cx="1737360" cy="2194560"/>
          </a:xfrm>
          <a:prstGeom prst="roundRect">
            <a:avLst>
              <a:gd name="adj" fmla="val 6316"/>
            </a:avLst>
          </a:prstGeom>
          <a:solidFill>
            <a:srgbClr val="16302A"/>
          </a:solidFill>
          <a:ln w="9525">
            <a:solidFill>
              <a:srgbClr val="3DBE7A"/>
            </a:solidFill>
            <a:prstDash val="solid"/>
          </a:ln>
        </p:spPr>
      </p:sp>
      <p:sp>
        <p:nvSpPr>
          <p:cNvPr id="32" name="Shape 30"/>
          <p:cNvSpPr/>
          <p:nvPr/>
        </p:nvSpPr>
        <p:spPr>
          <a:xfrm>
            <a:off x="8229600" y="2304288"/>
            <a:ext cx="402336" cy="402336"/>
          </a:xfrm>
          <a:prstGeom prst="ellipse">
            <a:avLst/>
          </a:prstGeom>
          <a:solidFill>
            <a:srgbClr val="0F1218"/>
          </a:solidFill>
          <a:ln w="12700">
            <a:solidFill>
              <a:srgbClr val="3DBE7A"/>
            </a:solidFill>
            <a:prstDash val="solid"/>
          </a:ln>
        </p:spPr>
      </p:sp>
      <p:sp>
        <p:nvSpPr>
          <p:cNvPr id="33" name="Text 31"/>
          <p:cNvSpPr txBox="1"/>
          <p:nvPr/>
        </p:nvSpPr>
        <p:spPr>
          <a:xfrm>
            <a:off x="8229600" y="2304288"/>
            <a:ext cx="402336" cy="402336"/>
          </a:xfrm>
          <a:prstGeom prst="rect">
            <a:avLst/>
          </a:prstGeom>
          <a:noFill/>
          <a:ln/>
        </p:spPr>
        <p:txBody>
          <a:bodyPr wrap="square" lIns="0" tIns="0" rIns="0" bIns="0" rtlCol="0" anchor="ctr"/>
          <a:lstStyle/>
          <a:p>
            <a:pPr algn="ctr" indent="0" marL="0">
              <a:buNone/>
            </a:pPr>
            <a:r>
              <a:rPr lang="en-US" sz="1300" b="1" dirty="0">
                <a:solidFill>
                  <a:srgbClr val="3DBE7A"/>
                </a:solidFill>
                <a:latin typeface="Calibri" pitchFamily="34" charset="0"/>
                <a:ea typeface="Calibri" pitchFamily="34" charset="-122"/>
                <a:cs typeface="Calibri" pitchFamily="34" charset="-120"/>
              </a:rPr>
              <a:t>5</a:t>
            </a:r>
            <a:endParaRPr lang="en-US" sz="1300" dirty="0"/>
          </a:p>
        </p:txBody>
      </p:sp>
      <p:sp>
        <p:nvSpPr>
          <p:cNvPr id="34" name="Text 32"/>
          <p:cNvSpPr txBox="1"/>
          <p:nvPr/>
        </p:nvSpPr>
        <p:spPr>
          <a:xfrm>
            <a:off x="8229600" y="2834640"/>
            <a:ext cx="1371600" cy="365760"/>
          </a:xfrm>
          <a:prstGeom prst="rect">
            <a:avLst/>
          </a:prstGeom>
          <a:noFill/>
          <a:ln/>
        </p:spPr>
        <p:txBody>
          <a:bodyPr wrap="square" lIns="0" tIns="0" rIns="0" bIns="0" rtlCol="0" anchor="t"/>
          <a:lstStyle/>
          <a:p>
            <a:pPr indent="0" marL="0">
              <a:buNone/>
            </a:pPr>
            <a:r>
              <a:rPr lang="en-US" sz="1600" b="1" dirty="0">
                <a:solidFill>
                  <a:srgbClr val="3DBE7A"/>
                </a:solidFill>
                <a:latin typeface="Calibri" pitchFamily="34" charset="0"/>
                <a:ea typeface="Calibri" pitchFamily="34" charset="-122"/>
                <a:cs typeface="Calibri" pitchFamily="34" charset="-120"/>
              </a:rPr>
              <a:t>Tenant Home</a:t>
            </a:r>
            <a:endParaRPr lang="en-US" sz="1600" dirty="0"/>
          </a:p>
        </p:txBody>
      </p:sp>
      <p:sp>
        <p:nvSpPr>
          <p:cNvPr id="35" name="Text 33"/>
          <p:cNvSpPr txBox="1"/>
          <p:nvPr/>
        </p:nvSpPr>
        <p:spPr>
          <a:xfrm>
            <a:off x="8229600" y="3200400"/>
            <a:ext cx="1371600"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every data source appears, already green, orange or red</a:t>
            </a:r>
            <a:endParaRPr lang="en-US" sz="1050" dirty="0"/>
          </a:p>
        </p:txBody>
      </p:sp>
      <p:sp>
        <p:nvSpPr>
          <p:cNvPr id="36" name="Shape 34"/>
          <p:cNvSpPr/>
          <p:nvPr/>
        </p:nvSpPr>
        <p:spPr>
          <a:xfrm>
            <a:off x="9793224" y="2505456"/>
            <a:ext cx="118872" cy="0"/>
          </a:xfrm>
          <a:prstGeom prst="line">
            <a:avLst/>
          </a:prstGeom>
          <a:noFill/>
          <a:ln w="19050">
            <a:solidFill>
              <a:srgbClr val="6B7386"/>
            </a:solidFill>
            <a:prstDash val="solid"/>
            <a:tailEnd type="triangle"/>
          </a:ln>
        </p:spPr>
      </p:sp>
      <p:sp>
        <p:nvSpPr>
          <p:cNvPr id="37" name="Shape 35"/>
          <p:cNvSpPr/>
          <p:nvPr/>
        </p:nvSpPr>
        <p:spPr>
          <a:xfrm>
            <a:off x="9921240" y="2103120"/>
            <a:ext cx="1737360" cy="2194560"/>
          </a:xfrm>
          <a:prstGeom prst="roundRect">
            <a:avLst>
              <a:gd name="adj" fmla="val 6316"/>
            </a:avLst>
          </a:prstGeom>
          <a:solidFill>
            <a:srgbClr val="3B1C1C"/>
          </a:solidFill>
          <a:ln w="9525">
            <a:solidFill>
              <a:srgbClr val="E05555"/>
            </a:solidFill>
            <a:prstDash val="solid"/>
          </a:ln>
        </p:spPr>
      </p:sp>
      <p:sp>
        <p:nvSpPr>
          <p:cNvPr id="38" name="Shape 36"/>
          <p:cNvSpPr/>
          <p:nvPr/>
        </p:nvSpPr>
        <p:spPr>
          <a:xfrm>
            <a:off x="10104120" y="2304288"/>
            <a:ext cx="402336" cy="402336"/>
          </a:xfrm>
          <a:prstGeom prst="ellipse">
            <a:avLst/>
          </a:prstGeom>
          <a:solidFill>
            <a:srgbClr val="0F1218"/>
          </a:solidFill>
          <a:ln w="12700">
            <a:solidFill>
              <a:srgbClr val="E05555"/>
            </a:solidFill>
            <a:prstDash val="solid"/>
          </a:ln>
        </p:spPr>
      </p:sp>
      <p:sp>
        <p:nvSpPr>
          <p:cNvPr id="39" name="Text 37"/>
          <p:cNvSpPr txBox="1"/>
          <p:nvPr/>
        </p:nvSpPr>
        <p:spPr>
          <a:xfrm>
            <a:off x="10104120" y="2304288"/>
            <a:ext cx="402336" cy="402336"/>
          </a:xfrm>
          <a:prstGeom prst="rect">
            <a:avLst/>
          </a:prstGeom>
          <a:noFill/>
          <a:ln/>
        </p:spPr>
        <p:txBody>
          <a:bodyPr wrap="square" lIns="0" tIns="0" rIns="0" bIns="0" rtlCol="0" anchor="ctr"/>
          <a:lstStyle/>
          <a:p>
            <a:pPr algn="ctr" indent="0" marL="0">
              <a:buNone/>
            </a:pPr>
            <a:r>
              <a:rPr lang="en-US" sz="1300" b="1" dirty="0">
                <a:solidFill>
                  <a:srgbClr val="E05555"/>
                </a:solidFill>
                <a:latin typeface="Calibri" pitchFamily="34" charset="0"/>
                <a:ea typeface="Calibri" pitchFamily="34" charset="-122"/>
                <a:cs typeface="Calibri" pitchFamily="34" charset="-120"/>
              </a:rPr>
              <a:t>6</a:t>
            </a:r>
            <a:endParaRPr lang="en-US" sz="1300" dirty="0"/>
          </a:p>
        </p:txBody>
      </p:sp>
      <p:sp>
        <p:nvSpPr>
          <p:cNvPr id="40" name="Text 38"/>
          <p:cNvSpPr txBox="1"/>
          <p:nvPr/>
        </p:nvSpPr>
        <p:spPr>
          <a:xfrm>
            <a:off x="10104120" y="2834640"/>
            <a:ext cx="1371600" cy="365760"/>
          </a:xfrm>
          <a:prstGeom prst="rect">
            <a:avLst/>
          </a:prstGeom>
          <a:noFill/>
          <a:ln/>
        </p:spPr>
        <p:txBody>
          <a:bodyPr wrap="square" lIns="0" tIns="0" rIns="0" bIns="0" rtlCol="0" anchor="t"/>
          <a:lstStyle/>
          <a:p>
            <a:pPr indent="0" marL="0">
              <a:buNone/>
            </a:pPr>
            <a:r>
              <a:rPr lang="en-US" sz="1600" b="1" dirty="0">
                <a:solidFill>
                  <a:srgbClr val="E05555"/>
                </a:solidFill>
                <a:latin typeface="Calibri" pitchFamily="34" charset="0"/>
                <a:ea typeface="Calibri" pitchFamily="34" charset="-122"/>
                <a:cs typeface="Calibri" pitchFamily="34" charset="-120"/>
              </a:rPr>
              <a:t>Entity</a:t>
            </a:r>
            <a:endParaRPr lang="en-US" sz="1600" dirty="0"/>
          </a:p>
        </p:txBody>
      </p:sp>
      <p:sp>
        <p:nvSpPr>
          <p:cNvPr id="41" name="Text 39"/>
          <p:cNvSpPr txBox="1"/>
          <p:nvPr/>
        </p:nvSpPr>
        <p:spPr>
          <a:xfrm>
            <a:off x="10104120" y="3200400"/>
            <a:ext cx="1371600" cy="100584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open one entity in alert and read why</a:t>
            </a:r>
            <a:endParaRPr lang="en-US" sz="1050" dirty="0"/>
          </a:p>
        </p:txBody>
      </p:sp>
      <p:sp>
        <p:nvSpPr>
          <p:cNvPr id="42" name="Shape 40"/>
          <p:cNvSpPr/>
          <p:nvPr/>
        </p:nvSpPr>
        <p:spPr>
          <a:xfrm>
            <a:off x="548640" y="4572000"/>
            <a:ext cx="11091672" cy="1645920"/>
          </a:xfrm>
          <a:prstGeom prst="roundRect">
            <a:avLst>
              <a:gd name="adj" fmla="val 6667"/>
            </a:avLst>
          </a:prstGeom>
          <a:solidFill>
            <a:srgbClr val="1F242F"/>
          </a:solidFill>
          <a:ln w="9525">
            <a:solidFill>
              <a:srgbClr val="2A3140"/>
            </a:solidFill>
            <a:prstDash val="solid"/>
          </a:ln>
        </p:spPr>
      </p:sp>
      <p:sp>
        <p:nvSpPr>
          <p:cNvPr id="43" name="Text 41"/>
          <p:cNvSpPr txBox="1"/>
          <p:nvPr/>
        </p:nvSpPr>
        <p:spPr>
          <a:xfrm>
            <a:off x="822960" y="4709160"/>
            <a:ext cx="36576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Our example tenant</a:t>
            </a:r>
            <a:endParaRPr lang="en-US" sz="1200" dirty="0"/>
          </a:p>
        </p:txBody>
      </p:sp>
      <p:sp>
        <p:nvSpPr>
          <p:cNvPr id="44" name="Text 42"/>
          <p:cNvSpPr txBox="1"/>
          <p:nvPr/>
        </p:nvSpPr>
        <p:spPr>
          <a:xfrm>
            <a:off x="822960" y="5074920"/>
            <a:ext cx="2103120"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Tenant id</a:t>
            </a:r>
            <a:endParaRPr lang="en-US" sz="1050" dirty="0"/>
          </a:p>
        </p:txBody>
      </p:sp>
      <p:sp>
        <p:nvSpPr>
          <p:cNvPr id="45" name="Text 43"/>
          <p:cNvSpPr txBox="1"/>
          <p:nvPr/>
        </p:nvSpPr>
        <p:spPr>
          <a:xfrm>
            <a:off x="822960" y="5349240"/>
            <a:ext cx="2103120" cy="640080"/>
          </a:xfrm>
          <a:prstGeom prst="rect">
            <a:avLst/>
          </a:prstGeom>
          <a:noFill/>
          <a:ln/>
        </p:spPr>
        <p:txBody>
          <a:bodyPr wrap="square" lIns="0" tIns="0" rIns="0" bIns="0" rtlCol="0" anchor="t"/>
          <a:lstStyle/>
          <a:p>
            <a:pPr indent="0" marL="0">
              <a:buNone/>
            </a:pPr>
            <a:r>
              <a:rPr lang="en-US" sz="1300" b="1" dirty="0">
                <a:solidFill>
                  <a:srgbClr val="F2F4F8"/>
                </a:solidFill>
                <a:latin typeface="Courier New" pitchFamily="34" charset="0"/>
                <a:ea typeface="Courier New" pitchFamily="34" charset="-122"/>
                <a:cs typeface="Courier New" pitchFamily="34" charset="-120"/>
              </a:rPr>
              <a:t>secops</a:t>
            </a:r>
            <a:endParaRPr lang="en-US" sz="1300" dirty="0"/>
          </a:p>
        </p:txBody>
      </p:sp>
      <p:sp>
        <p:nvSpPr>
          <p:cNvPr id="46" name="Text 44"/>
          <p:cNvSpPr txBox="1"/>
          <p:nvPr/>
        </p:nvSpPr>
        <p:spPr>
          <a:xfrm>
            <a:off x="3017520" y="5074920"/>
            <a:ext cx="2103120"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Alias</a:t>
            </a:r>
            <a:endParaRPr lang="en-US" sz="1050" dirty="0"/>
          </a:p>
        </p:txBody>
      </p:sp>
      <p:sp>
        <p:nvSpPr>
          <p:cNvPr id="47" name="Text 45"/>
          <p:cNvSpPr txBox="1"/>
          <p:nvPr/>
        </p:nvSpPr>
        <p:spPr>
          <a:xfrm>
            <a:off x="3017520" y="5349240"/>
            <a:ext cx="2103120" cy="64008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Security Operations</a:t>
            </a:r>
            <a:endParaRPr lang="en-US" sz="1300" dirty="0"/>
          </a:p>
        </p:txBody>
      </p:sp>
      <p:sp>
        <p:nvSpPr>
          <p:cNvPr id="48" name="Text 46"/>
          <p:cNvSpPr txBox="1"/>
          <p:nvPr/>
        </p:nvSpPr>
        <p:spPr>
          <a:xfrm>
            <a:off x="5212080" y="5074920"/>
            <a:ext cx="2103120"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Component</a:t>
            </a:r>
            <a:endParaRPr lang="en-US" sz="1050" dirty="0"/>
          </a:p>
        </p:txBody>
      </p:sp>
      <p:sp>
        <p:nvSpPr>
          <p:cNvPr id="49" name="Text 47"/>
          <p:cNvSpPr txBox="1"/>
          <p:nvPr/>
        </p:nvSpPr>
        <p:spPr>
          <a:xfrm>
            <a:off x="5212080" y="5349240"/>
            <a:ext cx="2103120" cy="64008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DSM — Data Source Monitoring</a:t>
            </a:r>
            <a:endParaRPr lang="en-US" sz="1300" dirty="0"/>
          </a:p>
        </p:txBody>
      </p:sp>
      <p:sp>
        <p:nvSpPr>
          <p:cNvPr id="50" name="Text 48"/>
          <p:cNvSpPr txBox="1"/>
          <p:nvPr/>
        </p:nvSpPr>
        <p:spPr>
          <a:xfrm>
            <a:off x="7406640" y="5074920"/>
            <a:ext cx="2103120"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 scope</a:t>
            </a:r>
            <a:endParaRPr lang="en-US" sz="1050" dirty="0"/>
          </a:p>
        </p:txBody>
      </p:sp>
      <p:sp>
        <p:nvSpPr>
          <p:cNvPr id="51" name="Text 49"/>
          <p:cNvSpPr txBox="1"/>
          <p:nvPr/>
        </p:nvSpPr>
        <p:spPr>
          <a:xfrm>
            <a:off x="7406640" y="5349240"/>
            <a:ext cx="2103120" cy="640080"/>
          </a:xfrm>
          <a:prstGeom prst="rect">
            <a:avLst/>
          </a:prstGeom>
          <a:noFill/>
          <a:ln/>
        </p:spPr>
        <p:txBody>
          <a:bodyPr wrap="square" lIns="0" tIns="0" rIns="0" bIns="0" rtlCol="0" anchor="t"/>
          <a:lstStyle/>
          <a:p>
            <a:pPr indent="0" marL="0">
              <a:buNone/>
            </a:pPr>
            <a:r>
              <a:rPr lang="en-US" sz="1300" b="1" dirty="0">
                <a:solidFill>
                  <a:srgbClr val="F2F4F8"/>
                </a:solidFill>
                <a:latin typeface="Courier New" pitchFamily="34" charset="0"/>
                <a:ea typeface="Courier New" pitchFamily="34" charset="-122"/>
                <a:cs typeface="Courier New" pitchFamily="34" charset="-120"/>
              </a:rPr>
              <a:t>siem-*</a:t>
            </a:r>
            <a:endParaRPr lang="en-US" sz="1300" dirty="0"/>
          </a:p>
        </p:txBody>
      </p:sp>
      <p:sp>
        <p:nvSpPr>
          <p:cNvPr id="52" name="Text 50"/>
          <p:cNvSpPr txBox="1"/>
          <p:nvPr/>
        </p:nvSpPr>
        <p:spPr>
          <a:xfrm>
            <a:off x="9601200" y="5074920"/>
            <a:ext cx="2103120" cy="2743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Everything else</a:t>
            </a:r>
            <a:endParaRPr lang="en-US" sz="1050" dirty="0"/>
          </a:p>
        </p:txBody>
      </p:sp>
      <p:sp>
        <p:nvSpPr>
          <p:cNvPr id="53" name="Text 51"/>
          <p:cNvSpPr txBox="1"/>
          <p:nvPr/>
        </p:nvSpPr>
        <p:spPr>
          <a:xfrm>
            <a:off x="9601200" y="5349240"/>
            <a:ext cx="2103120" cy="640080"/>
          </a:xfrm>
          <a:prstGeom prst="rect">
            <a:avLst/>
          </a:prstGeom>
          <a:noFill/>
          <a:ln/>
        </p:spPr>
        <p:txBody>
          <a:bodyPr wrap="square" lIns="0" tIns="0" rIns="0" bIns="0" rtlCol="0" anchor="t"/>
          <a:lstStyle/>
          <a:p>
            <a:pPr indent="0" marL="0">
              <a:buNone/>
            </a:pPr>
            <a:r>
              <a:rPr lang="en-US" sz="1300" b="1" dirty="0">
                <a:solidFill>
                  <a:srgbClr val="F2F4F8"/>
                </a:solidFill>
                <a:latin typeface="Calibri" pitchFamily="34" charset="0"/>
                <a:ea typeface="Calibri" pitchFamily="34" charset="-122"/>
                <a:cs typeface="Calibri" pitchFamily="34" charset="-120"/>
              </a:rPr>
              <a:t>wizard defaults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CREATE A VIRTUAL TENANT</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0 — choose the component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39530" y="1380744"/>
            <a:ext cx="6841979" cy="3840255"/>
          </a:xfrm>
          <a:prstGeom prst="roundRect">
            <a:avLst>
              <a:gd name="adj" fmla="val 1115"/>
            </a:avLst>
          </a:prstGeom>
          <a:solidFill>
            <a:srgbClr val="1F242F"/>
          </a:solidFill>
          <a:ln w="9525">
            <a:solidFill>
              <a:srgbClr val="2A3140"/>
            </a:solidFill>
            <a:prstDash val="solid"/>
          </a:ln>
        </p:spPr>
      </p:sp>
      <p:pic>
        <p:nvPicPr>
          <p:cNvPr id="23" name="Picture 22" descr="b01_chooser.png"/>
          <p:cNvPicPr>
            <a:picLocks noChangeAspect="1"/>
          </p:cNvPicPr>
          <p:nvPr/>
        </p:nvPicPr>
        <p:blipFill>
          <a:blip r:embed="rId4"/>
          <a:stretch>
            <a:fillRect/>
          </a:stretch>
        </p:blipFill>
        <p:spPr>
          <a:xfrm>
            <a:off x="776106" y="1417320"/>
            <a:ext cx="6768827" cy="3767103"/>
          </a:xfrm>
          <a:prstGeom prst="rect">
            <a:avLst/>
          </a:prstGeom>
        </p:spPr>
      </p:pic>
      <p:sp>
        <p:nvSpPr>
          <p:cNvPr id="8" name="Shape 5"/>
          <p:cNvSpPr/>
          <p:nvPr/>
        </p:nvSpPr>
        <p:spPr>
          <a:xfrm>
            <a:off x="1823490" y="2982890"/>
            <a:ext cx="274320" cy="274320"/>
          </a:xfrm>
          <a:prstGeom prst="ellipse">
            <a:avLst/>
          </a:prstGeom>
          <a:solidFill>
            <a:srgbClr val="5B8DEF"/>
          </a:solidFill>
          <a:ln w="12700">
            <a:solidFill>
              <a:srgbClr val="FFFFFF"/>
            </a:solidFill>
            <a:prstDash val="solid"/>
          </a:ln>
        </p:spPr>
      </p:sp>
      <p:sp>
        <p:nvSpPr>
          <p:cNvPr id="9" name="Text 6"/>
          <p:cNvSpPr txBox="1"/>
          <p:nvPr/>
        </p:nvSpPr>
        <p:spPr>
          <a:xfrm>
            <a:off x="1823490" y="29828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4327956" y="2097621"/>
            <a:ext cx="274320" cy="274320"/>
          </a:xfrm>
          <a:prstGeom prst="ellipse">
            <a:avLst/>
          </a:prstGeom>
          <a:solidFill>
            <a:srgbClr val="5B8DEF"/>
          </a:solidFill>
          <a:ln w="12700">
            <a:solidFill>
              <a:srgbClr val="FFFFFF"/>
            </a:solidFill>
            <a:prstDash val="solid"/>
          </a:ln>
        </p:spPr>
      </p:sp>
      <p:sp>
        <p:nvSpPr>
          <p:cNvPr id="11" name="Text 8"/>
          <p:cNvSpPr txBox="1"/>
          <p:nvPr/>
        </p:nvSpPr>
        <p:spPr>
          <a:xfrm>
            <a:off x="4327956" y="209762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8092440" y="1481328"/>
            <a:ext cx="274320" cy="274320"/>
          </a:xfrm>
          <a:prstGeom prst="ellipse">
            <a:avLst/>
          </a:prstGeom>
          <a:solidFill>
            <a:srgbClr val="5B8DEF"/>
          </a:solidFill>
          <a:ln w="12700">
            <a:solidFill>
              <a:srgbClr val="FFFFFF"/>
            </a:solidFill>
            <a:prstDash val="solid"/>
          </a:ln>
        </p:spPr>
      </p:sp>
      <p:sp>
        <p:nvSpPr>
          <p:cNvPr id="13" name="Text 10"/>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4" name="Text 11"/>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Splunk Feeds Tracking</a:t>
            </a:r>
            <a:endParaRPr lang="en-US" sz="1250" dirty="0"/>
          </a:p>
        </p:txBody>
      </p:sp>
      <p:sp>
        <p:nvSpPr>
          <p:cNvPr id="15" name="Text 12"/>
          <p:cNvSpPr txBox="1"/>
          <p:nvPr/>
        </p:nvSpPr>
        <p:spPr>
          <a:xfrm>
            <a:off x="8476488" y="1737360"/>
            <a:ext cx="3182112" cy="9601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Bundles the three feeds components. The selector picks which one this tenant starts with — SPLK-DSM here. DHM and MHM can be enabled later from “Manage components”.</a:t>
            </a:r>
            <a:endParaRPr lang="en-US" sz="1050" dirty="0"/>
          </a:p>
        </p:txBody>
      </p:sp>
      <p:sp>
        <p:nvSpPr>
          <p:cNvPr id="16" name="Shape 13"/>
          <p:cNvSpPr/>
          <p:nvPr/>
        </p:nvSpPr>
        <p:spPr>
          <a:xfrm>
            <a:off x="8092440" y="2825496"/>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092440" y="28254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8" name="Text 15"/>
          <p:cNvSpPr txBox="1"/>
          <p:nvPr/>
        </p:nvSpPr>
        <p:spPr>
          <a:xfrm>
            <a:off x="8476488" y="280720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One tenant, one starting component</a:t>
            </a:r>
            <a:endParaRPr lang="en-US" sz="1250" dirty="0"/>
          </a:p>
        </p:txBody>
      </p:sp>
      <p:sp>
        <p:nvSpPr>
          <p:cNvPr id="19" name="Text 16"/>
          <p:cNvSpPr txBox="1"/>
          <p:nvPr/>
        </p:nvSpPr>
        <p:spPr>
          <a:xfrm>
            <a:off x="8476488" y="3081528"/>
            <a:ext cx="3182112" cy="9144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wizard configures a single component; a tenant can run several. The other tiles start Volume (Outliers), Fields Quality, Workload, Flex Objects or User Activity Monitoring (Beta) tenants.</a:t>
            </a:r>
            <a:endParaRPr lang="en-US" sz="1050" dirty="0"/>
          </a:p>
        </p:txBody>
      </p:sp>
      <p:sp>
        <p:nvSpPr>
          <p:cNvPr id="20" name="Shape 17"/>
          <p:cNvSpPr/>
          <p:nvPr/>
        </p:nvSpPr>
        <p:spPr>
          <a:xfrm>
            <a:off x="8092440" y="4709160"/>
            <a:ext cx="3566160" cy="1508760"/>
          </a:xfrm>
          <a:prstGeom prst="roundRect">
            <a:avLst>
              <a:gd name="adj" fmla="val 7273"/>
            </a:avLst>
          </a:prstGeom>
          <a:solidFill>
            <a:srgbClr val="1F242F"/>
          </a:solidFill>
          <a:ln w="9525">
            <a:solidFill>
              <a:srgbClr val="2A3140"/>
            </a:solidFill>
            <a:prstDash val="solid"/>
          </a:ln>
        </p:spPr>
      </p:sp>
      <p:sp>
        <p:nvSpPr>
          <p:cNvPr id="21" name="Text 18"/>
          <p:cNvSpPr txBox="1"/>
          <p:nvPr/>
        </p:nvSpPr>
        <p:spPr>
          <a:xfrm>
            <a:off x="8275320" y="4818888"/>
            <a:ext cx="3200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Why DSM first</a:t>
            </a:r>
            <a:endParaRPr lang="en-US" sz="1200" dirty="0"/>
          </a:p>
        </p:txBody>
      </p:sp>
      <p:sp>
        <p:nvSpPr>
          <p:cNvPr id="22" name="Text 19"/>
          <p:cNvSpPr txBox="1"/>
          <p:nvPr/>
        </p:nvSpPr>
        <p:spPr>
          <a:xfrm>
            <a:off x="8275320" y="5120640"/>
            <a:ext cx="3246120" cy="10515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 answers the question every Splunk team has — is my data still arriving? — and it is auto-discovered: nothing to declare, nothing to maintain.</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1 / 6</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1 — Basics: identity that cannot change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578322" cy="2941918"/>
          </a:xfrm>
          <a:prstGeom prst="roundRect">
            <a:avLst>
              <a:gd name="adj" fmla="val 1865"/>
            </a:avLst>
          </a:prstGeom>
          <a:solidFill>
            <a:srgbClr val="1F242F"/>
          </a:solidFill>
          <a:ln w="9525">
            <a:solidFill>
              <a:srgbClr val="2A3140"/>
            </a:solidFill>
            <a:prstDash val="solid"/>
          </a:ln>
        </p:spPr>
      </p:sp>
      <p:pic>
        <p:nvPicPr>
          <p:cNvPr id="34" name="Picture 33" descr="b02_basics.png"/>
          <p:cNvPicPr>
            <a:picLocks noChangeAspect="1"/>
          </p:cNvPicPr>
          <p:nvPr/>
        </p:nvPicPr>
        <p:blipFill>
          <a:blip r:embed="rId4"/>
          <a:stretch>
            <a:fillRect/>
          </a:stretch>
        </p:blipFill>
        <p:spPr>
          <a:xfrm>
            <a:off x="548640" y="1417320"/>
            <a:ext cx="5505170" cy="2868766"/>
          </a:xfrm>
          <a:prstGeom prst="rect">
            <a:avLst/>
          </a:prstGeom>
        </p:spPr>
      </p:pic>
      <p:sp>
        <p:nvSpPr>
          <p:cNvPr id="8" name="Shape 5"/>
          <p:cNvSpPr/>
          <p:nvPr/>
        </p:nvSpPr>
        <p:spPr>
          <a:xfrm>
            <a:off x="3301694" y="2398978"/>
            <a:ext cx="274320" cy="274320"/>
          </a:xfrm>
          <a:prstGeom prst="ellipse">
            <a:avLst/>
          </a:prstGeom>
          <a:solidFill>
            <a:srgbClr val="5B8DEF"/>
          </a:solidFill>
          <a:ln w="12700">
            <a:solidFill>
              <a:srgbClr val="FFFFFF"/>
            </a:solidFill>
            <a:prstDash val="solid"/>
          </a:ln>
        </p:spPr>
      </p:sp>
      <p:sp>
        <p:nvSpPr>
          <p:cNvPr id="9" name="Text 6"/>
          <p:cNvSpPr txBox="1"/>
          <p:nvPr/>
        </p:nvSpPr>
        <p:spPr>
          <a:xfrm>
            <a:off x="3301694" y="239897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2888806" y="3058794"/>
            <a:ext cx="274320" cy="274320"/>
          </a:xfrm>
          <a:prstGeom prst="ellipse">
            <a:avLst/>
          </a:prstGeom>
          <a:solidFill>
            <a:srgbClr val="3DBE7A"/>
          </a:solidFill>
          <a:ln w="12700">
            <a:solidFill>
              <a:srgbClr val="FFFFFF"/>
            </a:solidFill>
            <a:prstDash val="solid"/>
          </a:ln>
        </p:spPr>
      </p:sp>
      <p:sp>
        <p:nvSpPr>
          <p:cNvPr id="11" name="Text 8"/>
          <p:cNvSpPr txBox="1"/>
          <p:nvPr/>
        </p:nvSpPr>
        <p:spPr>
          <a:xfrm>
            <a:off x="2888806" y="30587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5723969" y="3058794"/>
            <a:ext cx="274320" cy="274320"/>
          </a:xfrm>
          <a:prstGeom prst="ellipse">
            <a:avLst/>
          </a:prstGeom>
          <a:solidFill>
            <a:srgbClr val="3DBE7A"/>
          </a:solidFill>
          <a:ln w="12700">
            <a:solidFill>
              <a:srgbClr val="FFFFFF"/>
            </a:solidFill>
            <a:prstDash val="solid"/>
          </a:ln>
        </p:spPr>
      </p:sp>
      <p:sp>
        <p:nvSpPr>
          <p:cNvPr id="13" name="Text 10"/>
          <p:cNvSpPr txBox="1"/>
          <p:nvPr/>
        </p:nvSpPr>
        <p:spPr>
          <a:xfrm>
            <a:off x="5723969" y="30587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5723969" y="3360015"/>
            <a:ext cx="274320" cy="274320"/>
          </a:xfrm>
          <a:prstGeom prst="ellipse">
            <a:avLst/>
          </a:prstGeom>
          <a:solidFill>
            <a:srgbClr val="E0A040"/>
          </a:solidFill>
          <a:ln w="12700">
            <a:solidFill>
              <a:srgbClr val="FFFFFF"/>
            </a:solidFill>
            <a:prstDash val="solid"/>
          </a:ln>
        </p:spPr>
      </p:sp>
      <p:sp>
        <p:nvSpPr>
          <p:cNvPr id="15" name="Text 12"/>
          <p:cNvSpPr txBox="1"/>
          <p:nvPr/>
        </p:nvSpPr>
        <p:spPr>
          <a:xfrm>
            <a:off x="5723969" y="336001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Tenant id — immutable</a:t>
            </a:r>
            <a:endParaRPr lang="en-US" sz="1250" dirty="0"/>
          </a:p>
        </p:txBody>
      </p:sp>
      <p:sp>
        <p:nvSpPr>
          <p:cNvPr id="19" name="Text 16"/>
          <p:cNvSpPr txBox="1"/>
          <p:nvPr/>
        </p:nvSpPr>
        <p:spPr>
          <a:xfrm>
            <a:off x="8476488" y="1737360"/>
            <a:ext cx="318211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Lowercase, digits, hyphens, max 20 chars. It is stamped as an indexed field on every event and metric the tenant produces. Choose it like a hostname.</a:t>
            </a:r>
            <a:endParaRPr lang="en-US" sz="1050" dirty="0"/>
          </a:p>
        </p:txBody>
      </p:sp>
      <p:sp>
        <p:nvSpPr>
          <p:cNvPr id="20" name="Shape 17"/>
          <p:cNvSpPr/>
          <p:nvPr/>
        </p:nvSpPr>
        <p:spPr>
          <a:xfrm>
            <a:off x="8092440" y="2734056"/>
            <a:ext cx="274320" cy="274320"/>
          </a:xfrm>
          <a:prstGeom prst="ellipse">
            <a:avLst/>
          </a:prstGeom>
          <a:solidFill>
            <a:srgbClr val="3DBE7A"/>
          </a:solidFill>
          <a:ln w="12700">
            <a:solidFill>
              <a:srgbClr val="FFFFFF"/>
            </a:solidFill>
            <a:prstDash val="solid"/>
          </a:ln>
        </p:spPr>
      </p:sp>
      <p:sp>
        <p:nvSpPr>
          <p:cNvPr id="21" name="Text 18"/>
          <p:cNvSpPr txBox="1"/>
          <p:nvPr/>
        </p:nvSpPr>
        <p:spPr>
          <a:xfrm>
            <a:off x="8092440" y="2734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71576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Alias</a:t>
            </a:r>
            <a:endParaRPr lang="en-US" sz="1250" dirty="0"/>
          </a:p>
        </p:txBody>
      </p:sp>
      <p:sp>
        <p:nvSpPr>
          <p:cNvPr id="23" name="Text 20"/>
          <p:cNvSpPr txBox="1"/>
          <p:nvPr/>
        </p:nvSpPr>
        <p:spPr>
          <a:xfrm>
            <a:off x="8476488" y="2990088"/>
            <a:ext cx="318211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Human-readable display name — editable any time. Cards are ordered by alias, so “01 - SecOps” style prefixes work well.</a:t>
            </a:r>
            <a:endParaRPr lang="en-US" sz="1050" dirty="0"/>
          </a:p>
        </p:txBody>
      </p:sp>
      <p:sp>
        <p:nvSpPr>
          <p:cNvPr id="24" name="Shape 21"/>
          <p:cNvSpPr/>
          <p:nvPr/>
        </p:nvSpPr>
        <p:spPr>
          <a:xfrm>
            <a:off x="8092440" y="3803904"/>
            <a:ext cx="274320" cy="274320"/>
          </a:xfrm>
          <a:prstGeom prst="ellipse">
            <a:avLst/>
          </a:prstGeom>
          <a:solidFill>
            <a:srgbClr val="3DBE7A"/>
          </a:solidFill>
          <a:ln w="12700">
            <a:solidFill>
              <a:srgbClr val="FFFFFF"/>
            </a:solidFill>
            <a:prstDash val="solid"/>
          </a:ln>
        </p:spPr>
      </p:sp>
      <p:sp>
        <p:nvSpPr>
          <p:cNvPr id="25" name="Text 22"/>
          <p:cNvSpPr txBox="1"/>
          <p:nvPr/>
        </p:nvSpPr>
        <p:spPr>
          <a:xfrm>
            <a:off x="8092440"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78561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Description</a:t>
            </a:r>
            <a:endParaRPr lang="en-US" sz="1250" dirty="0"/>
          </a:p>
        </p:txBody>
      </p:sp>
      <p:sp>
        <p:nvSpPr>
          <p:cNvPr id="27" name="Text 24"/>
          <p:cNvSpPr txBox="1"/>
          <p:nvPr/>
        </p:nvSpPr>
        <p:spPr>
          <a:xfrm>
            <a:off x="8476488" y="4059936"/>
            <a:ext cx="3182112"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Free text shown on the tenant card.</a:t>
            </a:r>
            <a:endParaRPr lang="en-US" sz="1050" dirty="0"/>
          </a:p>
        </p:txBody>
      </p:sp>
      <p:sp>
        <p:nvSpPr>
          <p:cNvPr id="28" name="Shape 25"/>
          <p:cNvSpPr/>
          <p:nvPr/>
        </p:nvSpPr>
        <p:spPr>
          <a:xfrm>
            <a:off x="8092440" y="4507992"/>
            <a:ext cx="274320" cy="274320"/>
          </a:xfrm>
          <a:prstGeom prst="ellipse">
            <a:avLst/>
          </a:prstGeom>
          <a:solidFill>
            <a:srgbClr val="E0A040"/>
          </a:solidFill>
          <a:ln w="12700">
            <a:solidFill>
              <a:srgbClr val="FFFFFF"/>
            </a:solidFill>
            <a:prstDash val="solid"/>
          </a:ln>
        </p:spPr>
      </p:sp>
      <p:sp>
        <p:nvSpPr>
          <p:cNvPr id="29" name="Text 26"/>
          <p:cNvSpPr txBox="1"/>
          <p:nvPr/>
        </p:nvSpPr>
        <p:spPr>
          <a:xfrm>
            <a:off x="8092440" y="45079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448970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Expanders</a:t>
            </a:r>
            <a:endParaRPr lang="en-US" sz="1250" dirty="0"/>
          </a:p>
        </p:txBody>
      </p:sp>
      <p:sp>
        <p:nvSpPr>
          <p:cNvPr id="31" name="Text 28"/>
          <p:cNvSpPr txBox="1"/>
          <p:nvPr/>
        </p:nvSpPr>
        <p:spPr>
          <a:xfrm>
            <a:off x="8476488" y="4764024"/>
            <a:ext cx="318211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Impact score configuration, concepts &amp; tips, advanced options — defaults are fine for a first tenant.</a:t>
            </a:r>
            <a:endParaRPr lang="en-US" sz="1050" dirty="0"/>
          </a:p>
        </p:txBody>
      </p:sp>
      <p:sp>
        <p:nvSpPr>
          <p:cNvPr id="32" name="Shape 29"/>
          <p:cNvSpPr/>
          <p:nvPr/>
        </p:nvSpPr>
        <p:spPr>
          <a:xfrm>
            <a:off x="548640" y="4423246"/>
            <a:ext cx="7223760" cy="868680"/>
          </a:xfrm>
          <a:prstGeom prst="roundRect">
            <a:avLst>
              <a:gd name="adj" fmla="val 12632"/>
            </a:avLst>
          </a:prstGeom>
          <a:solidFill>
            <a:srgbClr val="1F242F"/>
          </a:solidFill>
          <a:ln w="9525">
            <a:solidFill>
              <a:srgbClr val="2A3140"/>
            </a:solidFill>
            <a:prstDash val="solid"/>
          </a:ln>
        </p:spPr>
      </p:sp>
      <p:sp>
        <p:nvSpPr>
          <p:cNvPr id="33" name="Text 30"/>
          <p:cNvSpPr txBox="1"/>
          <p:nvPr/>
        </p:nvSpPr>
        <p:spPr>
          <a:xfrm>
            <a:off x="777240" y="4514686"/>
            <a:ext cx="6858000" cy="731520"/>
          </a:xfrm>
          <a:prstGeom prst="rect">
            <a:avLst/>
          </a:prstGeom>
          <a:noFill/>
          <a:ln/>
        </p:spPr>
        <p:txBody>
          <a:bodyPr wrap="square" lIns="0" tIns="0" rIns="0" bIns="0" rtlCol="0" anchor="ctr"/>
          <a:lstStyle/>
          <a:p>
            <a:pPr indent="0" marL="0">
              <a:buNone/>
            </a:pPr>
            <a:r>
              <a:rPr lang="en-US" sz="1100" dirty="0">
                <a:solidFill>
                  <a:srgbClr val="9AA3B5"/>
                </a:solidFill>
                <a:latin typeface="Calibri" pitchFamily="34" charset="0"/>
                <a:ea typeface="Calibri" pitchFamily="34" charset="-122"/>
                <a:cs typeface="Calibri" pitchFamily="34" charset="-120"/>
              </a:rPr>
              <a:t>The banner confirms the id is available. Try a taken id and the wizard refuses before you spend time on the next steps.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1 / 6 · EXPANDER</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1 — the impact-score weights live at tenant level</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476997"/>
            <a:ext cx="7220764" cy="4818888"/>
          </a:xfrm>
          <a:prstGeom prst="roundRect">
            <a:avLst>
              <a:gd name="adj" fmla="val 1184"/>
            </a:avLst>
          </a:prstGeom>
          <a:solidFill>
            <a:srgbClr val="1F242F"/>
          </a:solidFill>
          <a:ln w="9525">
            <a:solidFill>
              <a:srgbClr val="2A3140"/>
            </a:solidFill>
            <a:prstDash val="solid"/>
          </a:ln>
        </p:spPr>
      </p:sp>
      <p:pic>
        <p:nvPicPr>
          <p:cNvPr id="23" name="Picture 22" descr="b03_impact.png"/>
          <p:cNvPicPr>
            <a:picLocks noChangeAspect="1"/>
          </p:cNvPicPr>
          <p:nvPr/>
        </p:nvPicPr>
        <p:blipFill>
          <a:blip r:embed="rId4"/>
          <a:stretch>
            <a:fillRect/>
          </a:stretch>
        </p:blipFill>
        <p:spPr>
          <a:xfrm>
            <a:off x="548640" y="1513573"/>
            <a:ext cx="7147612" cy="4745736"/>
          </a:xfrm>
          <a:prstGeom prst="rect">
            <a:avLst/>
          </a:prstGeom>
        </p:spPr>
      </p:pic>
      <p:sp>
        <p:nvSpPr>
          <p:cNvPr id="8" name="Shape 5"/>
          <p:cNvSpPr/>
          <p:nvPr/>
        </p:nvSpPr>
        <p:spPr>
          <a:xfrm>
            <a:off x="1912478" y="2714710"/>
            <a:ext cx="274320" cy="274320"/>
          </a:xfrm>
          <a:prstGeom prst="ellipse">
            <a:avLst/>
          </a:prstGeom>
          <a:solidFill>
            <a:srgbClr val="8B6CF6"/>
          </a:solidFill>
          <a:ln w="12700">
            <a:solidFill>
              <a:srgbClr val="FFFFFF"/>
            </a:solidFill>
            <a:prstDash val="solid"/>
          </a:ln>
        </p:spPr>
      </p:sp>
      <p:sp>
        <p:nvSpPr>
          <p:cNvPr id="9" name="Text 6"/>
          <p:cNvSpPr txBox="1"/>
          <p:nvPr/>
        </p:nvSpPr>
        <p:spPr>
          <a:xfrm>
            <a:off x="1912478" y="27147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2448549" y="3977076"/>
            <a:ext cx="274320" cy="274320"/>
          </a:xfrm>
          <a:prstGeom prst="ellipse">
            <a:avLst/>
          </a:prstGeom>
          <a:solidFill>
            <a:srgbClr val="E05555"/>
          </a:solidFill>
          <a:ln w="12700">
            <a:solidFill>
              <a:srgbClr val="FFFFFF"/>
            </a:solidFill>
            <a:prstDash val="solid"/>
          </a:ln>
        </p:spPr>
      </p:sp>
      <p:sp>
        <p:nvSpPr>
          <p:cNvPr id="11" name="Text 8"/>
          <p:cNvSpPr txBox="1"/>
          <p:nvPr/>
        </p:nvSpPr>
        <p:spPr>
          <a:xfrm>
            <a:off x="2448549" y="39770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8092440" y="1481328"/>
            <a:ext cx="274320" cy="274320"/>
          </a:xfrm>
          <a:prstGeom prst="ellipse">
            <a:avLst/>
          </a:prstGeom>
          <a:solidFill>
            <a:srgbClr val="8B6CF6"/>
          </a:solidFill>
          <a:ln w="12700">
            <a:solidFill>
              <a:srgbClr val="FFFFFF"/>
            </a:solidFill>
            <a:prstDash val="solid"/>
          </a:ln>
        </p:spPr>
      </p:sp>
      <p:sp>
        <p:nvSpPr>
          <p:cNvPr id="13" name="Text 10"/>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4" name="Text 11"/>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Impact score configuration</a:t>
            </a:r>
            <a:endParaRPr lang="en-US" sz="1250" dirty="0"/>
          </a:p>
        </p:txBody>
      </p:sp>
      <p:sp>
        <p:nvSpPr>
          <p:cNvPr id="15" name="Text 12"/>
          <p:cNvSpPr txBox="1"/>
          <p:nvPr/>
        </p:nvSpPr>
        <p:spPr>
          <a:xfrm>
            <a:off x="8476488" y="1737360"/>
            <a:ext cx="3182112" cy="8229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weights from the introduction — outliers, data sampling, delay breach, latency breach, min hosts, future tolerance — are set here per tenant, 0–100 each.</a:t>
            </a:r>
            <a:endParaRPr lang="en-US" sz="1050" dirty="0"/>
          </a:p>
        </p:txBody>
      </p:sp>
      <p:sp>
        <p:nvSpPr>
          <p:cNvPr id="16" name="Shape 13"/>
          <p:cNvSpPr/>
          <p:nvPr/>
        </p:nvSpPr>
        <p:spPr>
          <a:xfrm>
            <a:off x="8092440" y="2688336"/>
            <a:ext cx="274320" cy="274320"/>
          </a:xfrm>
          <a:prstGeom prst="ellipse">
            <a:avLst/>
          </a:prstGeom>
          <a:solidFill>
            <a:srgbClr val="E05555"/>
          </a:solidFill>
          <a:ln w="12700">
            <a:solidFill>
              <a:srgbClr val="FFFFFF"/>
            </a:solidFill>
            <a:prstDash val="solid"/>
          </a:ln>
        </p:spPr>
      </p:sp>
      <p:sp>
        <p:nvSpPr>
          <p:cNvPr id="17" name="Text 14"/>
          <p:cNvSpPr txBox="1"/>
          <p:nvPr/>
        </p:nvSpPr>
        <p:spPr>
          <a:xfrm>
            <a:off x="8092440" y="26883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8" name="Text 15"/>
          <p:cNvSpPr txBox="1"/>
          <p:nvPr/>
        </p:nvSpPr>
        <p:spPr>
          <a:xfrm>
            <a:off x="8476488" y="267004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Delay breach = 100</a:t>
            </a:r>
            <a:endParaRPr lang="en-US" sz="1250" dirty="0"/>
          </a:p>
        </p:txBody>
      </p:sp>
      <p:sp>
        <p:nvSpPr>
          <p:cNvPr id="19" name="Text 16"/>
          <p:cNvSpPr txBox="1"/>
          <p:nvPr/>
        </p:nvSpPr>
        <p:spPr>
          <a:xfrm>
            <a:off x="8476488" y="2944368"/>
            <a:ext cx="3182112" cy="8229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delay-threshold breach alone reaches the red threshold (≥ 100). Latency is 48, outliers 36: on their own they only make an entity orange.</a:t>
            </a:r>
            <a:endParaRPr lang="en-US" sz="1050" dirty="0"/>
          </a:p>
        </p:txBody>
      </p:sp>
      <p:sp>
        <p:nvSpPr>
          <p:cNvPr id="20" name="Shape 17"/>
          <p:cNvSpPr/>
          <p:nvPr/>
        </p:nvSpPr>
        <p:spPr>
          <a:xfrm>
            <a:off x="8092440" y="3886200"/>
            <a:ext cx="3566160" cy="2331720"/>
          </a:xfrm>
          <a:prstGeom prst="roundRect">
            <a:avLst>
              <a:gd name="adj" fmla="val 4706"/>
            </a:avLst>
          </a:prstGeom>
          <a:solidFill>
            <a:srgbClr val="1F242F"/>
          </a:solidFill>
          <a:ln w="9525">
            <a:solidFill>
              <a:srgbClr val="8B6CF6"/>
            </a:solidFill>
            <a:prstDash val="solid"/>
          </a:ln>
        </p:spPr>
      </p:sp>
      <p:sp>
        <p:nvSpPr>
          <p:cNvPr id="21" name="Text 18"/>
          <p:cNvSpPr txBox="1"/>
          <p:nvPr/>
        </p:nvSpPr>
        <p:spPr>
          <a:xfrm>
            <a:off x="8275320" y="3995928"/>
            <a:ext cx="3200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Remember</a:t>
            </a:r>
            <a:endParaRPr lang="en-US" sz="1200" dirty="0"/>
          </a:p>
        </p:txBody>
      </p:sp>
      <p:sp>
        <p:nvSpPr>
          <p:cNvPr id="22" name="Text 19"/>
          <p:cNvSpPr txBox="1"/>
          <p:nvPr/>
        </p:nvSpPr>
        <p:spPr>
          <a:xfrm>
            <a:off x="8275320" y="4297680"/>
            <a:ext cx="3246120" cy="1828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total_score = Σ weights of active anomalies</a:t>
            </a: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0 → green · &lt; 100 → orange · ≥ 100 → red</a:t>
            </a:r>
            <a:endParaRPr lang="en-US" sz="1050" dirty="0"/>
          </a:p>
          <a:p>
            <a:pPr indent="0" marL="0">
              <a:buNone/>
            </a:pP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The tenant default cascades to every entity and can be overridden per entity or in bulk. We keep the defaults.</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2 / 6</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2 — Configure DSM: the hybrid tracker is born here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34331" y="1380744"/>
            <a:ext cx="6852378" cy="4574293"/>
          </a:xfrm>
          <a:prstGeom prst="roundRect">
            <a:avLst>
              <a:gd name="adj" fmla="val 1126"/>
            </a:avLst>
          </a:prstGeom>
          <a:solidFill>
            <a:srgbClr val="1F242F"/>
          </a:solidFill>
          <a:ln w="9525">
            <a:solidFill>
              <a:srgbClr val="2A3140"/>
            </a:solidFill>
            <a:prstDash val="solid"/>
          </a:ln>
        </p:spPr>
      </p:sp>
      <p:pic>
        <p:nvPicPr>
          <p:cNvPr id="32" name="Picture 31" descr="b04_configure_dsm.png"/>
          <p:cNvPicPr>
            <a:picLocks noChangeAspect="1"/>
          </p:cNvPicPr>
          <p:nvPr/>
        </p:nvPicPr>
        <p:blipFill>
          <a:blip r:embed="rId4"/>
          <a:stretch>
            <a:fillRect/>
          </a:stretch>
        </p:blipFill>
        <p:spPr>
          <a:xfrm>
            <a:off x="770907" y="1417320"/>
            <a:ext cx="6779226" cy="4501141"/>
          </a:xfrm>
          <a:prstGeom prst="rect">
            <a:avLst/>
          </a:prstGeom>
        </p:spPr>
      </p:pic>
      <p:sp>
        <p:nvSpPr>
          <p:cNvPr id="8" name="Shape 5"/>
          <p:cNvSpPr/>
          <p:nvPr/>
        </p:nvSpPr>
        <p:spPr>
          <a:xfrm>
            <a:off x="4158944" y="2666511"/>
            <a:ext cx="274320" cy="274320"/>
          </a:xfrm>
          <a:prstGeom prst="ellipse">
            <a:avLst/>
          </a:prstGeom>
          <a:solidFill>
            <a:srgbClr val="5B8DEF"/>
          </a:solidFill>
          <a:ln w="12700">
            <a:solidFill>
              <a:srgbClr val="FFFFFF"/>
            </a:solidFill>
            <a:prstDash val="solid"/>
          </a:ln>
        </p:spPr>
      </p:sp>
      <p:sp>
        <p:nvSpPr>
          <p:cNvPr id="9" name="Text 6"/>
          <p:cNvSpPr txBox="1"/>
          <p:nvPr/>
        </p:nvSpPr>
        <p:spPr>
          <a:xfrm>
            <a:off x="4158944" y="266651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3955567" y="3188643"/>
            <a:ext cx="274320" cy="274320"/>
          </a:xfrm>
          <a:prstGeom prst="ellipse">
            <a:avLst/>
          </a:prstGeom>
          <a:solidFill>
            <a:srgbClr val="3DBE7A"/>
          </a:solidFill>
          <a:ln w="12700">
            <a:solidFill>
              <a:srgbClr val="FFFFFF"/>
            </a:solidFill>
            <a:prstDash val="solid"/>
          </a:ln>
        </p:spPr>
      </p:sp>
      <p:sp>
        <p:nvSpPr>
          <p:cNvPr id="11" name="Text 8"/>
          <p:cNvSpPr txBox="1"/>
          <p:nvPr/>
        </p:nvSpPr>
        <p:spPr>
          <a:xfrm>
            <a:off x="3955567" y="318864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107907" y="3638757"/>
            <a:ext cx="274320" cy="274320"/>
          </a:xfrm>
          <a:prstGeom prst="ellipse">
            <a:avLst/>
          </a:prstGeom>
          <a:solidFill>
            <a:srgbClr val="E0A040"/>
          </a:solidFill>
          <a:ln w="12700">
            <a:solidFill>
              <a:srgbClr val="FFFFFF"/>
            </a:solidFill>
            <a:prstDash val="solid"/>
          </a:ln>
        </p:spPr>
      </p:sp>
      <p:sp>
        <p:nvSpPr>
          <p:cNvPr id="13" name="Text 10"/>
          <p:cNvSpPr txBox="1"/>
          <p:nvPr/>
        </p:nvSpPr>
        <p:spPr>
          <a:xfrm>
            <a:off x="7107907" y="363875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2226865" y="4165391"/>
            <a:ext cx="274320" cy="274320"/>
          </a:xfrm>
          <a:prstGeom prst="ellipse">
            <a:avLst/>
          </a:prstGeom>
          <a:solidFill>
            <a:srgbClr val="9A78F5"/>
          </a:solidFill>
          <a:ln w="12700">
            <a:solidFill>
              <a:srgbClr val="FFFFFF"/>
            </a:solidFill>
            <a:prstDash val="solid"/>
          </a:ln>
        </p:spPr>
      </p:sp>
      <p:sp>
        <p:nvSpPr>
          <p:cNvPr id="15" name="Text 12"/>
          <p:cNvSpPr txBox="1"/>
          <p:nvPr/>
        </p:nvSpPr>
        <p:spPr>
          <a:xfrm>
            <a:off x="2226865" y="416539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Create tracker now = Yes</a:t>
            </a:r>
            <a:endParaRPr lang="en-US" sz="1250" dirty="0"/>
          </a:p>
        </p:txBody>
      </p:sp>
      <p:sp>
        <p:nvSpPr>
          <p:cNvPr id="19" name="Text 16"/>
          <p:cNvSpPr txBox="1"/>
          <p:nvPr/>
        </p:nvSpPr>
        <p:spPr>
          <a:xfrm>
            <a:off x="8476488" y="1737360"/>
            <a:ext cx="3182112" cy="8229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wizard creates the DSM hybrid tracker for you — a scheduled search that runs every 5 minutes against the local deployment (or a remote one).</a:t>
            </a:r>
            <a:endParaRPr lang="en-US" sz="1050" dirty="0"/>
          </a:p>
        </p:txBody>
      </p:sp>
      <p:sp>
        <p:nvSpPr>
          <p:cNvPr id="20" name="Shape 17"/>
          <p:cNvSpPr/>
          <p:nvPr/>
        </p:nvSpPr>
        <p:spPr>
          <a:xfrm>
            <a:off x="8092440" y="2688336"/>
            <a:ext cx="274320" cy="274320"/>
          </a:xfrm>
          <a:prstGeom prst="ellipse">
            <a:avLst/>
          </a:prstGeom>
          <a:solidFill>
            <a:srgbClr val="3DBE7A"/>
          </a:solidFill>
          <a:ln w="12700">
            <a:solidFill>
              <a:srgbClr val="FFFFFF"/>
            </a:solidFill>
            <a:prstDash val="solid"/>
          </a:ln>
        </p:spPr>
      </p:sp>
      <p:sp>
        <p:nvSpPr>
          <p:cNvPr id="21" name="Text 18"/>
          <p:cNvSpPr txBox="1"/>
          <p:nvPr/>
        </p:nvSpPr>
        <p:spPr>
          <a:xfrm>
            <a:off x="8092440" y="268833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67004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Index patterns</a:t>
            </a:r>
            <a:endParaRPr lang="en-US" sz="1250" dirty="0"/>
          </a:p>
        </p:txBody>
      </p:sp>
      <p:sp>
        <p:nvSpPr>
          <p:cNvPr id="23" name="Text 20"/>
          <p:cNvSpPr txBox="1"/>
          <p:nvPr/>
        </p:nvSpPr>
        <p:spPr>
          <a:xfrm>
            <a:off x="8476488" y="2944368"/>
            <a:ext cx="3182112" cy="7315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Chips, wildcards allowed: siem-* covers every SIEM index family. Leave empty to discover every index the tracker’s owner can read.</a:t>
            </a:r>
            <a:endParaRPr lang="en-US" sz="1050" dirty="0"/>
          </a:p>
        </p:txBody>
      </p:sp>
      <p:sp>
        <p:nvSpPr>
          <p:cNvPr id="24" name="Shape 21"/>
          <p:cNvSpPr/>
          <p:nvPr/>
        </p:nvSpPr>
        <p:spPr>
          <a:xfrm>
            <a:off x="8092440" y="3803904"/>
            <a:ext cx="274320" cy="274320"/>
          </a:xfrm>
          <a:prstGeom prst="ellipse">
            <a:avLst/>
          </a:prstGeom>
          <a:solidFill>
            <a:srgbClr val="E0A040"/>
          </a:solidFill>
          <a:ln w="12700">
            <a:solidFill>
              <a:srgbClr val="FFFFFF"/>
            </a:solidFill>
            <a:prstDash val="solid"/>
          </a:ln>
        </p:spPr>
      </p:sp>
      <p:sp>
        <p:nvSpPr>
          <p:cNvPr id="25" name="Text 22"/>
          <p:cNvSpPr txBox="1"/>
          <p:nvPr/>
        </p:nvSpPr>
        <p:spPr>
          <a:xfrm>
            <a:off x="8092440" y="38039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78561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Resulting root constraint</a:t>
            </a:r>
            <a:endParaRPr lang="en-US" sz="1250" dirty="0"/>
          </a:p>
        </p:txBody>
      </p:sp>
      <p:sp>
        <p:nvSpPr>
          <p:cNvPr id="27" name="Text 24"/>
          <p:cNvSpPr txBox="1"/>
          <p:nvPr/>
        </p:nvSpPr>
        <p:spPr>
          <a:xfrm>
            <a:off x="8476488" y="4059936"/>
            <a:ext cx="318211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index=siem-* — this is the SPL the tracker will start from.</a:t>
            </a:r>
            <a:endParaRPr lang="en-US" sz="1050" dirty="0"/>
          </a:p>
        </p:txBody>
      </p:sp>
      <p:sp>
        <p:nvSpPr>
          <p:cNvPr id="28" name="Shape 25"/>
          <p:cNvSpPr/>
          <p:nvPr/>
        </p:nvSpPr>
        <p:spPr>
          <a:xfrm>
            <a:off x="8092440" y="4828032"/>
            <a:ext cx="274320" cy="274320"/>
          </a:xfrm>
          <a:prstGeom prst="ellipse">
            <a:avLst/>
          </a:prstGeom>
          <a:solidFill>
            <a:srgbClr val="9A78F5"/>
          </a:solidFill>
          <a:ln w="12700">
            <a:solidFill>
              <a:srgbClr val="FFFFFF"/>
            </a:solidFill>
            <a:prstDash val="solid"/>
          </a:ln>
        </p:spPr>
      </p:sp>
      <p:sp>
        <p:nvSpPr>
          <p:cNvPr id="29" name="Text 26"/>
          <p:cNvSpPr txBox="1"/>
          <p:nvPr/>
        </p:nvSpPr>
        <p:spPr>
          <a:xfrm>
            <a:off x="8092440" y="48280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480974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Test now = simulation</a:t>
            </a:r>
            <a:endParaRPr lang="en-US" sz="1250" dirty="0"/>
          </a:p>
        </p:txBody>
      </p:sp>
      <p:sp>
        <p:nvSpPr>
          <p:cNvPr id="31" name="Text 28"/>
          <p:cNvSpPr txBox="1"/>
          <p:nvPr/>
        </p:nvSpPr>
        <p:spPr>
          <a:xfrm>
            <a:off x="8476488" y="5084064"/>
            <a:ext cx="318211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Before creating anything: the entities and indexes the tracker will discover, listed. No surprises after creation.</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3 / 6</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3 — Default delay: what “late” means for this tenant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34331" y="1380744"/>
            <a:ext cx="6852378" cy="4574293"/>
          </a:xfrm>
          <a:prstGeom prst="roundRect">
            <a:avLst>
              <a:gd name="adj" fmla="val 1126"/>
            </a:avLst>
          </a:prstGeom>
          <a:solidFill>
            <a:srgbClr val="1F242F"/>
          </a:solidFill>
          <a:ln w="9525">
            <a:solidFill>
              <a:srgbClr val="2A3140"/>
            </a:solidFill>
            <a:prstDash val="solid"/>
          </a:ln>
        </p:spPr>
      </p:sp>
      <p:pic>
        <p:nvPicPr>
          <p:cNvPr id="35" name="Picture 34" descr="b05_delay.png"/>
          <p:cNvPicPr>
            <a:picLocks noChangeAspect="1"/>
          </p:cNvPicPr>
          <p:nvPr/>
        </p:nvPicPr>
        <p:blipFill>
          <a:blip r:embed="rId4"/>
          <a:stretch>
            <a:fillRect/>
          </a:stretch>
        </p:blipFill>
        <p:spPr>
          <a:xfrm>
            <a:off x="770907" y="1417320"/>
            <a:ext cx="6779226" cy="4501141"/>
          </a:xfrm>
          <a:prstGeom prst="rect">
            <a:avLst/>
          </a:prstGeom>
        </p:spPr>
      </p:pic>
      <p:sp>
        <p:nvSpPr>
          <p:cNvPr id="8" name="Shape 5"/>
          <p:cNvSpPr/>
          <p:nvPr/>
        </p:nvSpPr>
        <p:spPr>
          <a:xfrm>
            <a:off x="2972579" y="2067859"/>
            <a:ext cx="274320" cy="274320"/>
          </a:xfrm>
          <a:prstGeom prst="ellipse">
            <a:avLst/>
          </a:prstGeom>
          <a:solidFill>
            <a:srgbClr val="5B8DEF"/>
          </a:solidFill>
          <a:ln w="12700">
            <a:solidFill>
              <a:srgbClr val="FFFFFF"/>
            </a:solidFill>
            <a:prstDash val="solid"/>
          </a:ln>
        </p:spPr>
      </p:sp>
      <p:sp>
        <p:nvSpPr>
          <p:cNvPr id="9" name="Text 6"/>
          <p:cNvSpPr txBox="1"/>
          <p:nvPr/>
        </p:nvSpPr>
        <p:spPr>
          <a:xfrm>
            <a:off x="2972579" y="206785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2972579" y="3035604"/>
            <a:ext cx="274320" cy="274320"/>
          </a:xfrm>
          <a:prstGeom prst="ellipse">
            <a:avLst/>
          </a:prstGeom>
          <a:solidFill>
            <a:srgbClr val="E0A040"/>
          </a:solidFill>
          <a:ln w="12700">
            <a:solidFill>
              <a:srgbClr val="FFFFFF"/>
            </a:solidFill>
            <a:prstDash val="solid"/>
          </a:ln>
        </p:spPr>
      </p:sp>
      <p:sp>
        <p:nvSpPr>
          <p:cNvPr id="11" name="Text 8"/>
          <p:cNvSpPr txBox="1"/>
          <p:nvPr/>
        </p:nvSpPr>
        <p:spPr>
          <a:xfrm>
            <a:off x="2972579" y="30356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2972579" y="4133883"/>
            <a:ext cx="274320" cy="274320"/>
          </a:xfrm>
          <a:prstGeom prst="ellipse">
            <a:avLst/>
          </a:prstGeom>
          <a:solidFill>
            <a:srgbClr val="9A78F5"/>
          </a:solidFill>
          <a:ln w="12700">
            <a:solidFill>
              <a:srgbClr val="FFFFFF"/>
            </a:solidFill>
            <a:prstDash val="solid"/>
          </a:ln>
        </p:spPr>
      </p:sp>
      <p:sp>
        <p:nvSpPr>
          <p:cNvPr id="13" name="Text 10"/>
          <p:cNvSpPr txBox="1"/>
          <p:nvPr/>
        </p:nvSpPr>
        <p:spPr>
          <a:xfrm>
            <a:off x="2972579" y="413388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3142060" y="5254667"/>
            <a:ext cx="274320" cy="274320"/>
          </a:xfrm>
          <a:prstGeom prst="ellipse">
            <a:avLst/>
          </a:prstGeom>
          <a:solidFill>
            <a:srgbClr val="3DBE7A"/>
          </a:solidFill>
          <a:ln w="12700">
            <a:solidFill>
              <a:srgbClr val="FFFFFF"/>
            </a:solidFill>
            <a:prstDash val="solid"/>
          </a:ln>
        </p:spPr>
      </p:sp>
      <p:sp>
        <p:nvSpPr>
          <p:cNvPr id="15" name="Text 12"/>
          <p:cNvSpPr txBox="1"/>
          <p:nvPr/>
        </p:nvSpPr>
        <p:spPr>
          <a:xfrm>
            <a:off x="3142060" y="52546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business_hours — 1h</a:t>
            </a:r>
            <a:endParaRPr lang="en-US" sz="1250" dirty="0"/>
          </a:p>
        </p:txBody>
      </p:sp>
      <p:sp>
        <p:nvSpPr>
          <p:cNvPr id="19" name="Text 16"/>
          <p:cNvSpPr txBox="1"/>
          <p:nvPr/>
        </p:nvSpPr>
        <p:spPr>
          <a:xfrm>
            <a:off x="8476488" y="1737360"/>
            <a:ext cx="318211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Mon–Fri, 09–20: a feed silent for more than an hour is late.</a:t>
            </a:r>
            <a:endParaRPr lang="en-US" sz="1050" dirty="0"/>
          </a:p>
        </p:txBody>
      </p:sp>
      <p:sp>
        <p:nvSpPr>
          <p:cNvPr id="20" name="Shape 17"/>
          <p:cNvSpPr/>
          <p:nvPr/>
        </p:nvSpPr>
        <p:spPr>
          <a:xfrm>
            <a:off x="8092440" y="2368296"/>
            <a:ext cx="274320" cy="274320"/>
          </a:xfrm>
          <a:prstGeom prst="ellipse">
            <a:avLst/>
          </a:prstGeom>
          <a:solidFill>
            <a:srgbClr val="E0A040"/>
          </a:solidFill>
          <a:ln w="12700">
            <a:solidFill>
              <a:srgbClr val="FFFFFF"/>
            </a:solidFill>
            <a:prstDash val="solid"/>
          </a:ln>
        </p:spPr>
      </p:sp>
      <p:sp>
        <p:nvSpPr>
          <p:cNvPr id="21" name="Text 18"/>
          <p:cNvSpPr txBox="1"/>
          <p:nvPr/>
        </p:nvSpPr>
        <p:spPr>
          <a:xfrm>
            <a:off x="8092440" y="23682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35000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business_nights — 4h</a:t>
            </a:r>
            <a:endParaRPr lang="en-US" sz="1250" dirty="0"/>
          </a:p>
        </p:txBody>
      </p:sp>
      <p:sp>
        <p:nvSpPr>
          <p:cNvPr id="23" name="Text 20"/>
          <p:cNvSpPr txBox="1"/>
          <p:nvPr/>
        </p:nvSpPr>
        <p:spPr>
          <a:xfrm>
            <a:off x="8476488" y="2624328"/>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Mon–Fri, 21–08: more tolerance while batch jobs and low traffic are expected.</a:t>
            </a:r>
            <a:endParaRPr lang="en-US" sz="1050" dirty="0"/>
          </a:p>
        </p:txBody>
      </p:sp>
      <p:sp>
        <p:nvSpPr>
          <p:cNvPr id="24" name="Shape 21"/>
          <p:cNvSpPr/>
          <p:nvPr/>
        </p:nvSpPr>
        <p:spPr>
          <a:xfrm>
            <a:off x="8092440" y="3300984"/>
            <a:ext cx="274320" cy="274320"/>
          </a:xfrm>
          <a:prstGeom prst="ellipse">
            <a:avLst/>
          </a:prstGeom>
          <a:solidFill>
            <a:srgbClr val="9A78F5"/>
          </a:solidFill>
          <a:ln w="12700">
            <a:solidFill>
              <a:srgbClr val="FFFFFF"/>
            </a:solidFill>
            <a:prstDash val="solid"/>
          </a:ln>
        </p:spPr>
      </p:sp>
      <p:sp>
        <p:nvSpPr>
          <p:cNvPr id="25" name="Text 22"/>
          <p:cNvSpPr txBox="1"/>
          <p:nvPr/>
        </p:nvSpPr>
        <p:spPr>
          <a:xfrm>
            <a:off x="8092440" y="3300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28269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weekends — 1 day</a:t>
            </a:r>
            <a:endParaRPr lang="en-US" sz="1250" dirty="0"/>
          </a:p>
        </p:txBody>
      </p:sp>
      <p:sp>
        <p:nvSpPr>
          <p:cNvPr id="27" name="Text 24"/>
          <p:cNvSpPr txBox="1"/>
          <p:nvPr/>
        </p:nvSpPr>
        <p:spPr>
          <a:xfrm>
            <a:off x="8476488" y="3557016"/>
            <a:ext cx="3182112"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Sat–Sun, all hours.</a:t>
            </a:r>
            <a:endParaRPr lang="en-US" sz="1050" dirty="0"/>
          </a:p>
        </p:txBody>
      </p:sp>
      <p:sp>
        <p:nvSpPr>
          <p:cNvPr id="28" name="Shape 25"/>
          <p:cNvSpPr/>
          <p:nvPr/>
        </p:nvSpPr>
        <p:spPr>
          <a:xfrm>
            <a:off x="8092440" y="4005072"/>
            <a:ext cx="274320" cy="274320"/>
          </a:xfrm>
          <a:prstGeom prst="ellipse">
            <a:avLst/>
          </a:prstGeom>
          <a:solidFill>
            <a:srgbClr val="3DBE7A"/>
          </a:solidFill>
          <a:ln w="12700">
            <a:solidFill>
              <a:srgbClr val="FFFFFF"/>
            </a:solidFill>
            <a:prstDash val="solid"/>
          </a:ln>
        </p:spPr>
      </p:sp>
      <p:sp>
        <p:nvSpPr>
          <p:cNvPr id="29" name="Text 26"/>
          <p:cNvSpPr txBox="1"/>
          <p:nvPr/>
        </p:nvSpPr>
        <p:spPr>
          <a:xfrm>
            <a:off x="8092440" y="40050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398678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Fallback — 1h</a:t>
            </a:r>
            <a:endParaRPr lang="en-US" sz="1250" dirty="0"/>
          </a:p>
        </p:txBody>
      </p:sp>
      <p:sp>
        <p:nvSpPr>
          <p:cNvPr id="31" name="Text 28"/>
          <p:cNvSpPr txBox="1"/>
          <p:nvPr/>
        </p:nvSpPr>
        <p:spPr>
          <a:xfrm>
            <a:off x="8476488" y="4261104"/>
            <a:ext cx="3182112" cy="3200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Applies when no slot matches.</a:t>
            </a:r>
            <a:endParaRPr lang="en-US" sz="1050" dirty="0"/>
          </a:p>
        </p:txBody>
      </p:sp>
      <p:sp>
        <p:nvSpPr>
          <p:cNvPr id="32" name="Shape 29"/>
          <p:cNvSpPr/>
          <p:nvPr/>
        </p:nvSpPr>
        <p:spPr>
          <a:xfrm>
            <a:off x="8092440" y="4800600"/>
            <a:ext cx="3566160" cy="1417320"/>
          </a:xfrm>
          <a:prstGeom prst="roundRect">
            <a:avLst>
              <a:gd name="adj" fmla="val 7742"/>
            </a:avLst>
          </a:prstGeom>
          <a:solidFill>
            <a:srgbClr val="1F242F"/>
          </a:solidFill>
          <a:ln w="9525">
            <a:solidFill>
              <a:srgbClr val="2A3140"/>
            </a:solidFill>
            <a:prstDash val="solid"/>
          </a:ln>
        </p:spPr>
      </p:sp>
      <p:sp>
        <p:nvSpPr>
          <p:cNvPr id="33" name="Text 30"/>
          <p:cNvSpPr txBox="1"/>
          <p:nvPr/>
        </p:nvSpPr>
        <p:spPr>
          <a:xfrm>
            <a:off x="8275320" y="4864608"/>
            <a:ext cx="3200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Static vs variable</a:t>
            </a:r>
            <a:endParaRPr lang="en-US" sz="1200" dirty="0"/>
          </a:p>
        </p:txBody>
      </p:sp>
      <p:sp>
        <p:nvSpPr>
          <p:cNvPr id="34" name="Text 31"/>
          <p:cNvSpPr txBox="1"/>
          <p:nvPr/>
        </p:nvSpPr>
        <p:spPr>
          <a:xfrm>
            <a:off x="8275320" y="5120640"/>
            <a:ext cx="3246120" cy="1097280"/>
          </a:xfrm>
          <a:prstGeom prst="rect">
            <a:avLst/>
          </a:prstGeom>
          <a:noFill/>
          <a:ln/>
        </p:spPr>
        <p:txBody>
          <a:bodyPr wrap="square" lIns="0" tIns="0" rIns="0" bIns="0" rtlCol="0" anchor="t"/>
          <a:lstStyle/>
          <a:p>
            <a:pPr indent="0" marL="0">
              <a:buNone/>
            </a:pPr>
            <a:r>
              <a:rPr lang="en-US" sz="950" dirty="0">
                <a:solidFill>
                  <a:srgbClr val="9AA3B5"/>
                </a:solidFill>
                <a:latin typeface="Calibri" pitchFamily="34" charset="0"/>
                <a:ea typeface="Calibri" pitchFamily="34" charset="-122"/>
                <a:cs typeface="Calibri" pitchFamily="34" charset="-120"/>
              </a:rPr>
              <a:t>Static: one limit, always. Variable: limits by day and hour. The quick template “Business hours vs. off-hours” pre-fills three slots; hours are shown in your browser time and stored in server time. This is the tenant default — every entity inherits it and can override it.</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4 / 6</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4 — ML Outliers: off by default, volume belongs to VOL</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34331" y="1380744"/>
            <a:ext cx="6852378" cy="4574293"/>
          </a:xfrm>
          <a:prstGeom prst="roundRect">
            <a:avLst>
              <a:gd name="adj" fmla="val 1126"/>
            </a:avLst>
          </a:prstGeom>
          <a:solidFill>
            <a:srgbClr val="1F242F"/>
          </a:solidFill>
          <a:ln w="9525">
            <a:solidFill>
              <a:srgbClr val="2A3140"/>
            </a:solidFill>
            <a:prstDash val="solid"/>
          </a:ln>
        </p:spPr>
      </p:sp>
      <p:pic>
        <p:nvPicPr>
          <p:cNvPr id="23" name="Picture 22" descr="b06_ml.png"/>
          <p:cNvPicPr>
            <a:picLocks noChangeAspect="1"/>
          </p:cNvPicPr>
          <p:nvPr/>
        </p:nvPicPr>
        <p:blipFill>
          <a:blip r:embed="rId4"/>
          <a:stretch>
            <a:fillRect/>
          </a:stretch>
        </p:blipFill>
        <p:spPr>
          <a:xfrm>
            <a:off x="770907" y="1417320"/>
            <a:ext cx="6779226" cy="4501141"/>
          </a:xfrm>
          <a:prstGeom prst="rect">
            <a:avLst/>
          </a:prstGeom>
        </p:spPr>
      </p:pic>
      <p:sp>
        <p:nvSpPr>
          <p:cNvPr id="8" name="Shape 5"/>
          <p:cNvSpPr/>
          <p:nvPr/>
        </p:nvSpPr>
        <p:spPr>
          <a:xfrm>
            <a:off x="2870891" y="2405445"/>
            <a:ext cx="274320" cy="274320"/>
          </a:xfrm>
          <a:prstGeom prst="ellipse">
            <a:avLst/>
          </a:prstGeom>
          <a:solidFill>
            <a:srgbClr val="5B8DEF"/>
          </a:solidFill>
          <a:ln w="12700">
            <a:solidFill>
              <a:srgbClr val="FFFFFF"/>
            </a:solidFill>
            <a:prstDash val="solid"/>
          </a:ln>
        </p:spPr>
      </p:sp>
      <p:sp>
        <p:nvSpPr>
          <p:cNvPr id="9" name="Text 6"/>
          <p:cNvSpPr txBox="1"/>
          <p:nvPr/>
        </p:nvSpPr>
        <p:spPr>
          <a:xfrm>
            <a:off x="2870891" y="24054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1345565" y="3787295"/>
            <a:ext cx="274320" cy="274320"/>
          </a:xfrm>
          <a:prstGeom prst="ellipse">
            <a:avLst/>
          </a:prstGeom>
          <a:solidFill>
            <a:srgbClr val="3DBE7A"/>
          </a:solidFill>
          <a:ln w="12700">
            <a:solidFill>
              <a:srgbClr val="FFFFFF"/>
            </a:solidFill>
            <a:prstDash val="solid"/>
          </a:ln>
        </p:spPr>
      </p:sp>
      <p:sp>
        <p:nvSpPr>
          <p:cNvPr id="11" name="Text 8"/>
          <p:cNvSpPr txBox="1"/>
          <p:nvPr/>
        </p:nvSpPr>
        <p:spPr>
          <a:xfrm>
            <a:off x="1345565" y="378729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8092440" y="1481328"/>
            <a:ext cx="274320" cy="274320"/>
          </a:xfrm>
          <a:prstGeom prst="ellipse">
            <a:avLst/>
          </a:prstGeom>
          <a:solidFill>
            <a:srgbClr val="5B8DEF"/>
          </a:solidFill>
          <a:ln w="12700">
            <a:solidFill>
              <a:srgbClr val="FFFFFF"/>
            </a:solidFill>
            <a:prstDash val="solid"/>
          </a:ln>
        </p:spPr>
      </p:sp>
      <p:sp>
        <p:nvSpPr>
          <p:cNvPr id="13" name="Text 10"/>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4" name="Text 11"/>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Disabled for this tenant</a:t>
            </a:r>
            <a:endParaRPr lang="en-US" sz="1250" dirty="0"/>
          </a:p>
        </p:txBody>
      </p:sp>
      <p:sp>
        <p:nvSpPr>
          <p:cNvPr id="15" name="Text 12"/>
          <p:cNvSpPr txBox="1"/>
          <p:nvPr/>
        </p:nvSpPr>
        <p:spPr>
          <a:xfrm>
            <a:off x="8476488" y="1737360"/>
            <a:ext cx="3182112" cy="10058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Outliers detection on data sources starts off. The banner recommends volume outliers per index with the Splunk Volume (Outliers) component, in its own tenant.</a:t>
            </a:r>
            <a:endParaRPr lang="en-US" sz="1050" dirty="0"/>
          </a:p>
        </p:txBody>
      </p:sp>
      <p:sp>
        <p:nvSpPr>
          <p:cNvPr id="16" name="Shape 13"/>
          <p:cNvSpPr/>
          <p:nvPr/>
        </p:nvSpPr>
        <p:spPr>
          <a:xfrm>
            <a:off x="8092440" y="2871216"/>
            <a:ext cx="274320" cy="274320"/>
          </a:xfrm>
          <a:prstGeom prst="ellipse">
            <a:avLst/>
          </a:prstGeom>
          <a:solidFill>
            <a:srgbClr val="3DBE7A"/>
          </a:solidFill>
          <a:ln w="12700">
            <a:solidFill>
              <a:srgbClr val="FFFFFF"/>
            </a:solidFill>
            <a:prstDash val="solid"/>
          </a:ln>
        </p:spPr>
      </p:sp>
      <p:sp>
        <p:nvSpPr>
          <p:cNvPr id="17" name="Text 14"/>
          <p:cNvSpPr txBox="1"/>
          <p:nvPr/>
        </p:nvSpPr>
        <p:spPr>
          <a:xfrm>
            <a:off x="8092440" y="28712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8" name="Text 15"/>
          <p:cNvSpPr txBox="1"/>
          <p:nvPr/>
        </p:nvSpPr>
        <p:spPr>
          <a:xfrm>
            <a:off x="8476488" y="285292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If you enable it: the scope</a:t>
            </a:r>
            <a:endParaRPr lang="en-US" sz="1250" dirty="0"/>
          </a:p>
        </p:txBody>
      </p:sp>
      <p:sp>
        <p:nvSpPr>
          <p:cNvPr id="19" name="Text 16"/>
          <p:cNvSpPr txBox="1"/>
          <p:nvPr/>
        </p:nvSpPr>
        <p:spPr>
          <a:xfrm>
            <a:off x="8476488" y="3127248"/>
            <a:ext cx="3182112" cy="9144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priority filter (critical + high by default) and a filter expression in the Virtual Groups DSL narrow training to the feeds where anomalies are meaningful.</a:t>
            </a:r>
            <a:endParaRPr lang="en-US" sz="1050" dirty="0"/>
          </a:p>
        </p:txBody>
      </p:sp>
      <p:sp>
        <p:nvSpPr>
          <p:cNvPr id="20" name="Shape 17"/>
          <p:cNvSpPr/>
          <p:nvPr/>
        </p:nvSpPr>
        <p:spPr>
          <a:xfrm>
            <a:off x="8092440" y="4480560"/>
            <a:ext cx="3566160" cy="1737360"/>
          </a:xfrm>
          <a:prstGeom prst="roundRect">
            <a:avLst>
              <a:gd name="adj" fmla="val 6316"/>
            </a:avLst>
          </a:prstGeom>
          <a:solidFill>
            <a:srgbClr val="1F242F"/>
          </a:solidFill>
          <a:ln w="9525">
            <a:solidFill>
              <a:srgbClr val="2A3140"/>
            </a:solidFill>
            <a:prstDash val="solid"/>
          </a:ln>
        </p:spPr>
      </p:sp>
      <p:sp>
        <p:nvSpPr>
          <p:cNvPr id="21" name="Text 18"/>
          <p:cNvSpPr txBox="1"/>
          <p:nvPr/>
        </p:nvSpPr>
        <p:spPr>
          <a:xfrm>
            <a:off x="8275320" y="4590288"/>
            <a:ext cx="3200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Why this default</a:t>
            </a:r>
            <a:endParaRPr lang="en-US" sz="1200" dirty="0"/>
          </a:p>
        </p:txBody>
      </p:sp>
      <p:sp>
        <p:nvSpPr>
          <p:cNvPr id="22" name="Text 19"/>
          <p:cNvSpPr txBox="1"/>
          <p:nvPr/>
        </p:nvSpPr>
        <p:spPr>
          <a:xfrm>
            <a:off x="8275320" y="4892040"/>
            <a:ext cx="3246120" cy="12801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VOL models the licensed volume of every index — the right grain for drops and spikes. Per-feed models cost search time and add 36 to the score per breach: a focused opt-in, not a fleet-wide switch.</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5 / 6</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5 — Indexes &amp; RBAC: where the tenant writes, who can see it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273635" cy="4082512"/>
          </a:xfrm>
          <a:prstGeom prst="roundRect">
            <a:avLst>
              <a:gd name="adj" fmla="val 1344"/>
            </a:avLst>
          </a:prstGeom>
          <a:solidFill>
            <a:srgbClr val="1F242F"/>
          </a:solidFill>
          <a:ln w="9525">
            <a:solidFill>
              <a:srgbClr val="2A3140"/>
            </a:solidFill>
            <a:prstDash val="solid"/>
          </a:ln>
        </p:spPr>
      </p:sp>
      <p:pic>
        <p:nvPicPr>
          <p:cNvPr id="28" name="Picture 27" descr="b07_indexes_rbac.png"/>
          <p:cNvPicPr>
            <a:picLocks noChangeAspect="1"/>
          </p:cNvPicPr>
          <p:nvPr/>
        </p:nvPicPr>
        <p:blipFill>
          <a:blip r:embed="rId4"/>
          <a:stretch>
            <a:fillRect/>
          </a:stretch>
        </p:blipFill>
        <p:spPr>
          <a:xfrm>
            <a:off x="548640" y="1417320"/>
            <a:ext cx="7200483" cy="4009360"/>
          </a:xfrm>
          <a:prstGeom prst="rect">
            <a:avLst/>
          </a:prstGeom>
        </p:spPr>
      </p:pic>
      <p:sp>
        <p:nvSpPr>
          <p:cNvPr id="8" name="Shape 5"/>
          <p:cNvSpPr/>
          <p:nvPr/>
        </p:nvSpPr>
        <p:spPr>
          <a:xfrm>
            <a:off x="1275537" y="2571173"/>
            <a:ext cx="274320" cy="274320"/>
          </a:xfrm>
          <a:prstGeom prst="ellipse">
            <a:avLst/>
          </a:prstGeom>
          <a:solidFill>
            <a:srgbClr val="5B8DEF"/>
          </a:solidFill>
          <a:ln w="12700">
            <a:solidFill>
              <a:srgbClr val="FFFFFF"/>
            </a:solidFill>
            <a:prstDash val="solid"/>
          </a:ln>
        </p:spPr>
      </p:sp>
      <p:sp>
        <p:nvSpPr>
          <p:cNvPr id="9" name="Text 6"/>
          <p:cNvSpPr txBox="1"/>
          <p:nvPr/>
        </p:nvSpPr>
        <p:spPr>
          <a:xfrm>
            <a:off x="1275537" y="25711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1959583" y="3577523"/>
            <a:ext cx="274320" cy="274320"/>
          </a:xfrm>
          <a:prstGeom prst="ellipse">
            <a:avLst/>
          </a:prstGeom>
          <a:solidFill>
            <a:srgbClr val="E0A040"/>
          </a:solidFill>
          <a:ln w="12700">
            <a:solidFill>
              <a:srgbClr val="FFFFFF"/>
            </a:solidFill>
            <a:prstDash val="solid"/>
          </a:ln>
        </p:spPr>
      </p:sp>
      <p:sp>
        <p:nvSpPr>
          <p:cNvPr id="11" name="Text 8"/>
          <p:cNvSpPr txBox="1"/>
          <p:nvPr/>
        </p:nvSpPr>
        <p:spPr>
          <a:xfrm>
            <a:off x="1959583" y="357752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1167530" y="4066665"/>
            <a:ext cx="274320" cy="274320"/>
          </a:xfrm>
          <a:prstGeom prst="ellipse">
            <a:avLst/>
          </a:prstGeom>
          <a:solidFill>
            <a:srgbClr val="3DBE7A"/>
          </a:solidFill>
          <a:ln w="12700">
            <a:solidFill>
              <a:srgbClr val="FFFFFF"/>
            </a:solidFill>
            <a:prstDash val="solid"/>
          </a:ln>
        </p:spPr>
      </p:sp>
      <p:sp>
        <p:nvSpPr>
          <p:cNvPr id="13" name="Text 10"/>
          <p:cNvSpPr txBox="1"/>
          <p:nvPr/>
        </p:nvSpPr>
        <p:spPr>
          <a:xfrm>
            <a:off x="1167530" y="40666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092440" y="1481328"/>
            <a:ext cx="274320" cy="274320"/>
          </a:xfrm>
          <a:prstGeom prst="ellipse">
            <a:avLst/>
          </a:prstGeom>
          <a:solidFill>
            <a:srgbClr val="5B8DEF"/>
          </a:solidFill>
          <a:ln w="12700">
            <a:solidFill>
              <a:srgbClr val="FFFFFF"/>
            </a:solidFill>
            <a:prstDash val="solid"/>
          </a:ln>
        </p:spPr>
      </p:sp>
      <p:sp>
        <p:nvSpPr>
          <p:cNvPr id="15" name="Text 12"/>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6" name="Text 13"/>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Four indexes</a:t>
            </a:r>
            <a:endParaRPr lang="en-US" sz="1250" dirty="0"/>
          </a:p>
        </p:txBody>
      </p:sp>
      <p:sp>
        <p:nvSpPr>
          <p:cNvPr id="17" name="Text 14"/>
          <p:cNvSpPr txBox="1"/>
          <p:nvPr/>
        </p:nvSpPr>
        <p:spPr>
          <a:xfrm>
            <a:off x="8476488" y="1737360"/>
            <a:ext cx="3182112" cy="9601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summary (state events), audit (who changed what), metrics (KPIs over time), notable (alert output). Defaults are the trackme_* indexes; large estates often dedicate indexes per tenant.</a:t>
            </a:r>
            <a:endParaRPr lang="en-US" sz="1050" dirty="0"/>
          </a:p>
        </p:txBody>
      </p:sp>
      <p:sp>
        <p:nvSpPr>
          <p:cNvPr id="18" name="Shape 15"/>
          <p:cNvSpPr/>
          <p:nvPr/>
        </p:nvSpPr>
        <p:spPr>
          <a:xfrm>
            <a:off x="8092440" y="2825496"/>
            <a:ext cx="274320" cy="274320"/>
          </a:xfrm>
          <a:prstGeom prst="ellipse">
            <a:avLst/>
          </a:prstGeom>
          <a:solidFill>
            <a:srgbClr val="E0A040"/>
          </a:solidFill>
          <a:ln w="12700">
            <a:solidFill>
              <a:srgbClr val="FFFFFF"/>
            </a:solidFill>
            <a:prstDash val="solid"/>
          </a:ln>
        </p:spPr>
      </p:sp>
      <p:sp>
        <p:nvSpPr>
          <p:cNvPr id="19" name="Text 16"/>
          <p:cNvSpPr txBox="1"/>
          <p:nvPr/>
        </p:nvSpPr>
        <p:spPr>
          <a:xfrm>
            <a:off x="8092440" y="28254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0" name="Text 17"/>
          <p:cNvSpPr txBox="1"/>
          <p:nvPr/>
        </p:nvSpPr>
        <p:spPr>
          <a:xfrm>
            <a:off x="8476488" y="280720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Owner</a:t>
            </a:r>
            <a:endParaRPr lang="en-US" sz="1250" dirty="0"/>
          </a:p>
        </p:txBody>
      </p:sp>
      <p:sp>
        <p:nvSpPr>
          <p:cNvPr id="21" name="Text 18"/>
          <p:cNvSpPr txBox="1"/>
          <p:nvPr/>
        </p:nvSpPr>
        <p:spPr>
          <a:xfrm>
            <a:off x="8476488" y="3081528"/>
            <a:ext cx="318211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Splunk user the tenant’s objects belong to and its trackers run as — “nobody” keeps them app-scoped.</a:t>
            </a:r>
            <a:endParaRPr lang="en-US" sz="1050" dirty="0"/>
          </a:p>
        </p:txBody>
      </p:sp>
      <p:sp>
        <p:nvSpPr>
          <p:cNvPr id="22" name="Shape 19"/>
          <p:cNvSpPr/>
          <p:nvPr/>
        </p:nvSpPr>
        <p:spPr>
          <a:xfrm>
            <a:off x="8092440" y="3849624"/>
            <a:ext cx="274320" cy="274320"/>
          </a:xfrm>
          <a:prstGeom prst="ellipse">
            <a:avLst/>
          </a:prstGeom>
          <a:solidFill>
            <a:srgbClr val="3DBE7A"/>
          </a:solidFill>
          <a:ln w="12700">
            <a:solidFill>
              <a:srgbClr val="FFFFFF"/>
            </a:solidFill>
            <a:prstDash val="solid"/>
          </a:ln>
        </p:spPr>
      </p:sp>
      <p:sp>
        <p:nvSpPr>
          <p:cNvPr id="23" name="Text 20"/>
          <p:cNvSpPr txBox="1"/>
          <p:nvPr/>
        </p:nvSpPr>
        <p:spPr>
          <a:xfrm>
            <a:off x="80924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1"/>
          <p:cNvSpPr txBox="1"/>
          <p:nvPr/>
        </p:nvSpPr>
        <p:spPr>
          <a:xfrm>
            <a:off x="8476488" y="383133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Roles</a:t>
            </a:r>
            <a:endParaRPr lang="en-US" sz="1250" dirty="0"/>
          </a:p>
        </p:txBody>
      </p:sp>
      <p:sp>
        <p:nvSpPr>
          <p:cNvPr id="25" name="Text 22"/>
          <p:cNvSpPr txBox="1"/>
          <p:nvPr/>
        </p:nvSpPr>
        <p:spPr>
          <a:xfrm>
            <a:off x="8476488" y="4105656"/>
            <a:ext cx="318211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Admin, power and read-only roles per tenant. This is how team A never sees team B’s entities.</a:t>
            </a:r>
            <a:endParaRPr lang="en-US" sz="1050" dirty="0"/>
          </a:p>
        </p:txBody>
      </p:sp>
      <p:sp>
        <p:nvSpPr>
          <p:cNvPr id="26" name="Shape 23"/>
          <p:cNvSpPr/>
          <p:nvPr/>
        </p:nvSpPr>
        <p:spPr>
          <a:xfrm>
            <a:off x="548640" y="5623560"/>
            <a:ext cx="7223760" cy="594360"/>
          </a:xfrm>
          <a:prstGeom prst="roundRect">
            <a:avLst>
              <a:gd name="adj" fmla="val 18462"/>
            </a:avLst>
          </a:prstGeom>
          <a:solidFill>
            <a:srgbClr val="1F242F"/>
          </a:solidFill>
          <a:ln w="9525">
            <a:solidFill>
              <a:srgbClr val="2A3140"/>
            </a:solidFill>
            <a:prstDash val="solid"/>
          </a:ln>
        </p:spPr>
      </p:sp>
      <p:sp>
        <p:nvSpPr>
          <p:cNvPr id="27" name="Text 24"/>
          <p:cNvSpPr txBox="1"/>
          <p:nvPr/>
        </p:nvSpPr>
        <p:spPr>
          <a:xfrm>
            <a:off x="777240" y="5669280"/>
            <a:ext cx="6858000" cy="502920"/>
          </a:xfrm>
          <a:prstGeom prst="rect">
            <a:avLst/>
          </a:prstGeom>
          <a:noFill/>
          <a:ln/>
        </p:spPr>
        <p:txBody>
          <a:bodyPr wrap="square" lIns="0" tIns="0" rIns="0" bIns="0" rtlCol="0" anchor="ctr"/>
          <a:lstStyle/>
          <a:p>
            <a:pPr indent="0" marL="0">
              <a:buNone/>
            </a:pPr>
            <a:r>
              <a:rPr lang="en-US" sz="1100" dirty="0">
                <a:solidFill>
                  <a:srgbClr val="9AA3B5"/>
                </a:solidFill>
                <a:latin typeface="Calibri" pitchFamily="34" charset="0"/>
                <a:ea typeface="Calibri" pitchFamily="34" charset="-122"/>
                <a:cs typeface="Calibri" pitchFamily="34" charset="-120"/>
              </a:rPr>
              <a:t>RBAC is per tenant and enforced at the REST boundary — the UI, the API and the AI Assistant all go through it.</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WIZARD 6 / 6</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6 — Review, then watch TrackMe build the tenant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734331" y="1380744"/>
            <a:ext cx="6852378" cy="4574293"/>
          </a:xfrm>
          <a:prstGeom prst="roundRect">
            <a:avLst>
              <a:gd name="adj" fmla="val 1126"/>
            </a:avLst>
          </a:prstGeom>
          <a:solidFill>
            <a:srgbClr val="1F242F"/>
          </a:solidFill>
          <a:ln w="9525">
            <a:solidFill>
              <a:srgbClr val="2A3140"/>
            </a:solidFill>
            <a:prstDash val="solid"/>
          </a:ln>
        </p:spPr>
      </p:sp>
      <p:pic>
        <p:nvPicPr>
          <p:cNvPr id="23" name="Picture 22" descr="b08_review.png"/>
          <p:cNvPicPr>
            <a:picLocks noChangeAspect="1"/>
          </p:cNvPicPr>
          <p:nvPr/>
        </p:nvPicPr>
        <p:blipFill>
          <a:blip r:embed="rId4"/>
          <a:stretch>
            <a:fillRect/>
          </a:stretch>
        </p:blipFill>
        <p:spPr>
          <a:xfrm>
            <a:off x="770907" y="1417320"/>
            <a:ext cx="6779226" cy="4501141"/>
          </a:xfrm>
          <a:prstGeom prst="rect">
            <a:avLst/>
          </a:prstGeom>
        </p:spPr>
      </p:pic>
      <p:sp>
        <p:nvSpPr>
          <p:cNvPr id="8" name="Shape 5"/>
          <p:cNvSpPr/>
          <p:nvPr/>
        </p:nvSpPr>
        <p:spPr>
          <a:xfrm>
            <a:off x="1854007" y="2630502"/>
            <a:ext cx="274320" cy="274320"/>
          </a:xfrm>
          <a:prstGeom prst="ellipse">
            <a:avLst/>
          </a:prstGeom>
          <a:solidFill>
            <a:srgbClr val="5B8DEF"/>
          </a:solidFill>
          <a:ln w="12700">
            <a:solidFill>
              <a:srgbClr val="FFFFFF"/>
            </a:solidFill>
            <a:prstDash val="solid"/>
          </a:ln>
        </p:spPr>
      </p:sp>
      <p:sp>
        <p:nvSpPr>
          <p:cNvPr id="9" name="Text 6"/>
          <p:cNvSpPr txBox="1"/>
          <p:nvPr/>
        </p:nvSpPr>
        <p:spPr>
          <a:xfrm>
            <a:off x="1854007" y="263050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2430241" y="3566739"/>
            <a:ext cx="274320" cy="274320"/>
          </a:xfrm>
          <a:prstGeom prst="ellipse">
            <a:avLst/>
          </a:prstGeom>
          <a:solidFill>
            <a:srgbClr val="3DBE7A"/>
          </a:solidFill>
          <a:ln w="12700">
            <a:solidFill>
              <a:srgbClr val="FFFFFF"/>
            </a:solidFill>
            <a:prstDash val="solid"/>
          </a:ln>
        </p:spPr>
      </p:sp>
      <p:sp>
        <p:nvSpPr>
          <p:cNvPr id="11" name="Text 8"/>
          <p:cNvSpPr txBox="1"/>
          <p:nvPr/>
        </p:nvSpPr>
        <p:spPr>
          <a:xfrm>
            <a:off x="2430241" y="356673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8092440" y="1481328"/>
            <a:ext cx="274320" cy="274320"/>
          </a:xfrm>
          <a:prstGeom prst="ellipse">
            <a:avLst/>
          </a:prstGeom>
          <a:solidFill>
            <a:srgbClr val="5B8DEF"/>
          </a:solidFill>
          <a:ln w="12700">
            <a:solidFill>
              <a:srgbClr val="FFFFFF"/>
            </a:solidFill>
            <a:prstDash val="solid"/>
          </a:ln>
        </p:spPr>
      </p:sp>
      <p:sp>
        <p:nvSpPr>
          <p:cNvPr id="13" name="Text 10"/>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4" name="Text 11"/>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Update comment</a:t>
            </a:r>
            <a:endParaRPr lang="en-US" sz="1250" dirty="0"/>
          </a:p>
        </p:txBody>
      </p:sp>
      <p:sp>
        <p:nvSpPr>
          <p:cNvPr id="15" name="Text 12"/>
          <p:cNvSpPr txBox="1"/>
          <p:nvPr/>
        </p:nvSpPr>
        <p:spPr>
          <a:xfrm>
            <a:off x="8476488" y="1737360"/>
            <a:ext cx="318211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Free text stored in the audit trail with this creation — useful months later.</a:t>
            </a:r>
            <a:endParaRPr lang="en-US" sz="1050" dirty="0"/>
          </a:p>
        </p:txBody>
      </p:sp>
      <p:sp>
        <p:nvSpPr>
          <p:cNvPr id="16" name="Shape 13"/>
          <p:cNvSpPr/>
          <p:nvPr/>
        </p:nvSpPr>
        <p:spPr>
          <a:xfrm>
            <a:off x="8092440" y="2368296"/>
            <a:ext cx="274320" cy="274320"/>
          </a:xfrm>
          <a:prstGeom prst="ellipse">
            <a:avLst/>
          </a:prstGeom>
          <a:solidFill>
            <a:srgbClr val="3DBE7A"/>
          </a:solidFill>
          <a:ln w="12700">
            <a:solidFill>
              <a:srgbClr val="FFFFFF"/>
            </a:solidFill>
            <a:prstDash val="solid"/>
          </a:ln>
        </p:spPr>
      </p:sp>
      <p:sp>
        <p:nvSpPr>
          <p:cNvPr id="17" name="Text 14"/>
          <p:cNvSpPr txBox="1"/>
          <p:nvPr/>
        </p:nvSpPr>
        <p:spPr>
          <a:xfrm>
            <a:off x="8092440" y="23682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8" name="Text 15"/>
          <p:cNvSpPr txBox="1"/>
          <p:nvPr/>
        </p:nvSpPr>
        <p:spPr>
          <a:xfrm>
            <a:off x="8476488" y="235000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Action progress events</a:t>
            </a:r>
            <a:endParaRPr lang="en-US" sz="1250" dirty="0"/>
          </a:p>
        </p:txBody>
      </p:sp>
      <p:sp>
        <p:nvSpPr>
          <p:cNvPr id="19" name="Text 16"/>
          <p:cNvSpPr txBox="1"/>
          <p:nvPr/>
        </p:nvSpPr>
        <p:spPr>
          <a:xfrm>
            <a:off x="8476488" y="2624328"/>
            <a:ext cx="3182112" cy="12801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wizard streams the REST log live: KV collections and transforms created per feature (outliers, sampling…), then the hybrid tracker report with its ACL — owner nobody, sharing app, write trackme_admin, read trackme_user + trackme_power.</a:t>
            </a:r>
            <a:endParaRPr lang="en-US" sz="1050" dirty="0"/>
          </a:p>
        </p:txBody>
      </p:sp>
      <p:sp>
        <p:nvSpPr>
          <p:cNvPr id="20" name="Shape 17"/>
          <p:cNvSpPr/>
          <p:nvPr/>
        </p:nvSpPr>
        <p:spPr>
          <a:xfrm>
            <a:off x="8092440" y="4160520"/>
            <a:ext cx="3566160" cy="2057400"/>
          </a:xfrm>
          <a:prstGeom prst="roundRect">
            <a:avLst>
              <a:gd name="adj" fmla="val 5333"/>
            </a:avLst>
          </a:prstGeom>
          <a:solidFill>
            <a:srgbClr val="1F242F"/>
          </a:solidFill>
          <a:ln w="9525">
            <a:solidFill>
              <a:srgbClr val="2A3140"/>
            </a:solidFill>
            <a:prstDash val="solid"/>
          </a:ln>
        </p:spPr>
      </p:sp>
      <p:sp>
        <p:nvSpPr>
          <p:cNvPr id="21" name="Text 18"/>
          <p:cNvSpPr txBox="1"/>
          <p:nvPr/>
        </p:nvSpPr>
        <p:spPr>
          <a:xfrm>
            <a:off x="8275320" y="4270248"/>
            <a:ext cx="3200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What now exists</a:t>
            </a:r>
            <a:endParaRPr lang="en-US" sz="1200" dirty="0"/>
          </a:p>
        </p:txBody>
      </p:sp>
      <p:sp>
        <p:nvSpPr>
          <p:cNvPr id="22" name="Text 19"/>
          <p:cNvSpPr txBox="1"/>
          <p:nvPr/>
        </p:nvSpPr>
        <p:spPr>
          <a:xfrm>
            <a:off x="8275320" y="4572000"/>
            <a:ext cx="3246120" cy="1600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 the tenant record and its per-tenant KV Store</a:t>
            </a: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 a scheduled report: trackme_dsm_hybrid_tracker-&lt;id&gt;_tracker_tenant_secops</a:t>
            </a: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 the wrapper report the tracker executor calls</a:t>
            </a:r>
            <a:endParaRPr lang="en-US" sz="1050" dirty="0"/>
          </a:p>
          <a:p>
            <a:pPr indent="0" marL="0">
              <a:buNone/>
            </a:pPr>
            <a:endParaRPr lang="en-US" sz="1050" dirty="0"/>
          </a:p>
          <a:p>
            <a:pPr indent="0" marL="0">
              <a:buNone/>
            </a:pPr>
            <a:r>
              <a:rPr lang="en-US" sz="1050" dirty="0">
                <a:solidFill>
                  <a:srgbClr val="9AA3B5"/>
                </a:solidFill>
                <a:latin typeface="Calibri" pitchFamily="34" charset="0"/>
                <a:ea typeface="Calibri" pitchFamily="34" charset="-122"/>
                <a:cs typeface="Calibri" pitchFamily="34" charset="-120"/>
              </a:rPr>
              <a:t>…and zero entities, until the tracker runs.</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DISCOVERY</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Run the hybrid tracker once — or wait five minutes</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556145" cy="2935224"/>
          </a:xfrm>
          <a:prstGeom prst="roundRect">
            <a:avLst>
              <a:gd name="adj" fmla="val 1869"/>
            </a:avLst>
          </a:prstGeom>
          <a:solidFill>
            <a:srgbClr val="1F242F"/>
          </a:solidFill>
          <a:ln w="9525">
            <a:solidFill>
              <a:srgbClr val="2A3140"/>
            </a:solidFill>
            <a:prstDash val="solid"/>
          </a:ln>
        </p:spPr>
      </p:sp>
      <p:pic>
        <p:nvPicPr>
          <p:cNvPr id="31" name="Picture 30" descr="c01_tenant_home_actions.png"/>
          <p:cNvPicPr>
            <a:picLocks noChangeAspect="1"/>
          </p:cNvPicPr>
          <p:nvPr/>
        </p:nvPicPr>
        <p:blipFill>
          <a:blip r:embed="rId5"/>
          <a:stretch>
            <a:fillRect/>
          </a:stretch>
        </p:blipFill>
        <p:spPr>
          <a:xfrm>
            <a:off x="548640" y="1417320"/>
            <a:ext cx="5482993" cy="2862072"/>
          </a:xfrm>
          <a:prstGeom prst="rect">
            <a:avLst/>
          </a:prstGeom>
        </p:spPr>
      </p:pic>
      <p:sp>
        <p:nvSpPr>
          <p:cNvPr id="8" name="Shape 5"/>
          <p:cNvSpPr/>
          <p:nvPr/>
        </p:nvSpPr>
        <p:spPr>
          <a:xfrm>
            <a:off x="6932307" y="1380744"/>
            <a:ext cx="3966185" cy="2935224"/>
          </a:xfrm>
          <a:prstGeom prst="roundRect">
            <a:avLst>
              <a:gd name="adj" fmla="val 1869"/>
            </a:avLst>
          </a:prstGeom>
          <a:solidFill>
            <a:srgbClr val="1F242F"/>
          </a:solidFill>
          <a:ln w="9525">
            <a:solidFill>
              <a:srgbClr val="2A3140"/>
            </a:solidFill>
            <a:prstDash val="solid"/>
          </a:ln>
        </p:spPr>
      </p:sp>
      <p:pic>
        <p:nvPicPr>
          <p:cNvPr id="32" name="Picture 31" descr="c02_execute_tracker.png"/>
          <p:cNvPicPr>
            <a:picLocks noChangeAspect="1"/>
          </p:cNvPicPr>
          <p:nvPr/>
        </p:nvPicPr>
        <p:blipFill>
          <a:blip r:embed="rId6"/>
          <a:stretch>
            <a:fillRect/>
          </a:stretch>
        </p:blipFill>
        <p:spPr>
          <a:xfrm>
            <a:off x="6968883" y="1417320"/>
            <a:ext cx="3893033" cy="2862072"/>
          </a:xfrm>
          <a:prstGeom prst="rect">
            <a:avLst/>
          </a:prstGeom>
        </p:spPr>
      </p:pic>
      <p:sp>
        <p:nvSpPr>
          <p:cNvPr id="10" name="Shape 6"/>
          <p:cNvSpPr/>
          <p:nvPr/>
        </p:nvSpPr>
        <p:spPr>
          <a:xfrm>
            <a:off x="5702568" y="1623608"/>
            <a:ext cx="274320" cy="274320"/>
          </a:xfrm>
          <a:prstGeom prst="ellipse">
            <a:avLst/>
          </a:prstGeom>
          <a:solidFill>
            <a:srgbClr val="5B8DEF"/>
          </a:solidFill>
          <a:ln w="12700">
            <a:solidFill>
              <a:srgbClr val="FFFFFF"/>
            </a:solidFill>
            <a:prstDash val="solid"/>
          </a:ln>
        </p:spPr>
      </p:sp>
      <p:sp>
        <p:nvSpPr>
          <p:cNvPr id="11" name="Text 7"/>
          <p:cNvSpPr txBox="1"/>
          <p:nvPr/>
        </p:nvSpPr>
        <p:spPr>
          <a:xfrm>
            <a:off x="5702568" y="16236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2" name="Shape 8"/>
          <p:cNvSpPr/>
          <p:nvPr/>
        </p:nvSpPr>
        <p:spPr>
          <a:xfrm>
            <a:off x="9225938" y="1889781"/>
            <a:ext cx="274320" cy="274320"/>
          </a:xfrm>
          <a:prstGeom prst="ellipse">
            <a:avLst/>
          </a:prstGeom>
          <a:solidFill>
            <a:srgbClr val="3DBE7A"/>
          </a:solidFill>
          <a:ln w="12700">
            <a:solidFill>
              <a:srgbClr val="FFFFFF"/>
            </a:solidFill>
            <a:prstDash val="solid"/>
          </a:ln>
        </p:spPr>
      </p:sp>
      <p:sp>
        <p:nvSpPr>
          <p:cNvPr id="13" name="Text 9"/>
          <p:cNvSpPr txBox="1"/>
          <p:nvPr/>
        </p:nvSpPr>
        <p:spPr>
          <a:xfrm>
            <a:off x="9225938" y="188978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8622518" y="2839989"/>
            <a:ext cx="274320" cy="274320"/>
          </a:xfrm>
          <a:prstGeom prst="ellipse">
            <a:avLst/>
          </a:prstGeom>
          <a:solidFill>
            <a:srgbClr val="3DBE7A"/>
          </a:solidFill>
          <a:ln w="12700">
            <a:solidFill>
              <a:srgbClr val="FFFFFF"/>
            </a:solidFill>
            <a:prstDash val="solid"/>
          </a:ln>
        </p:spPr>
      </p:sp>
      <p:sp>
        <p:nvSpPr>
          <p:cNvPr id="15" name="Text 11"/>
          <p:cNvSpPr txBox="1"/>
          <p:nvPr/>
        </p:nvSpPr>
        <p:spPr>
          <a:xfrm>
            <a:off x="8622518" y="283998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548640" y="4572000"/>
            <a:ext cx="3593592" cy="1645920"/>
          </a:xfrm>
          <a:prstGeom prst="roundRect">
            <a:avLst>
              <a:gd name="adj" fmla="val 6667"/>
            </a:avLst>
          </a:prstGeom>
          <a:solidFill>
            <a:srgbClr val="181C25"/>
          </a:solidFill>
          <a:ln w="9525">
            <a:solidFill>
              <a:srgbClr val="2A3140"/>
            </a:solidFill>
            <a:prstDash val="solid"/>
          </a:ln>
        </p:spPr>
      </p:sp>
      <p:sp>
        <p:nvSpPr>
          <p:cNvPr id="17" name="Shape 13"/>
          <p:cNvSpPr/>
          <p:nvPr/>
        </p:nvSpPr>
        <p:spPr>
          <a:xfrm>
            <a:off x="731520" y="4754880"/>
            <a:ext cx="274320" cy="274320"/>
          </a:xfrm>
          <a:prstGeom prst="ellipse">
            <a:avLst/>
          </a:prstGeom>
          <a:solidFill>
            <a:srgbClr val="5B8DEF"/>
          </a:solidFill>
          <a:ln w="12700">
            <a:solidFill>
              <a:srgbClr val="FFFFFF"/>
            </a:solidFill>
            <a:prstDash val="solid"/>
          </a:ln>
        </p:spPr>
      </p:sp>
      <p:sp>
        <p:nvSpPr>
          <p:cNvPr id="18" name="Text 14"/>
          <p:cNvSpPr txBox="1"/>
          <p:nvPr/>
        </p:nvSpPr>
        <p:spPr>
          <a:xfrm>
            <a:off x="731520" y="47548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9" name="Text 15"/>
          <p:cNvSpPr txBox="1"/>
          <p:nvPr/>
        </p:nvSpPr>
        <p:spPr>
          <a:xfrm>
            <a:off x="1097280" y="4736592"/>
            <a:ext cx="2862072" cy="32004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Tenant Home → Actions</a:t>
            </a:r>
            <a:endParaRPr lang="en-US" sz="1250" dirty="0"/>
          </a:p>
        </p:txBody>
      </p:sp>
      <p:sp>
        <p:nvSpPr>
          <p:cNvPr id="20" name="Text 16"/>
          <p:cNvSpPr txBox="1"/>
          <p:nvPr/>
        </p:nvSpPr>
        <p:spPr>
          <a:xfrm>
            <a:off x="731520" y="5120640"/>
            <a:ext cx="3227832" cy="10515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 menu at the top right of Tenant Home groups everything tenant-scoped: hybrid trackers, elastic sources, impact score, CMDB, alert enrichment, ML scope, default delay, blocklists, lagging classes.</a:t>
            </a:r>
            <a:endParaRPr lang="en-US" sz="1050" dirty="0"/>
          </a:p>
        </p:txBody>
      </p:sp>
      <p:sp>
        <p:nvSpPr>
          <p:cNvPr id="21" name="Shape 17"/>
          <p:cNvSpPr/>
          <p:nvPr/>
        </p:nvSpPr>
        <p:spPr>
          <a:xfrm>
            <a:off x="4297680" y="4572000"/>
            <a:ext cx="3593592" cy="1645920"/>
          </a:xfrm>
          <a:prstGeom prst="roundRect">
            <a:avLst>
              <a:gd name="adj" fmla="val 6667"/>
            </a:avLst>
          </a:prstGeom>
          <a:solidFill>
            <a:srgbClr val="181C25"/>
          </a:solidFill>
          <a:ln w="9525">
            <a:solidFill>
              <a:srgbClr val="2A3140"/>
            </a:solidFill>
            <a:prstDash val="solid"/>
          </a:ln>
        </p:spPr>
      </p:sp>
      <p:sp>
        <p:nvSpPr>
          <p:cNvPr id="22" name="Shape 18"/>
          <p:cNvSpPr/>
          <p:nvPr/>
        </p:nvSpPr>
        <p:spPr>
          <a:xfrm>
            <a:off x="4480560" y="4754880"/>
            <a:ext cx="274320" cy="274320"/>
          </a:xfrm>
          <a:prstGeom prst="ellipse">
            <a:avLst/>
          </a:prstGeom>
          <a:solidFill>
            <a:srgbClr val="3DBE7A"/>
          </a:solidFill>
          <a:ln w="12700">
            <a:solidFill>
              <a:srgbClr val="FFFFFF"/>
            </a:solidFill>
            <a:prstDash val="solid"/>
          </a:ln>
        </p:spPr>
      </p:sp>
      <p:sp>
        <p:nvSpPr>
          <p:cNvPr id="23" name="Text 19"/>
          <p:cNvSpPr txBox="1"/>
          <p:nvPr/>
        </p:nvSpPr>
        <p:spPr>
          <a:xfrm>
            <a:off x="4480560" y="47548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4" name="Text 20"/>
          <p:cNvSpPr txBox="1"/>
          <p:nvPr/>
        </p:nvSpPr>
        <p:spPr>
          <a:xfrm>
            <a:off x="4846320" y="4736592"/>
            <a:ext cx="2862072" cy="32004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Execute: hybrid tracker</a:t>
            </a:r>
            <a:endParaRPr lang="en-US" sz="1250" dirty="0"/>
          </a:p>
        </p:txBody>
      </p:sp>
      <p:sp>
        <p:nvSpPr>
          <p:cNvPr id="25" name="Text 21"/>
          <p:cNvSpPr txBox="1"/>
          <p:nvPr/>
        </p:nvSpPr>
        <p:spPr>
          <a:xfrm>
            <a:off x="4480560" y="5120640"/>
            <a:ext cx="3227832" cy="10515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Pick the tracker created by the wizard and “Run tracker now”. The same modal streams the executor log.</a:t>
            </a:r>
            <a:endParaRPr lang="en-US" sz="1050" dirty="0"/>
          </a:p>
        </p:txBody>
      </p:sp>
      <p:sp>
        <p:nvSpPr>
          <p:cNvPr id="26" name="Shape 22"/>
          <p:cNvSpPr/>
          <p:nvPr/>
        </p:nvSpPr>
        <p:spPr>
          <a:xfrm>
            <a:off x="8046720" y="4572000"/>
            <a:ext cx="3593592" cy="1645920"/>
          </a:xfrm>
          <a:prstGeom prst="roundRect">
            <a:avLst>
              <a:gd name="adj" fmla="val 6667"/>
            </a:avLst>
          </a:prstGeom>
          <a:solidFill>
            <a:srgbClr val="181C25"/>
          </a:solidFill>
          <a:ln w="9525">
            <a:solidFill>
              <a:srgbClr val="2A3140"/>
            </a:solidFill>
            <a:prstDash val="solid"/>
          </a:ln>
        </p:spPr>
      </p:sp>
      <p:sp>
        <p:nvSpPr>
          <p:cNvPr id="27" name="Shape 23"/>
          <p:cNvSpPr/>
          <p:nvPr/>
        </p:nvSpPr>
        <p:spPr>
          <a:xfrm>
            <a:off x="8229600" y="4754880"/>
            <a:ext cx="274320" cy="274320"/>
          </a:xfrm>
          <a:prstGeom prst="ellipse">
            <a:avLst/>
          </a:prstGeom>
          <a:solidFill>
            <a:srgbClr val="3DBE7A"/>
          </a:solidFill>
          <a:ln w="12700">
            <a:solidFill>
              <a:srgbClr val="FFFFFF"/>
            </a:solidFill>
            <a:prstDash val="solid"/>
          </a:ln>
        </p:spPr>
      </p:sp>
      <p:sp>
        <p:nvSpPr>
          <p:cNvPr id="28" name="Text 24"/>
          <p:cNvSpPr txBox="1"/>
          <p:nvPr/>
        </p:nvSpPr>
        <p:spPr>
          <a:xfrm>
            <a:off x="8229600" y="47548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9" name="Text 25"/>
          <p:cNvSpPr txBox="1"/>
          <p:nvPr/>
        </p:nvSpPr>
        <p:spPr>
          <a:xfrm>
            <a:off x="8595360" y="4736592"/>
            <a:ext cx="2862072" cy="32004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One run, every data source</a:t>
            </a:r>
            <a:endParaRPr lang="en-US" sz="1250" dirty="0"/>
          </a:p>
        </p:txBody>
      </p:sp>
      <p:sp>
        <p:nvSpPr>
          <p:cNvPr id="30" name="Text 26"/>
          <p:cNvSpPr txBox="1"/>
          <p:nvPr/>
        </p:nvSpPr>
        <p:spPr>
          <a:xfrm>
            <a:off x="8229600" y="5120640"/>
            <a:ext cx="3227832" cy="10515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report_entities_count over earliest/latest of the last 8 hours. From here on the scheduler runs it every 5 minutes.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FIRST LOOK</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Tenant Home — every data source, already scored</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1679" cy="4081272"/>
          </a:xfrm>
          <a:prstGeom prst="roundRect">
            <a:avLst>
              <a:gd name="adj" fmla="val 1344"/>
            </a:avLst>
          </a:prstGeom>
          <a:solidFill>
            <a:srgbClr val="1F242F"/>
          </a:solidFill>
          <a:ln w="9525">
            <a:solidFill>
              <a:srgbClr val="2A3140"/>
            </a:solidFill>
            <a:prstDash val="solid"/>
          </a:ln>
        </p:spPr>
      </p:sp>
      <p:pic>
        <p:nvPicPr>
          <p:cNvPr id="32" name="Picture 31" descr="c03_tenant_home.png"/>
          <p:cNvPicPr>
            <a:picLocks noChangeAspect="1"/>
          </p:cNvPicPr>
          <p:nvPr/>
        </p:nvPicPr>
        <p:blipFill>
          <a:blip r:embed="rId4"/>
          <a:stretch>
            <a:fillRect/>
          </a:stretch>
        </p:blipFill>
        <p:spPr>
          <a:xfrm>
            <a:off x="548640" y="1417320"/>
            <a:ext cx="7678527" cy="4008120"/>
          </a:xfrm>
          <a:prstGeom prst="rect">
            <a:avLst/>
          </a:prstGeom>
        </p:spPr>
      </p:pic>
      <p:sp>
        <p:nvSpPr>
          <p:cNvPr id="8" name="Shape 5"/>
          <p:cNvSpPr/>
          <p:nvPr/>
        </p:nvSpPr>
        <p:spPr>
          <a:xfrm>
            <a:off x="5364129" y="1680972"/>
            <a:ext cx="274320" cy="274320"/>
          </a:xfrm>
          <a:prstGeom prst="ellipse">
            <a:avLst/>
          </a:prstGeom>
          <a:solidFill>
            <a:srgbClr val="5B8DEF"/>
          </a:solidFill>
          <a:ln w="12700">
            <a:solidFill>
              <a:srgbClr val="FFFFFF"/>
            </a:solidFill>
            <a:prstDash val="solid"/>
          </a:ln>
        </p:spPr>
      </p:sp>
      <p:sp>
        <p:nvSpPr>
          <p:cNvPr id="9" name="Text 6"/>
          <p:cNvSpPr txBox="1"/>
          <p:nvPr/>
        </p:nvSpPr>
        <p:spPr>
          <a:xfrm>
            <a:off x="5364129" y="16809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4289136" y="2482596"/>
            <a:ext cx="274320" cy="274320"/>
          </a:xfrm>
          <a:prstGeom prst="ellipse">
            <a:avLst/>
          </a:prstGeom>
          <a:solidFill>
            <a:srgbClr val="3DBE7A"/>
          </a:solidFill>
          <a:ln w="12700">
            <a:solidFill>
              <a:srgbClr val="FFFFFF"/>
            </a:solidFill>
            <a:prstDash val="solid"/>
          </a:ln>
        </p:spPr>
      </p:sp>
      <p:sp>
        <p:nvSpPr>
          <p:cNvPr id="11" name="Text 8"/>
          <p:cNvSpPr txBox="1"/>
          <p:nvPr/>
        </p:nvSpPr>
        <p:spPr>
          <a:xfrm>
            <a:off x="4289136" y="24825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603443" y="3685032"/>
            <a:ext cx="274320" cy="274320"/>
          </a:xfrm>
          <a:prstGeom prst="ellipse">
            <a:avLst/>
          </a:prstGeom>
          <a:solidFill>
            <a:srgbClr val="E0A040"/>
          </a:solidFill>
          <a:ln w="12700">
            <a:solidFill>
              <a:srgbClr val="FFFFFF"/>
            </a:solidFill>
            <a:prstDash val="solid"/>
          </a:ln>
        </p:spPr>
      </p:sp>
      <p:sp>
        <p:nvSpPr>
          <p:cNvPr id="13" name="Text 10"/>
          <p:cNvSpPr txBox="1"/>
          <p:nvPr/>
        </p:nvSpPr>
        <p:spPr>
          <a:xfrm>
            <a:off x="603443" y="36850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603443" y="4526737"/>
            <a:ext cx="274320" cy="274320"/>
          </a:xfrm>
          <a:prstGeom prst="ellipse">
            <a:avLst/>
          </a:prstGeom>
          <a:solidFill>
            <a:srgbClr val="9A78F5"/>
          </a:solidFill>
          <a:ln w="12700">
            <a:solidFill>
              <a:srgbClr val="FFFFFF"/>
            </a:solidFill>
            <a:prstDash val="solid"/>
          </a:ln>
        </p:spPr>
      </p:sp>
      <p:sp>
        <p:nvSpPr>
          <p:cNvPr id="15" name="Text 12"/>
          <p:cNvSpPr txBox="1"/>
          <p:nvPr/>
        </p:nvSpPr>
        <p:spPr>
          <a:xfrm>
            <a:off x="603443" y="452673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503920" y="1481328"/>
            <a:ext cx="274320" cy="274320"/>
          </a:xfrm>
          <a:prstGeom prst="ellipse">
            <a:avLst/>
          </a:prstGeom>
          <a:solidFill>
            <a:srgbClr val="5B8DEF"/>
          </a:solidFill>
          <a:ln w="12700">
            <a:solidFill>
              <a:srgbClr val="FFFFFF"/>
            </a:solidFill>
            <a:prstDash val="solid"/>
          </a:ln>
        </p:spPr>
      </p:sp>
      <p:sp>
        <p:nvSpPr>
          <p:cNvPr id="17" name="Text 14"/>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Health strip</a:t>
            </a:r>
            <a:endParaRPr lang="en-US" sz="1250" dirty="0"/>
          </a:p>
        </p:txBody>
      </p:sp>
      <p:sp>
        <p:nvSpPr>
          <p:cNvPr id="19" name="Text 16"/>
          <p:cNvSpPr txBox="1"/>
          <p:nvPr/>
        </p:nvSpPr>
        <p:spPr>
          <a:xfrm>
            <a:off x="8887968" y="1737360"/>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Entities per state — computed by the decision maker on the tracker run we just made.</a:t>
            </a:r>
            <a:endParaRPr lang="en-US" sz="1050" dirty="0"/>
          </a:p>
        </p:txBody>
      </p:sp>
      <p:sp>
        <p:nvSpPr>
          <p:cNvPr id="20" name="Shape 17"/>
          <p:cNvSpPr/>
          <p:nvPr/>
        </p:nvSpPr>
        <p:spPr>
          <a:xfrm>
            <a:off x="8503920" y="2551176"/>
            <a:ext cx="274320" cy="274320"/>
          </a:xfrm>
          <a:prstGeom prst="ellipse">
            <a:avLst/>
          </a:prstGeom>
          <a:solidFill>
            <a:srgbClr val="3DBE7A"/>
          </a:solidFill>
          <a:ln w="12700">
            <a:solidFill>
              <a:srgbClr val="FFFFFF"/>
            </a:solidFill>
            <a:prstDash val="solid"/>
          </a:ln>
        </p:spPr>
      </p:sp>
      <p:sp>
        <p:nvSpPr>
          <p:cNvPr id="21" name="Text 18"/>
          <p:cNvSpPr txBox="1"/>
          <p:nvPr/>
        </p:nvSpPr>
        <p:spPr>
          <a:xfrm>
            <a:off x="8503920" y="2551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887968" y="25328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State × priority donut</a:t>
            </a:r>
            <a:endParaRPr lang="en-US" sz="1250" dirty="0"/>
          </a:p>
        </p:txBody>
      </p:sp>
      <p:sp>
        <p:nvSpPr>
          <p:cNvPr id="23" name="Text 20"/>
          <p:cNvSpPr txBox="1"/>
          <p:nvPr/>
        </p:nvSpPr>
        <p:spPr>
          <a:xfrm>
            <a:off x="8887968" y="2807208"/>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Everything is medium priority for now: discovery does not know what matters yet — that is what policies bring.</a:t>
            </a:r>
            <a:endParaRPr lang="en-US" sz="1050" dirty="0"/>
          </a:p>
        </p:txBody>
      </p:sp>
      <p:sp>
        <p:nvSpPr>
          <p:cNvPr id="24" name="Shape 21"/>
          <p:cNvSpPr/>
          <p:nvPr/>
        </p:nvSpPr>
        <p:spPr>
          <a:xfrm>
            <a:off x="8503920" y="3621024"/>
            <a:ext cx="274320" cy="274320"/>
          </a:xfrm>
          <a:prstGeom prst="ellipse">
            <a:avLst/>
          </a:prstGeom>
          <a:solidFill>
            <a:srgbClr val="E0A040"/>
          </a:solidFill>
          <a:ln w="12700">
            <a:solidFill>
              <a:srgbClr val="FFFFFF"/>
            </a:solidFill>
            <a:prstDash val="solid"/>
          </a:ln>
        </p:spPr>
      </p:sp>
      <p:sp>
        <p:nvSpPr>
          <p:cNvPr id="25" name="Text 22"/>
          <p:cNvSpPr txBox="1"/>
          <p:nvPr/>
        </p:nvSpPr>
        <p:spPr>
          <a:xfrm>
            <a:off x="8503920" y="3621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887968" y="360273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Single-stat drilldowns</a:t>
            </a:r>
            <a:endParaRPr lang="en-US" sz="1250" dirty="0"/>
          </a:p>
        </p:txBody>
      </p:sp>
      <p:sp>
        <p:nvSpPr>
          <p:cNvPr id="27" name="Text 24"/>
          <p:cNvSpPr txBox="1"/>
          <p:nvPr/>
        </p:nvSpPr>
        <p:spPr>
          <a:xfrm>
            <a:off x="8887968" y="3877056"/>
            <a:ext cx="277063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Click a tile — or a state in the health strip — and the table filters. Every number on the page is a filter.</a:t>
            </a:r>
            <a:endParaRPr lang="en-US" sz="1050" dirty="0"/>
          </a:p>
        </p:txBody>
      </p:sp>
      <p:sp>
        <p:nvSpPr>
          <p:cNvPr id="28" name="Shape 25"/>
          <p:cNvSpPr/>
          <p:nvPr/>
        </p:nvSpPr>
        <p:spPr>
          <a:xfrm>
            <a:off x="8503920" y="4645152"/>
            <a:ext cx="274320" cy="274320"/>
          </a:xfrm>
          <a:prstGeom prst="ellipse">
            <a:avLst/>
          </a:prstGeom>
          <a:solidFill>
            <a:srgbClr val="9A78F5"/>
          </a:solidFill>
          <a:ln w="12700">
            <a:solidFill>
              <a:srgbClr val="FFFFFF"/>
            </a:solidFill>
            <a:prstDash val="solid"/>
          </a:ln>
        </p:spPr>
      </p:sp>
      <p:sp>
        <p:nvSpPr>
          <p:cNvPr id="29" name="Text 26"/>
          <p:cNvSpPr txBox="1"/>
          <p:nvPr/>
        </p:nvSpPr>
        <p:spPr>
          <a:xfrm>
            <a:off x="8503920" y="4645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887968" y="462686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Entities table</a:t>
            </a:r>
            <a:endParaRPr lang="en-US" sz="1250" dirty="0"/>
          </a:p>
        </p:txBody>
      </p:sp>
      <p:sp>
        <p:nvSpPr>
          <p:cNvPr id="31" name="Text 28"/>
          <p:cNvSpPr txBox="1"/>
          <p:nvPr/>
        </p:nvSpPr>
        <p:spPr>
          <a:xfrm>
            <a:off x="8887968" y="4901184"/>
            <a:ext cx="277063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row per (index, sourcetype): state, score, labels, priority, lag (delay / latency), last event, last ingest, thresholds, outliers, sampling.</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FIRST LOOK</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Reading the table — why are these orange?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3480837"/>
          </a:xfrm>
          <a:prstGeom prst="roundRect">
            <a:avLst>
              <a:gd name="adj" fmla="val 1525"/>
            </a:avLst>
          </a:prstGeom>
          <a:solidFill>
            <a:srgbClr val="1F242F"/>
          </a:solidFill>
          <a:ln w="9525">
            <a:solidFill>
              <a:srgbClr val="2A3140"/>
            </a:solidFill>
            <a:prstDash val="solid"/>
          </a:ln>
        </p:spPr>
      </p:sp>
      <p:pic>
        <p:nvPicPr>
          <p:cNvPr id="32" name="Picture 31" descr="c04_table.png"/>
          <p:cNvPicPr>
            <a:picLocks noChangeAspect="1"/>
          </p:cNvPicPr>
          <p:nvPr/>
        </p:nvPicPr>
        <p:blipFill>
          <a:blip r:embed="rId4"/>
          <a:stretch>
            <a:fillRect/>
          </a:stretch>
        </p:blipFill>
        <p:spPr>
          <a:xfrm>
            <a:off x="548640" y="1417320"/>
            <a:ext cx="7680960" cy="3407685"/>
          </a:xfrm>
          <a:prstGeom prst="rect">
            <a:avLst/>
          </a:prstGeom>
        </p:spPr>
      </p:pic>
      <p:sp>
        <p:nvSpPr>
          <p:cNvPr id="8" name="Shape 5"/>
          <p:cNvSpPr/>
          <p:nvPr/>
        </p:nvSpPr>
        <p:spPr>
          <a:xfrm>
            <a:off x="2408529" y="2697756"/>
            <a:ext cx="274320" cy="274320"/>
          </a:xfrm>
          <a:prstGeom prst="ellipse">
            <a:avLst/>
          </a:prstGeom>
          <a:solidFill>
            <a:srgbClr val="E05555"/>
          </a:solidFill>
          <a:ln w="12700">
            <a:solidFill>
              <a:srgbClr val="FFFFFF"/>
            </a:solidFill>
            <a:prstDash val="solid"/>
          </a:ln>
        </p:spPr>
      </p:sp>
      <p:sp>
        <p:nvSpPr>
          <p:cNvPr id="9" name="Text 6"/>
          <p:cNvSpPr txBox="1"/>
          <p:nvPr/>
        </p:nvSpPr>
        <p:spPr>
          <a:xfrm>
            <a:off x="2408529" y="26977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4851074" y="2697756"/>
            <a:ext cx="274320" cy="274320"/>
          </a:xfrm>
          <a:prstGeom prst="ellipse">
            <a:avLst/>
          </a:prstGeom>
          <a:solidFill>
            <a:srgbClr val="E0A040"/>
          </a:solidFill>
          <a:ln w="12700">
            <a:solidFill>
              <a:srgbClr val="FFFFFF"/>
            </a:solidFill>
            <a:prstDash val="solid"/>
          </a:ln>
        </p:spPr>
      </p:sp>
      <p:sp>
        <p:nvSpPr>
          <p:cNvPr id="11" name="Text 8"/>
          <p:cNvSpPr txBox="1"/>
          <p:nvPr/>
        </p:nvSpPr>
        <p:spPr>
          <a:xfrm>
            <a:off x="4851074" y="26977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6110752" y="2881771"/>
            <a:ext cx="274320" cy="274320"/>
          </a:xfrm>
          <a:prstGeom prst="ellipse">
            <a:avLst/>
          </a:prstGeom>
          <a:solidFill>
            <a:srgbClr val="5B8DEF"/>
          </a:solidFill>
          <a:ln w="12700">
            <a:solidFill>
              <a:srgbClr val="FFFFFF"/>
            </a:solidFill>
            <a:prstDash val="solid"/>
          </a:ln>
        </p:spPr>
      </p:sp>
      <p:sp>
        <p:nvSpPr>
          <p:cNvPr id="13" name="Text 10"/>
          <p:cNvSpPr txBox="1"/>
          <p:nvPr/>
        </p:nvSpPr>
        <p:spPr>
          <a:xfrm>
            <a:off x="6110752" y="288177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565099" y="2523965"/>
            <a:ext cx="274320" cy="274320"/>
          </a:xfrm>
          <a:prstGeom prst="ellipse">
            <a:avLst/>
          </a:prstGeom>
          <a:solidFill>
            <a:srgbClr val="3DBE7A"/>
          </a:solidFill>
          <a:ln w="12700">
            <a:solidFill>
              <a:srgbClr val="FFFFFF"/>
            </a:solidFill>
            <a:prstDash val="solid"/>
          </a:ln>
        </p:spPr>
      </p:sp>
      <p:sp>
        <p:nvSpPr>
          <p:cNvPr id="15" name="Text 12"/>
          <p:cNvSpPr txBox="1"/>
          <p:nvPr/>
        </p:nvSpPr>
        <p:spPr>
          <a:xfrm>
            <a:off x="565099" y="25239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503920" y="1481328"/>
            <a:ext cx="274320" cy="274320"/>
          </a:xfrm>
          <a:prstGeom prst="ellipse">
            <a:avLst/>
          </a:prstGeom>
          <a:solidFill>
            <a:srgbClr val="E05555"/>
          </a:solidFill>
          <a:ln w="12700">
            <a:solidFill>
              <a:srgbClr val="FFFFFF"/>
            </a:solidFill>
            <a:prstDash val="solid"/>
          </a:ln>
        </p:spPr>
      </p:sp>
      <p:sp>
        <p:nvSpPr>
          <p:cNvPr id="17" name="Text 14"/>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Score 48 = latency only</a:t>
            </a:r>
            <a:endParaRPr lang="en-US" sz="1250" dirty="0"/>
          </a:p>
        </p:txBody>
      </p:sp>
      <p:sp>
        <p:nvSpPr>
          <p:cNvPr id="19" name="Text 16"/>
          <p:cNvSpPr txBox="1"/>
          <p:nvPr/>
        </p:nvSpPr>
        <p:spPr>
          <a:xfrm>
            <a:off x="8887968" y="1737360"/>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48 is below 100: orange. Add a delay breach (100) and the same entity turns red at 148 — additive, exactly as configured in step 1.</a:t>
            </a:r>
            <a:endParaRPr lang="en-US" sz="1050" dirty="0"/>
          </a:p>
        </p:txBody>
      </p:sp>
      <p:sp>
        <p:nvSpPr>
          <p:cNvPr id="20" name="Shape 17"/>
          <p:cNvSpPr/>
          <p:nvPr/>
        </p:nvSpPr>
        <p:spPr>
          <a:xfrm>
            <a:off x="8503920" y="2551176"/>
            <a:ext cx="274320" cy="274320"/>
          </a:xfrm>
          <a:prstGeom prst="ellipse">
            <a:avLst/>
          </a:prstGeom>
          <a:solidFill>
            <a:srgbClr val="E0A040"/>
          </a:solidFill>
          <a:ln w="12700">
            <a:solidFill>
              <a:srgbClr val="FFFFFF"/>
            </a:solidFill>
            <a:prstDash val="solid"/>
          </a:ln>
        </p:spPr>
      </p:sp>
      <p:sp>
        <p:nvSpPr>
          <p:cNvPr id="21" name="Text 18"/>
          <p:cNvSpPr txBox="1"/>
          <p:nvPr/>
        </p:nvSpPr>
        <p:spPr>
          <a:xfrm>
            <a:off x="8503920" y="2551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887968" y="25328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lag = delay / latency</a:t>
            </a:r>
            <a:endParaRPr lang="en-US" sz="1250" dirty="0"/>
          </a:p>
        </p:txBody>
      </p:sp>
      <p:sp>
        <p:nvSpPr>
          <p:cNvPr id="23" name="Text 20"/>
          <p:cNvSpPr txBox="1"/>
          <p:nvPr/>
        </p:nvSpPr>
        <p:spPr>
          <a:xfrm>
            <a:off x="8887968" y="2807208"/>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02:26:19 / 02:32:34: last event 2h26 ago, indexed 2h32 after its timestamp. Latency is what breached.</a:t>
            </a:r>
            <a:endParaRPr lang="en-US" sz="1050" dirty="0"/>
          </a:p>
        </p:txBody>
      </p:sp>
      <p:sp>
        <p:nvSpPr>
          <p:cNvPr id="24" name="Shape 21"/>
          <p:cNvSpPr/>
          <p:nvPr/>
        </p:nvSpPr>
        <p:spPr>
          <a:xfrm>
            <a:off x="8503920" y="3621024"/>
            <a:ext cx="274320" cy="274320"/>
          </a:xfrm>
          <a:prstGeom prst="ellipse">
            <a:avLst/>
          </a:prstGeom>
          <a:solidFill>
            <a:srgbClr val="5B8DEF"/>
          </a:solidFill>
          <a:ln w="12700">
            <a:solidFill>
              <a:srgbClr val="FFFFFF"/>
            </a:solidFill>
            <a:prstDash val="solid"/>
          </a:ln>
        </p:spPr>
      </p:sp>
      <p:sp>
        <p:nvSpPr>
          <p:cNvPr id="25" name="Text 22"/>
          <p:cNvSpPr txBox="1"/>
          <p:nvPr/>
        </p:nvSpPr>
        <p:spPr>
          <a:xfrm>
            <a:off x="8503920" y="3621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887968" y="360273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Thresholds inline</a:t>
            </a:r>
            <a:endParaRPr lang="en-US" sz="1250" dirty="0"/>
          </a:p>
        </p:txBody>
      </p:sp>
      <p:sp>
        <p:nvSpPr>
          <p:cNvPr id="27" name="Text 24"/>
          <p:cNvSpPr txBox="1"/>
          <p:nvPr/>
        </p:nvSpPr>
        <p:spPr>
          <a:xfrm>
            <a:off x="8887968" y="3877056"/>
            <a:ext cx="277063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Delay 14400 · duration 04:00:00 — the business_nights slot applied at run time. Latency 3600.</a:t>
            </a:r>
            <a:endParaRPr lang="en-US" sz="1050" dirty="0"/>
          </a:p>
        </p:txBody>
      </p:sp>
      <p:sp>
        <p:nvSpPr>
          <p:cNvPr id="28" name="Shape 25"/>
          <p:cNvSpPr/>
          <p:nvPr/>
        </p:nvSpPr>
        <p:spPr>
          <a:xfrm>
            <a:off x="8503920" y="4645152"/>
            <a:ext cx="274320" cy="274320"/>
          </a:xfrm>
          <a:prstGeom prst="ellipse">
            <a:avLst/>
          </a:prstGeom>
          <a:solidFill>
            <a:srgbClr val="3DBE7A"/>
          </a:solidFill>
          <a:ln w="12700">
            <a:solidFill>
              <a:srgbClr val="FFFFFF"/>
            </a:solidFill>
            <a:prstDash val="solid"/>
          </a:ln>
        </p:spPr>
      </p:sp>
      <p:sp>
        <p:nvSpPr>
          <p:cNvPr id="29" name="Text 26"/>
          <p:cNvSpPr txBox="1"/>
          <p:nvPr/>
        </p:nvSpPr>
        <p:spPr>
          <a:xfrm>
            <a:off x="8503920" y="46451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887968" y="462686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Grouped by index</a:t>
            </a:r>
            <a:endParaRPr lang="en-US" sz="1250" dirty="0"/>
          </a:p>
        </p:txBody>
      </p:sp>
      <p:sp>
        <p:nvSpPr>
          <p:cNvPr id="31" name="Text 28"/>
          <p:cNvSpPr txBox="1"/>
          <p:nvPr/>
        </p:nvSpPr>
        <p:spPr>
          <a:xfrm>
            <a:off x="8887968" y="4901184"/>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default grouping folds rows per index; here the table is filtered on orange from the health strip.</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FIRST LOOK</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One entity — everything TrackMe knows about it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1679" cy="4081272"/>
          </a:xfrm>
          <a:prstGeom prst="roundRect">
            <a:avLst>
              <a:gd name="adj" fmla="val 1344"/>
            </a:avLst>
          </a:prstGeom>
          <a:solidFill>
            <a:srgbClr val="1F242F"/>
          </a:solidFill>
          <a:ln w="9525">
            <a:solidFill>
              <a:srgbClr val="2A3140"/>
            </a:solidFill>
            <a:prstDash val="solid"/>
          </a:ln>
        </p:spPr>
      </p:sp>
      <p:pic>
        <p:nvPicPr>
          <p:cNvPr id="38" name="Picture 37" descr="c05_entity.png"/>
          <p:cNvPicPr>
            <a:picLocks noChangeAspect="1"/>
          </p:cNvPicPr>
          <p:nvPr/>
        </p:nvPicPr>
        <p:blipFill>
          <a:blip r:embed="rId4"/>
          <a:stretch>
            <a:fillRect/>
          </a:stretch>
        </p:blipFill>
        <p:spPr>
          <a:xfrm>
            <a:off x="548640" y="1417320"/>
            <a:ext cx="7678527" cy="4008120"/>
          </a:xfrm>
          <a:prstGeom prst="rect">
            <a:avLst/>
          </a:prstGeom>
        </p:spPr>
      </p:pic>
      <p:sp>
        <p:nvSpPr>
          <p:cNvPr id="8" name="Shape 5"/>
          <p:cNvSpPr/>
          <p:nvPr/>
        </p:nvSpPr>
        <p:spPr>
          <a:xfrm>
            <a:off x="1547901" y="1753118"/>
            <a:ext cx="274320" cy="274320"/>
          </a:xfrm>
          <a:prstGeom prst="ellipse">
            <a:avLst/>
          </a:prstGeom>
          <a:solidFill>
            <a:srgbClr val="E0A040"/>
          </a:solidFill>
          <a:ln w="12700">
            <a:solidFill>
              <a:srgbClr val="FFFFFF"/>
            </a:solidFill>
            <a:prstDash val="solid"/>
          </a:ln>
        </p:spPr>
      </p:sp>
      <p:sp>
        <p:nvSpPr>
          <p:cNvPr id="9" name="Text 6"/>
          <p:cNvSpPr txBox="1"/>
          <p:nvPr/>
        </p:nvSpPr>
        <p:spPr>
          <a:xfrm>
            <a:off x="1547901" y="17531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3621104" y="1753118"/>
            <a:ext cx="274320" cy="274320"/>
          </a:xfrm>
          <a:prstGeom prst="ellipse">
            <a:avLst/>
          </a:prstGeom>
          <a:solidFill>
            <a:srgbClr val="5B8DEF"/>
          </a:solidFill>
          <a:ln w="12700">
            <a:solidFill>
              <a:srgbClr val="FFFFFF"/>
            </a:solidFill>
            <a:prstDash val="solid"/>
          </a:ln>
        </p:spPr>
      </p:sp>
      <p:sp>
        <p:nvSpPr>
          <p:cNvPr id="11" name="Text 8"/>
          <p:cNvSpPr txBox="1"/>
          <p:nvPr/>
        </p:nvSpPr>
        <p:spPr>
          <a:xfrm>
            <a:off x="3621104" y="175311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360546" y="1680972"/>
            <a:ext cx="274320" cy="274320"/>
          </a:xfrm>
          <a:prstGeom prst="ellipse">
            <a:avLst/>
          </a:prstGeom>
          <a:solidFill>
            <a:srgbClr val="E05555"/>
          </a:solidFill>
          <a:ln w="12700">
            <a:solidFill>
              <a:srgbClr val="FFFFFF"/>
            </a:solidFill>
            <a:prstDash val="solid"/>
          </a:ln>
        </p:spPr>
      </p:sp>
      <p:sp>
        <p:nvSpPr>
          <p:cNvPr id="13" name="Text 10"/>
          <p:cNvSpPr txBox="1"/>
          <p:nvPr/>
        </p:nvSpPr>
        <p:spPr>
          <a:xfrm>
            <a:off x="7360546" y="16809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518979" y="2695026"/>
            <a:ext cx="274320" cy="274320"/>
          </a:xfrm>
          <a:prstGeom prst="ellipse">
            <a:avLst/>
          </a:prstGeom>
          <a:solidFill>
            <a:srgbClr val="9A78F5"/>
          </a:solidFill>
          <a:ln w="12700">
            <a:solidFill>
              <a:srgbClr val="FFFFFF"/>
            </a:solidFill>
            <a:prstDash val="solid"/>
          </a:ln>
        </p:spPr>
      </p:sp>
      <p:sp>
        <p:nvSpPr>
          <p:cNvPr id="15" name="Text 12"/>
          <p:cNvSpPr txBox="1"/>
          <p:nvPr/>
        </p:nvSpPr>
        <p:spPr>
          <a:xfrm>
            <a:off x="518979" y="269502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5978412" y="3244138"/>
            <a:ext cx="274320" cy="274320"/>
          </a:xfrm>
          <a:prstGeom prst="ellipse">
            <a:avLst/>
          </a:prstGeom>
          <a:solidFill>
            <a:srgbClr val="E05555"/>
          </a:solidFill>
          <a:ln w="12700">
            <a:solidFill>
              <a:srgbClr val="FFFFFF"/>
            </a:solidFill>
            <a:prstDash val="solid"/>
          </a:ln>
        </p:spPr>
      </p:sp>
      <p:sp>
        <p:nvSpPr>
          <p:cNvPr id="17" name="Text 14"/>
          <p:cNvSpPr txBox="1"/>
          <p:nvPr/>
        </p:nvSpPr>
        <p:spPr>
          <a:xfrm>
            <a:off x="5978412" y="324413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18" name="Shape 15"/>
          <p:cNvSpPr/>
          <p:nvPr/>
        </p:nvSpPr>
        <p:spPr>
          <a:xfrm>
            <a:off x="8503920" y="1481328"/>
            <a:ext cx="274320" cy="274320"/>
          </a:xfrm>
          <a:prstGeom prst="ellipse">
            <a:avLst/>
          </a:prstGeom>
          <a:solidFill>
            <a:srgbClr val="E0A040"/>
          </a:solidFill>
          <a:ln w="12700">
            <a:solidFill>
              <a:srgbClr val="FFFFFF"/>
            </a:solidFill>
            <a:prstDash val="solid"/>
          </a:ln>
        </p:spPr>
      </p:sp>
      <p:sp>
        <p:nvSpPr>
          <p:cNvPr id="19" name="Text 16"/>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0" name="Text 17"/>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Delay 02:27:55 / latency 02:32:34</a:t>
            </a:r>
            <a:endParaRPr lang="en-US" sz="1250" dirty="0"/>
          </a:p>
        </p:txBody>
      </p:sp>
      <p:sp>
        <p:nvSpPr>
          <p:cNvPr id="21" name="Text 18"/>
          <p:cNvSpPr txBox="1"/>
          <p:nvPr/>
        </p:nvSpPr>
        <p:spPr>
          <a:xfrm>
            <a:off x="8887968" y="1737360"/>
            <a:ext cx="2770632"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Last event seen 04:30, last ingest 06:55 — the events arrive, but late.</a:t>
            </a:r>
            <a:endParaRPr lang="en-US" sz="1050" dirty="0"/>
          </a:p>
        </p:txBody>
      </p:sp>
      <p:sp>
        <p:nvSpPr>
          <p:cNvPr id="22" name="Shape 19"/>
          <p:cNvSpPr/>
          <p:nvPr/>
        </p:nvSpPr>
        <p:spPr>
          <a:xfrm>
            <a:off x="8503920" y="2322576"/>
            <a:ext cx="274320" cy="274320"/>
          </a:xfrm>
          <a:prstGeom prst="ellipse">
            <a:avLst/>
          </a:prstGeom>
          <a:solidFill>
            <a:srgbClr val="5B8DEF"/>
          </a:solidFill>
          <a:ln w="12700">
            <a:solidFill>
              <a:srgbClr val="FFFFFF"/>
            </a:solidFill>
            <a:prstDash val="solid"/>
          </a:ln>
        </p:spPr>
      </p:sp>
      <p:sp>
        <p:nvSpPr>
          <p:cNvPr id="23" name="Text 20"/>
          <p:cNvSpPr txBox="1"/>
          <p:nvPr/>
        </p:nvSpPr>
        <p:spPr>
          <a:xfrm>
            <a:off x="8503920" y="23225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4" name="Text 21"/>
          <p:cNvSpPr txBox="1"/>
          <p:nvPr/>
        </p:nvSpPr>
        <p:spPr>
          <a:xfrm>
            <a:off x="8887968" y="23042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Thresholds</a:t>
            </a:r>
            <a:endParaRPr lang="en-US" sz="1250" dirty="0"/>
          </a:p>
        </p:txBody>
      </p:sp>
      <p:sp>
        <p:nvSpPr>
          <p:cNvPr id="25" name="Text 22"/>
          <p:cNvSpPr txBox="1"/>
          <p:nvPr/>
        </p:nvSpPr>
        <p:spPr>
          <a:xfrm>
            <a:off x="8887968" y="2578608"/>
            <a:ext cx="2770632"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Latency 3600 s, delay 14400 s — the calendar icon opens the variable-delay editor for this entity.</a:t>
            </a:r>
            <a:endParaRPr lang="en-US" sz="1050" dirty="0"/>
          </a:p>
        </p:txBody>
      </p:sp>
      <p:sp>
        <p:nvSpPr>
          <p:cNvPr id="26" name="Shape 23"/>
          <p:cNvSpPr/>
          <p:nvPr/>
        </p:nvSpPr>
        <p:spPr>
          <a:xfrm>
            <a:off x="8503920" y="3163824"/>
            <a:ext cx="274320" cy="274320"/>
          </a:xfrm>
          <a:prstGeom prst="ellipse">
            <a:avLst/>
          </a:prstGeom>
          <a:solidFill>
            <a:srgbClr val="E05555"/>
          </a:solidFill>
          <a:ln w="12700">
            <a:solidFill>
              <a:srgbClr val="FFFFFF"/>
            </a:solidFill>
            <a:prstDash val="solid"/>
          </a:ln>
        </p:spPr>
      </p:sp>
      <p:sp>
        <p:nvSpPr>
          <p:cNvPr id="27" name="Text 24"/>
          <p:cNvSpPr txBox="1"/>
          <p:nvPr/>
        </p:nvSpPr>
        <p:spPr>
          <a:xfrm>
            <a:off x="850392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8" name="Text 25"/>
          <p:cNvSpPr txBox="1"/>
          <p:nvPr/>
        </p:nvSpPr>
        <p:spPr>
          <a:xfrm>
            <a:off x="8887968" y="314553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Status reason</a:t>
            </a:r>
            <a:endParaRPr lang="en-US" sz="1250" dirty="0"/>
          </a:p>
        </p:txBody>
      </p:sp>
      <p:sp>
        <p:nvSpPr>
          <p:cNvPr id="29" name="Text 26"/>
          <p:cNvSpPr txBox="1"/>
          <p:nvPr/>
        </p:nvSpPr>
        <p:spPr>
          <a:xfrm>
            <a:off x="8887968" y="3419856"/>
            <a:ext cx="2770632"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Latency threshold breached, with the score explained. No guessing.</a:t>
            </a:r>
            <a:endParaRPr lang="en-US" sz="1050" dirty="0"/>
          </a:p>
        </p:txBody>
      </p:sp>
      <p:sp>
        <p:nvSpPr>
          <p:cNvPr id="30" name="Shape 27"/>
          <p:cNvSpPr/>
          <p:nvPr/>
        </p:nvSpPr>
        <p:spPr>
          <a:xfrm>
            <a:off x="8503920" y="4005072"/>
            <a:ext cx="274320" cy="274320"/>
          </a:xfrm>
          <a:prstGeom prst="ellipse">
            <a:avLst/>
          </a:prstGeom>
          <a:solidFill>
            <a:srgbClr val="9A78F5"/>
          </a:solidFill>
          <a:ln w="12700">
            <a:solidFill>
              <a:srgbClr val="FFFFFF"/>
            </a:solidFill>
            <a:prstDash val="solid"/>
          </a:ln>
        </p:spPr>
      </p:sp>
      <p:sp>
        <p:nvSpPr>
          <p:cNvPr id="31" name="Text 28"/>
          <p:cNvSpPr txBox="1"/>
          <p:nvPr/>
        </p:nvSpPr>
        <p:spPr>
          <a:xfrm>
            <a:off x="8503920" y="40050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2" name="Text 29"/>
          <p:cNvSpPr txBox="1"/>
          <p:nvPr/>
        </p:nvSpPr>
        <p:spPr>
          <a:xfrm>
            <a:off x="8887968" y="398678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Tabs</a:t>
            </a:r>
            <a:endParaRPr lang="en-US" sz="1250" dirty="0"/>
          </a:p>
        </p:txBody>
      </p:sp>
      <p:sp>
        <p:nvSpPr>
          <p:cNvPr id="33" name="Text 30"/>
          <p:cNvSpPr txBox="1"/>
          <p:nvPr/>
        </p:nvSpPr>
        <p:spPr>
          <a:xfrm>
            <a:off x="8887968" y="4261104"/>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Overview, incidents, performance, AI Feeds Advisor, sampling, parsing quality, flipping, status message, SLA, audit, handlers.</a:t>
            </a:r>
            <a:endParaRPr lang="en-US" sz="1050" dirty="0"/>
          </a:p>
        </p:txBody>
      </p:sp>
      <p:sp>
        <p:nvSpPr>
          <p:cNvPr id="34" name="Shape 31"/>
          <p:cNvSpPr/>
          <p:nvPr/>
        </p:nvSpPr>
        <p:spPr>
          <a:xfrm>
            <a:off x="8503920" y="5166360"/>
            <a:ext cx="274320" cy="274320"/>
          </a:xfrm>
          <a:prstGeom prst="ellipse">
            <a:avLst/>
          </a:prstGeom>
          <a:solidFill>
            <a:srgbClr val="E05555"/>
          </a:solidFill>
          <a:ln w="12700">
            <a:solidFill>
              <a:srgbClr val="FFFFFF"/>
            </a:solidFill>
            <a:prstDash val="solid"/>
          </a:ln>
        </p:spPr>
      </p:sp>
      <p:sp>
        <p:nvSpPr>
          <p:cNvPr id="35" name="Text 32"/>
          <p:cNvSpPr txBox="1"/>
          <p:nvPr/>
        </p:nvSpPr>
        <p:spPr>
          <a:xfrm>
            <a:off x="8503920" y="51663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6" name="Text 33"/>
          <p:cNvSpPr txBox="1"/>
          <p:nvPr/>
        </p:nvSpPr>
        <p:spPr>
          <a:xfrm>
            <a:off x="8887968" y="5148072"/>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Impact score 48</a:t>
            </a:r>
            <a:endParaRPr lang="en-US" sz="1250" dirty="0"/>
          </a:p>
        </p:txBody>
      </p:sp>
      <p:sp>
        <p:nvSpPr>
          <p:cNvPr id="37" name="Text 34"/>
          <p:cNvSpPr txBox="1"/>
          <p:nvPr/>
        </p:nvSpPr>
        <p:spPr>
          <a:xfrm>
            <a:off x="8887968" y="5422392"/>
            <a:ext cx="277063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KPIs over 24 h: p95/avg latency, current delay, score, SLA % — one chart per metric.</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FIRST LOOK</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Explainable by design — the status message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3415791"/>
          </a:xfrm>
          <a:prstGeom prst="roundRect">
            <a:avLst>
              <a:gd name="adj" fmla="val 1344"/>
            </a:avLst>
          </a:prstGeom>
          <a:solidFill>
            <a:srgbClr val="1F242F"/>
          </a:solidFill>
          <a:ln w="9525">
            <a:solidFill>
              <a:srgbClr val="2A3140"/>
            </a:solidFill>
            <a:prstDash val="solid"/>
          </a:ln>
        </p:spPr>
      </p:sp>
      <p:pic>
        <p:nvPicPr>
          <p:cNvPr id="26" name="Picture 25" descr="c06_status_message.png"/>
          <p:cNvPicPr>
            <a:picLocks noChangeAspect="1"/>
          </p:cNvPicPr>
          <p:nvPr/>
        </p:nvPicPr>
        <p:blipFill>
          <a:blip r:embed="rId4"/>
          <a:stretch>
            <a:fillRect/>
          </a:stretch>
        </p:blipFill>
        <p:spPr>
          <a:xfrm>
            <a:off x="548640" y="1417320"/>
            <a:ext cx="7680960" cy="3342639"/>
          </a:xfrm>
          <a:prstGeom prst="rect">
            <a:avLst/>
          </a:prstGeom>
        </p:spPr>
      </p:pic>
      <p:sp>
        <p:nvSpPr>
          <p:cNvPr id="8" name="Shape 5"/>
          <p:cNvSpPr/>
          <p:nvPr/>
        </p:nvSpPr>
        <p:spPr>
          <a:xfrm>
            <a:off x="641908" y="3499672"/>
            <a:ext cx="274320" cy="274320"/>
          </a:xfrm>
          <a:prstGeom prst="ellipse">
            <a:avLst/>
          </a:prstGeom>
          <a:solidFill>
            <a:srgbClr val="E0A040"/>
          </a:solidFill>
          <a:ln w="12700">
            <a:solidFill>
              <a:srgbClr val="FFFFFF"/>
            </a:solidFill>
            <a:prstDash val="solid"/>
          </a:ln>
        </p:spPr>
      </p:sp>
      <p:sp>
        <p:nvSpPr>
          <p:cNvPr id="9" name="Text 6"/>
          <p:cNvSpPr txBox="1"/>
          <p:nvPr/>
        </p:nvSpPr>
        <p:spPr>
          <a:xfrm>
            <a:off x="641908" y="34996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1333195" y="3937558"/>
            <a:ext cx="274320" cy="274320"/>
          </a:xfrm>
          <a:prstGeom prst="ellipse">
            <a:avLst/>
          </a:prstGeom>
          <a:solidFill>
            <a:srgbClr val="E05555"/>
          </a:solidFill>
          <a:ln w="12700">
            <a:solidFill>
              <a:srgbClr val="FFFFFF"/>
            </a:solidFill>
            <a:prstDash val="solid"/>
          </a:ln>
        </p:spPr>
      </p:sp>
      <p:sp>
        <p:nvSpPr>
          <p:cNvPr id="11" name="Text 8"/>
          <p:cNvSpPr txBox="1"/>
          <p:nvPr/>
        </p:nvSpPr>
        <p:spPr>
          <a:xfrm>
            <a:off x="1333195" y="393755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078553" y="3345910"/>
            <a:ext cx="274320" cy="274320"/>
          </a:xfrm>
          <a:prstGeom prst="ellipse">
            <a:avLst/>
          </a:prstGeom>
          <a:solidFill>
            <a:srgbClr val="5B8DEF"/>
          </a:solidFill>
          <a:ln w="12700">
            <a:solidFill>
              <a:srgbClr val="FFFFFF"/>
            </a:solidFill>
            <a:prstDash val="solid"/>
          </a:ln>
        </p:spPr>
      </p:sp>
      <p:sp>
        <p:nvSpPr>
          <p:cNvPr id="13" name="Text 10"/>
          <p:cNvSpPr txBox="1"/>
          <p:nvPr/>
        </p:nvSpPr>
        <p:spPr>
          <a:xfrm>
            <a:off x="7078553" y="334591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503920" y="148132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6" name="Text 13"/>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Status message</a:t>
            </a:r>
            <a:endParaRPr lang="en-US" sz="1250" dirty="0"/>
          </a:p>
        </p:txBody>
      </p:sp>
      <p:sp>
        <p:nvSpPr>
          <p:cNvPr id="17" name="Text 14"/>
          <p:cNvSpPr txBox="1"/>
          <p:nvPr/>
        </p:nvSpPr>
        <p:spPr>
          <a:xfrm>
            <a:off x="8887968" y="1737360"/>
            <a:ext cx="2770632" cy="10972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“Monitoring conditions are not met due to latency issues. Ingestion latency is approximately 9153 seconds (02:32:33), higher than the maximum allowed latency of 3600 seconds.” Human-readable, and what goes into the alert email.</a:t>
            </a:r>
            <a:endParaRPr lang="en-US" sz="1050" dirty="0"/>
          </a:p>
        </p:txBody>
      </p:sp>
      <p:sp>
        <p:nvSpPr>
          <p:cNvPr id="18" name="Shape 15"/>
          <p:cNvSpPr/>
          <p:nvPr/>
        </p:nvSpPr>
        <p:spPr>
          <a:xfrm>
            <a:off x="8503920" y="2962656"/>
            <a:ext cx="274320" cy="274320"/>
          </a:xfrm>
          <a:prstGeom prst="ellipse">
            <a:avLst/>
          </a:prstGeom>
          <a:solidFill>
            <a:srgbClr val="E05555"/>
          </a:solidFill>
          <a:ln w="12700">
            <a:solidFill>
              <a:srgbClr val="FFFFFF"/>
            </a:solidFill>
            <a:prstDash val="solid"/>
          </a:ln>
        </p:spPr>
      </p:sp>
      <p:sp>
        <p:nvSpPr>
          <p:cNvPr id="19" name="Text 16"/>
          <p:cNvSpPr txBox="1"/>
          <p:nvPr/>
        </p:nvSpPr>
        <p:spPr>
          <a:xfrm>
            <a:off x="8503920" y="29626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0" name="Text 17"/>
          <p:cNvSpPr txBox="1"/>
          <p:nvPr/>
        </p:nvSpPr>
        <p:spPr>
          <a:xfrm>
            <a:off x="8887968" y="294436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Impact score breakdown</a:t>
            </a:r>
            <a:endParaRPr lang="en-US" sz="1250" dirty="0"/>
          </a:p>
        </p:txBody>
      </p:sp>
      <p:sp>
        <p:nvSpPr>
          <p:cNvPr id="21" name="Text 18"/>
          <p:cNvSpPr txBox="1"/>
          <p:nvPr/>
        </p:nvSpPr>
        <p:spPr>
          <a:xfrm>
            <a:off x="8887968" y="3218688"/>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Base score 0 + latency threshold breach 48 = total 48. The arithmetic behind the colour, per entity, per cycle.</a:t>
            </a:r>
            <a:endParaRPr lang="en-US" sz="1050" dirty="0"/>
          </a:p>
        </p:txBody>
      </p:sp>
      <p:sp>
        <p:nvSpPr>
          <p:cNvPr id="22" name="Shape 19"/>
          <p:cNvSpPr/>
          <p:nvPr/>
        </p:nvSpPr>
        <p:spPr>
          <a:xfrm>
            <a:off x="8503920" y="4123944"/>
            <a:ext cx="274320" cy="274320"/>
          </a:xfrm>
          <a:prstGeom prst="ellipse">
            <a:avLst/>
          </a:prstGeom>
          <a:solidFill>
            <a:srgbClr val="5B8DEF"/>
          </a:solidFill>
          <a:ln w="12700">
            <a:solidFill>
              <a:srgbClr val="FFFFFF"/>
            </a:solidFill>
            <a:prstDash val="solid"/>
          </a:ln>
        </p:spPr>
      </p:sp>
      <p:sp>
        <p:nvSpPr>
          <p:cNvPr id="23" name="Text 20"/>
          <p:cNvSpPr txBox="1"/>
          <p:nvPr/>
        </p:nvSpPr>
        <p:spPr>
          <a:xfrm>
            <a:off x="8503920" y="4123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1"/>
          <p:cNvSpPr txBox="1"/>
          <p:nvPr/>
        </p:nvSpPr>
        <p:spPr>
          <a:xfrm>
            <a:off x="8887968" y="410565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Raw JSON</a:t>
            </a:r>
            <a:endParaRPr lang="en-US" sz="1250" dirty="0"/>
          </a:p>
        </p:txBody>
      </p:sp>
      <p:sp>
        <p:nvSpPr>
          <p:cNvPr id="25" name="Text 22"/>
          <p:cNvSpPr txBox="1"/>
          <p:nvPr/>
        </p:nvSpPr>
        <p:spPr>
          <a:xfrm>
            <a:off x="8887968" y="4379976"/>
            <a:ext cx="277063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toggle shows the structured status behind the view — the same document the AI Assistant and the alerts consume.</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Where we are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your first DSM tenant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833872" cy="2413444"/>
          </a:xfrm>
          <a:prstGeom prst="roundRect">
            <a:avLst>
              <a:gd name="adj" fmla="val 1680"/>
            </a:avLst>
          </a:prstGeom>
          <a:solidFill>
            <a:srgbClr val="1F242F"/>
          </a:solidFill>
          <a:ln w="9525">
            <a:solidFill>
              <a:srgbClr val="2A3140"/>
            </a:solidFill>
            <a:prstDash val="solid"/>
          </a:ln>
        </p:spPr>
      </p:sp>
      <p:pic>
        <p:nvPicPr>
          <p:cNvPr id="32" name="Picture 31" descr="a01_virtual_tenants.png"/>
          <p:cNvPicPr>
            <a:picLocks noChangeAspect="1"/>
          </p:cNvPicPr>
          <p:nvPr/>
        </p:nvPicPr>
        <p:blipFill>
          <a:blip r:embed="rId4"/>
          <a:stretch>
            <a:fillRect/>
          </a:stretch>
        </p:blipFill>
        <p:spPr>
          <a:xfrm>
            <a:off x="548640" y="1417320"/>
            <a:ext cx="5760720" cy="2340292"/>
          </a:xfrm>
          <a:prstGeom prst="rect">
            <a:avLst/>
          </a:prstGeom>
        </p:spPr>
      </p:pic>
      <p:sp>
        <p:nvSpPr>
          <p:cNvPr id="8" name="Shape 5"/>
          <p:cNvSpPr/>
          <p:nvPr/>
        </p:nvSpPr>
        <p:spPr>
          <a:xfrm>
            <a:off x="6583680" y="1417320"/>
            <a:ext cx="5056632" cy="3154680"/>
          </a:xfrm>
          <a:prstGeom prst="roundRect">
            <a:avLst>
              <a:gd name="adj" fmla="val 3478"/>
            </a:avLst>
          </a:prstGeom>
          <a:solidFill>
            <a:srgbClr val="181C25"/>
          </a:solidFill>
          <a:ln w="9525">
            <a:solidFill>
              <a:srgbClr val="2A3140"/>
            </a:solidFill>
            <a:prstDash val="solid"/>
          </a:ln>
        </p:spPr>
      </p:sp>
      <p:sp>
        <p:nvSpPr>
          <p:cNvPr id="9" name="Text 6"/>
          <p:cNvSpPr txBox="1"/>
          <p:nvPr/>
        </p:nvSpPr>
        <p:spPr>
          <a:xfrm>
            <a:off x="6812280" y="1554480"/>
            <a:ext cx="45720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In this part</a:t>
            </a:r>
            <a:endParaRPr lang="en-US" sz="1200" dirty="0"/>
          </a:p>
        </p:txBody>
      </p:sp>
      <p:sp>
        <p:nvSpPr>
          <p:cNvPr id="10" name="Shape 7"/>
          <p:cNvSpPr/>
          <p:nvPr/>
        </p:nvSpPr>
        <p:spPr>
          <a:xfrm>
            <a:off x="6812280" y="1993392"/>
            <a:ext cx="128016" cy="128016"/>
          </a:xfrm>
          <a:prstGeom prst="ellipse">
            <a:avLst/>
          </a:prstGeom>
          <a:solidFill>
            <a:srgbClr val="5B8DEF"/>
          </a:solidFill>
          <a:ln w="12700">
            <a:solidFill>
              <a:srgbClr val="5B8DEF"/>
            </a:solidFill>
            <a:prstDash val="solid"/>
          </a:ln>
        </p:spPr>
      </p:sp>
      <p:sp>
        <p:nvSpPr>
          <p:cNvPr id="11" name="Text 8"/>
          <p:cNvSpPr txBox="1"/>
          <p:nvPr/>
        </p:nvSpPr>
        <p:spPr>
          <a:xfrm>
            <a:off x="7040880" y="1920240"/>
            <a:ext cx="109728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Created</a:t>
            </a:r>
            <a:endParaRPr lang="en-US" sz="1250" dirty="0"/>
          </a:p>
        </p:txBody>
      </p:sp>
      <p:sp>
        <p:nvSpPr>
          <p:cNvPr id="12" name="Text 9"/>
          <p:cNvSpPr txBox="1"/>
          <p:nvPr/>
        </p:nvSpPr>
        <p:spPr>
          <a:xfrm>
            <a:off x="8092440" y="1920240"/>
            <a:ext cx="347472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secops tenant with DSM and its hybrid tracker, in one wizard</a:t>
            </a:r>
            <a:endParaRPr lang="en-US" sz="1100" dirty="0"/>
          </a:p>
        </p:txBody>
      </p:sp>
      <p:sp>
        <p:nvSpPr>
          <p:cNvPr id="13" name="Shape 10"/>
          <p:cNvSpPr/>
          <p:nvPr/>
        </p:nvSpPr>
        <p:spPr>
          <a:xfrm>
            <a:off x="6812280" y="2633472"/>
            <a:ext cx="128016" cy="128016"/>
          </a:xfrm>
          <a:prstGeom prst="ellipse">
            <a:avLst/>
          </a:prstGeom>
          <a:solidFill>
            <a:srgbClr val="3DBE7A"/>
          </a:solidFill>
          <a:ln w="12700">
            <a:solidFill>
              <a:srgbClr val="3DBE7A"/>
            </a:solidFill>
            <a:prstDash val="solid"/>
          </a:ln>
        </p:spPr>
      </p:sp>
      <p:sp>
        <p:nvSpPr>
          <p:cNvPr id="14" name="Text 11"/>
          <p:cNvSpPr txBox="1"/>
          <p:nvPr/>
        </p:nvSpPr>
        <p:spPr>
          <a:xfrm>
            <a:off x="7040880" y="2560320"/>
            <a:ext cx="109728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Discovered</a:t>
            </a:r>
            <a:endParaRPr lang="en-US" sz="1250" dirty="0"/>
          </a:p>
        </p:txBody>
      </p:sp>
      <p:sp>
        <p:nvSpPr>
          <p:cNvPr id="15" name="Text 12"/>
          <p:cNvSpPr txBox="1"/>
          <p:nvPr/>
        </p:nvSpPr>
        <p:spPr>
          <a:xfrm>
            <a:off x="8092440" y="2560320"/>
            <a:ext cx="347472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every data source of the SIEM index families — no manual list</a:t>
            </a:r>
            <a:endParaRPr lang="en-US" sz="1100" dirty="0"/>
          </a:p>
        </p:txBody>
      </p:sp>
      <p:sp>
        <p:nvSpPr>
          <p:cNvPr id="16" name="Shape 13"/>
          <p:cNvSpPr/>
          <p:nvPr/>
        </p:nvSpPr>
        <p:spPr>
          <a:xfrm>
            <a:off x="6812280" y="3273552"/>
            <a:ext cx="128016" cy="128016"/>
          </a:xfrm>
          <a:prstGeom prst="ellipse">
            <a:avLst/>
          </a:prstGeom>
          <a:solidFill>
            <a:srgbClr val="E05555"/>
          </a:solidFill>
          <a:ln w="12700">
            <a:solidFill>
              <a:srgbClr val="E05555"/>
            </a:solidFill>
            <a:prstDash val="solid"/>
          </a:ln>
        </p:spPr>
      </p:sp>
      <p:sp>
        <p:nvSpPr>
          <p:cNvPr id="17" name="Text 14"/>
          <p:cNvSpPr txBox="1"/>
          <p:nvPr/>
        </p:nvSpPr>
        <p:spPr>
          <a:xfrm>
            <a:off x="7040880" y="3200400"/>
            <a:ext cx="109728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Decided</a:t>
            </a:r>
            <a:endParaRPr lang="en-US" sz="1250" dirty="0"/>
          </a:p>
        </p:txBody>
      </p:sp>
      <p:sp>
        <p:nvSpPr>
          <p:cNvPr id="18" name="Text 15"/>
          <p:cNvSpPr txBox="1"/>
          <p:nvPr/>
        </p:nvSpPr>
        <p:spPr>
          <a:xfrm>
            <a:off x="8092440" y="3200400"/>
            <a:ext cx="347472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state, a score and a reason for every entity, from the first run</a:t>
            </a:r>
            <a:endParaRPr lang="en-US" sz="1100" dirty="0"/>
          </a:p>
        </p:txBody>
      </p:sp>
      <p:sp>
        <p:nvSpPr>
          <p:cNvPr id="19" name="Shape 16"/>
          <p:cNvSpPr/>
          <p:nvPr/>
        </p:nvSpPr>
        <p:spPr>
          <a:xfrm>
            <a:off x="6812280" y="3913632"/>
            <a:ext cx="128016" cy="128016"/>
          </a:xfrm>
          <a:prstGeom prst="ellipse">
            <a:avLst/>
          </a:prstGeom>
          <a:solidFill>
            <a:srgbClr val="9A78F5"/>
          </a:solidFill>
          <a:ln w="12700">
            <a:solidFill>
              <a:srgbClr val="9A78F5"/>
            </a:solidFill>
            <a:prstDash val="solid"/>
          </a:ln>
        </p:spPr>
      </p:sp>
      <p:sp>
        <p:nvSpPr>
          <p:cNvPr id="20" name="Text 17"/>
          <p:cNvSpPr txBox="1"/>
          <p:nvPr/>
        </p:nvSpPr>
        <p:spPr>
          <a:xfrm>
            <a:off x="7040880" y="3840480"/>
            <a:ext cx="1097280" cy="274320"/>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Read</a:t>
            </a:r>
            <a:endParaRPr lang="en-US" sz="1250" dirty="0"/>
          </a:p>
        </p:txBody>
      </p:sp>
      <p:sp>
        <p:nvSpPr>
          <p:cNvPr id="21" name="Text 18"/>
          <p:cNvSpPr txBox="1"/>
          <p:nvPr/>
        </p:nvSpPr>
        <p:spPr>
          <a:xfrm>
            <a:off x="8092440" y="3840480"/>
            <a:ext cx="3474720" cy="5943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one entity end to end: latency vs threshold, score breakdown, status message</a:t>
            </a:r>
            <a:endParaRPr lang="en-US" sz="1100" dirty="0"/>
          </a:p>
        </p:txBody>
      </p:sp>
      <p:sp>
        <p:nvSpPr>
          <p:cNvPr id="22" name="Text 19"/>
          <p:cNvSpPr txBox="1"/>
          <p:nvPr/>
        </p:nvSpPr>
        <p:spPr>
          <a:xfrm>
            <a:off x="548640" y="4846320"/>
            <a:ext cx="73152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3" name="Shape 20"/>
          <p:cNvSpPr/>
          <p:nvPr/>
        </p:nvSpPr>
        <p:spPr>
          <a:xfrm>
            <a:off x="548640" y="5166360"/>
            <a:ext cx="3593592" cy="1051560"/>
          </a:xfrm>
          <a:prstGeom prst="roundRect">
            <a:avLst>
              <a:gd name="adj" fmla="val 10435"/>
            </a:avLst>
          </a:prstGeom>
          <a:solidFill>
            <a:srgbClr val="16302A"/>
          </a:solidFill>
          <a:ln w="9525">
            <a:solidFill>
              <a:srgbClr val="3DBE7A"/>
            </a:solidFill>
            <a:prstDash val="solid"/>
          </a:ln>
        </p:spPr>
      </p:sp>
      <p:sp>
        <p:nvSpPr>
          <p:cNvPr id="24" name="Text 21"/>
          <p:cNvSpPr txBox="1"/>
          <p:nvPr/>
        </p:nvSpPr>
        <p:spPr>
          <a:xfrm>
            <a:off x="731520" y="5276088"/>
            <a:ext cx="3227832" cy="320040"/>
          </a:xfrm>
          <a:prstGeom prst="rect">
            <a:avLst/>
          </a:prstGeom>
          <a:noFill/>
          <a:ln/>
        </p:spPr>
        <p:txBody>
          <a:bodyPr wrap="square" lIns="0" tIns="0" rIns="0" bIns="0" rtlCol="0" anchor="t"/>
          <a:lstStyle/>
          <a:p>
            <a:pPr indent="0" marL="0">
              <a:buNone/>
            </a:pPr>
            <a:r>
              <a:rPr lang="en-US" sz="1250" b="1" dirty="0">
                <a:solidFill>
                  <a:srgbClr val="3DBE7A"/>
                </a:solidFill>
                <a:latin typeface="Calibri" pitchFamily="34" charset="0"/>
                <a:ea typeface="Calibri" pitchFamily="34" charset="-122"/>
                <a:cs typeface="Calibri" pitchFamily="34" charset="-120"/>
              </a:rPr>
              <a:t>Auto-discovery</a:t>
            </a:r>
            <a:endParaRPr lang="en-US" sz="1250" dirty="0"/>
          </a:p>
        </p:txBody>
      </p:sp>
      <p:sp>
        <p:nvSpPr>
          <p:cNvPr id="25" name="Text 22"/>
          <p:cNvSpPr txBox="1"/>
          <p:nvPr/>
        </p:nvSpPr>
        <p:spPr>
          <a:xfrm>
            <a:off x="731520" y="5596128"/>
            <a:ext cx="3227832" cy="59436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The hybrid tracker finds every index × sourcetype pair in scope — nothing to declare, nothing to maintain.</a:t>
            </a:r>
            <a:endParaRPr lang="en-US" sz="1000" dirty="0"/>
          </a:p>
        </p:txBody>
      </p:sp>
      <p:sp>
        <p:nvSpPr>
          <p:cNvPr id="26" name="Shape 23"/>
          <p:cNvSpPr/>
          <p:nvPr/>
        </p:nvSpPr>
        <p:spPr>
          <a:xfrm>
            <a:off x="4297680" y="5166360"/>
            <a:ext cx="3593592" cy="1051560"/>
          </a:xfrm>
          <a:prstGeom prst="roundRect">
            <a:avLst>
              <a:gd name="adj" fmla="val 10435"/>
            </a:avLst>
          </a:prstGeom>
          <a:solidFill>
            <a:srgbClr val="3B1C1C"/>
          </a:solidFill>
          <a:ln w="9525">
            <a:solidFill>
              <a:srgbClr val="E05555"/>
            </a:solidFill>
            <a:prstDash val="solid"/>
          </a:ln>
        </p:spPr>
      </p:sp>
      <p:sp>
        <p:nvSpPr>
          <p:cNvPr id="27" name="Text 24"/>
          <p:cNvSpPr txBox="1"/>
          <p:nvPr/>
        </p:nvSpPr>
        <p:spPr>
          <a:xfrm>
            <a:off x="4480560" y="5276088"/>
            <a:ext cx="3227832" cy="320040"/>
          </a:xfrm>
          <a:prstGeom prst="rect">
            <a:avLst/>
          </a:prstGeom>
          <a:noFill/>
          <a:ln/>
        </p:spPr>
        <p:txBody>
          <a:bodyPr wrap="square" lIns="0" tIns="0" rIns="0" bIns="0" rtlCol="0" anchor="t"/>
          <a:lstStyle/>
          <a:p>
            <a:pPr indent="0" marL="0">
              <a:buNone/>
            </a:pPr>
            <a:r>
              <a:rPr lang="en-US" sz="1250" b="1" dirty="0">
                <a:solidFill>
                  <a:srgbClr val="E05555"/>
                </a:solidFill>
                <a:latin typeface="Calibri" pitchFamily="34" charset="0"/>
                <a:ea typeface="Calibri" pitchFamily="34" charset="-122"/>
                <a:cs typeface="Calibri" pitchFamily="34" charset="-120"/>
              </a:rPr>
              <a:t>Tenant defaults</a:t>
            </a:r>
            <a:endParaRPr lang="en-US" sz="1250" dirty="0"/>
          </a:p>
        </p:txBody>
      </p:sp>
      <p:sp>
        <p:nvSpPr>
          <p:cNvPr id="28" name="Text 25"/>
          <p:cNvSpPr txBox="1"/>
          <p:nvPr/>
        </p:nvSpPr>
        <p:spPr>
          <a:xfrm>
            <a:off x="4480560" y="5596128"/>
            <a:ext cx="3227832" cy="59436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Impact weights and variable delay are set once in the wizard, inherited by every entity, overridable per entity.</a:t>
            </a:r>
            <a:endParaRPr lang="en-US" sz="1000" dirty="0"/>
          </a:p>
        </p:txBody>
      </p:sp>
      <p:sp>
        <p:nvSpPr>
          <p:cNvPr id="29" name="Shape 26"/>
          <p:cNvSpPr/>
          <p:nvPr/>
        </p:nvSpPr>
        <p:spPr>
          <a:xfrm>
            <a:off x="8046720" y="5166360"/>
            <a:ext cx="3593592" cy="1051560"/>
          </a:xfrm>
          <a:prstGeom prst="roundRect">
            <a:avLst>
              <a:gd name="adj" fmla="val 10435"/>
            </a:avLst>
          </a:prstGeom>
          <a:solidFill>
            <a:srgbClr val="2B2245"/>
          </a:solidFill>
          <a:ln w="9525">
            <a:solidFill>
              <a:srgbClr val="9A78F5"/>
            </a:solidFill>
            <a:prstDash val="solid"/>
          </a:ln>
        </p:spPr>
      </p:sp>
      <p:sp>
        <p:nvSpPr>
          <p:cNvPr id="30" name="Text 27"/>
          <p:cNvSpPr txBox="1"/>
          <p:nvPr/>
        </p:nvSpPr>
        <p:spPr>
          <a:xfrm>
            <a:off x="8229600" y="5276088"/>
            <a:ext cx="3227832" cy="320040"/>
          </a:xfrm>
          <a:prstGeom prst="rect">
            <a:avLst/>
          </a:prstGeom>
          <a:noFill/>
          <a:ln/>
        </p:spPr>
        <p:txBody>
          <a:bodyPr wrap="square" lIns="0" tIns="0" rIns="0" bIns="0" rtlCol="0" anchor="t"/>
          <a:lstStyle/>
          <a:p>
            <a:pPr indent="0" marL="0">
              <a:buNone/>
            </a:pPr>
            <a:r>
              <a:rPr lang="en-US" sz="1250" b="1" dirty="0">
                <a:solidFill>
                  <a:srgbClr val="9A78F5"/>
                </a:solidFill>
                <a:latin typeface="Calibri" pitchFamily="34" charset="0"/>
                <a:ea typeface="Calibri" pitchFamily="34" charset="-122"/>
                <a:cs typeface="Calibri" pitchFamily="34" charset="-120"/>
              </a:rPr>
              <a:t>Explainable state</a:t>
            </a:r>
            <a:endParaRPr lang="en-US" sz="1250" dirty="0"/>
          </a:p>
        </p:txBody>
      </p:sp>
      <p:sp>
        <p:nvSpPr>
          <p:cNvPr id="31" name="Text 28"/>
          <p:cNvSpPr txBox="1"/>
          <p:nvPr/>
        </p:nvSpPr>
        <p:spPr>
          <a:xfrm>
            <a:off x="8229600" y="5596128"/>
            <a:ext cx="3227832" cy="59436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Every colour carries a score, a breakdown and a sentence — the same text an alert will use.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for Splunk — Your first DSM tenant</dc:title>
  <dc:subject>PptxGenJS Presentation</dc:subject>
  <dc:creator>TrackMe Limited</dc:creator>
  <cp:lastModifiedBy>TrackMe Limited</cp:lastModifiedBy>
  <cp:revision>1</cp:revision>
  <dcterms:created xsi:type="dcterms:W3CDTF">2026-09-08T19:38:49Z</dcterms:created>
  <dcterms:modified xsi:type="dcterms:W3CDTF">2026-09-08T19:38:49Z</dcterms:modified>
</cp:coreProperties>
</file>