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media/image-10-1.jpg" ContentType="image/jpg"/>
  <Override PartName="/ppt/media/image-11-1.jpg" ContentType="image/jpg"/>
  <Override PartName="/ppt/media/image-11-2.jpg" ContentType="image/jpg"/>
  <Override PartName="/ppt/media/image-12-1.jpg" ContentType="image/jpg"/>
  <Override PartName="/ppt/media/image-13-1.jpg" ContentType="image/jpg"/>
  <Override PartName="/ppt/media/image-14-1.jpg" ContentType="image/jpg"/>
  <Override PartName="/ppt/media/image-14-2.jpg" ContentType="image/jpg"/>
  <Override PartName="/ppt/media/image-15-1.jpg" ContentType="image/jpg"/>
  <Override PartName="/ppt/media/image-3-1.jpg" ContentType="image/jpg"/>
  <Override PartName="/ppt/media/image-3-2.jpg" ContentType="image/jpg"/>
  <Override PartName="/ppt/media/image-4-1.jpg" ContentType="image/jpg"/>
  <Override PartName="/ppt/media/image-5-1.jpg" ContentType="image/jpg"/>
  <Override PartName="/ppt/media/image-6-1.jpg" ContentType="image/jpg"/>
  <Override PartName="/ppt/media/image-7-1.jpg" ContentType="image/jpg"/>
  <Override PartName="/ppt/media/image-8-1.jpg" ContentType="image/jpg"/>
  <Override PartName="/ppt/media/image-8-2.jpg" ContentType="image/jpg"/>
  <Override PartName="/ppt/media/image-9-1.jpg" ContentType="image/jpg"/>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Part 3: step 6 of the cycle — ALERT. The tenant's entities are classified since Part 2. We create one stateful alert, restrict emails to critical and high, then force a healthy critical entity into red with a manual score influence, and watch the incident open, notify, and close. Everything in this deck was captured live.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introduction's step 6, now concrete. The important design point: TrackMe is quiet because it only speaks on transitions, and it is useful because the message carries the full context — status reason, 24 h charts, optional AI summary, drilldown link. The four sourcetypes are the inputs; trackme:stateful_alerts is the output you can search.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Alerts are created per tenant from the Tracking Alerts tab. What the wizard produces is a normal Splunk saved search with TrackMe alert actions — nothing proprietary in the scheduler, which matters for customers who manage saved searches through CI/CD.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Stateful alerting is the type to use for new deployments. Notable events remain for customers whose workflow is Enterprise Security: TrackMe writes notables and ES correlates them. The name is prefixed automatically with the tenant 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Delivery mode decides where the incident goes. Emails and Ingest is the usual choice: humans get the thread, Splunk keeps the record. The email account is defined once under Configuration; the wizard just picks it. Environment name is what distinguishes prod from preprod in a shared inbox.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priority filter is the single most important setting for a quiet on-call: the low and medium feeds still get their incidents recorded, but nobody is paged for them. Charts make the email self-sufficient: the recipient sees 24 hours of context without opening Splunk. The AI status report is opt-in and provider-dependent.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Note the cron: 1-56/5 rather than */5, so the alert runs one minute after the trackers. trackme_stateful_alert is the alert action doing the work; add_to_triggered keeps Splunk's triggered-alerts list in sync. From here on we do nothing to the alert — we make an entity 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Manual score influence adds or subtracts a value from the impact score. Add 100 and the entity crosses the red threshold with anomaly_reason score_breached. The action is written to the audit log with the comment, and the status message will show the manual component in score_definition. We chose a critical entity so the email filter lets it through.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the header: metrics green, state red, reason score_breached. This is the honesty of the scoring model — the reason is always the real one. Now we wait for the alert's next cron slot.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Incidents tab of the entity shows the incident record as TrackMe stores it. The ids matter: incident_id ties every event of the incident together; message_id is what makes the email a thread; message_source_id points at the flip event that caused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Walk the email top to bottom: who, what, why, how bad, link to the entity. The message block is the flip event text — the same sentence the Status message tab shows. Below it the AI report if enabled, then the charts. Recipients do not need Splunk access to understand the incident; the drilldown link is there when they want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Show this to make the AI story concrete without a chat demo: the report correctly says the red state is a manual override and that the feed is healthy. That is the trust principle from the introduction — the agent does not invent state. The report is opt-in per alert; the email is complete without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Status flipping tab is where you see that state changes are events with a history — this is how flapping entities are found later, and it is the source that the stateful alert consumed. Same sentence in the email, same sentence 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Subtract the 100 points, the entity goes green on the next tracker run, the alert's next run sees an open incident on a green entity and closes it. The closure email quotes the recovery flip and the disruption time — 17 minutes here — which is also what SLA reporting uses. The AI recovery summary confirms the entity is healthy.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point for a Splunk team: no black box. Two events, one per transition, with every id you need. Customers build their own incident dashboards or feed ServiceNow from here; the drilldown_link brings the ticket back to the entity.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Recap the cycle one last time: discover (Part 1), classify (Part 2), alert (Part 3). One stateful alert, scoped by the priority the policies assigned, opened, emailed and closed one incident — one record and one thread — and left its whole trail as Splunk events that can be searched, reported on and forwarded.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jpg"/><Relationship Id="rId2" Type="http://schemas.openxmlformats.org/officeDocument/2006/relationships/image" Target="../media/image-3-2.jpg"/><Relationship Id="rId3" Type="http://schemas.openxmlformats.org/officeDocument/2006/relationships/slideLayout" Target="../slideLayouts/slideLayout1.xml"/><Relationship Id="rId4"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jpg"/><Relationship Id="rId2" Type="http://schemas.openxmlformats.org/officeDocument/2006/relationships/slideLayout" Target="../slideLayouts/slideLayout1.xml"/><Relationship Id="rId3"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jp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jpg"/><Relationship Id="rId2" Type="http://schemas.openxmlformats.org/officeDocument/2006/relationships/slideLayout" Target="../slideLayouts/slideLayout1.xml"/><Relationship Id="rId3"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jpg"/><Relationship Id="rId2" Type="http://schemas.openxmlformats.org/officeDocument/2006/relationships/slideLayout" Target="../slideLayouts/slideLayout1.xml"/><Relationship Id="rId3"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jpg"/><Relationship Id="rId2" Type="http://schemas.openxmlformats.org/officeDocument/2006/relationships/image" Target="../media/image-8-2.jpg"/><Relationship Id="rId3" Type="http://schemas.openxmlformats.org/officeDocument/2006/relationships/slideLayout" Target="../slideLayouts/slideLayout1.xm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jp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jpg"/><Relationship Id="rId2" Type="http://schemas.openxmlformats.org/officeDocument/2006/relationships/slideLayout" Target="../slideLayouts/slideLayout1.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jpg"/><Relationship Id="rId2" Type="http://schemas.openxmlformats.org/officeDocument/2006/relationships/image" Target="../media/image-11-2.jpg"/><Relationship Id="rId3" Type="http://schemas.openxmlformats.org/officeDocument/2006/relationships/slideLayout" Target="../slideLayouts/slideLayout1.xml"/><Relationship Id="rId4"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jp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jp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jpg"/><Relationship Id="rId2" Type="http://schemas.openxmlformats.org/officeDocument/2006/relationships/image" Target="../media/image-14-2.jpg"/><Relationship Id="rId3" Type="http://schemas.openxmlformats.org/officeDocument/2006/relationships/slideLayout" Target="../slideLayouts/slideLayout1.xml"/><Relationship Id="rId4"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jpg"/><Relationship Id="rId2" Type="http://schemas.openxmlformats.org/officeDocument/2006/relationships/slideLayout" Target="../slideLayouts/slideLayout1.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F1218"/>
        </a:solidFill>
      </p:bgPr>
    </p:bg>
    <p:spTree>
      <p:nvGrpSpPr>
        <p:cNvPr id="1" name=""/>
        <p:cNvGrpSpPr/>
        <p:nvPr/>
      </p:nvGrpSpPr>
      <p:grpSpPr>
        <a:xfrm>
          <a:off x="0" y="0"/>
          <a:ext cx="0" cy="0"/>
          <a:chOff x="0" y="0"/>
          <a:chExt cx="0" cy="0"/>
        </a:xfrm>
      </p:grpSpPr>
      <p:pic>
        <p:nvPicPr>
          <p:cNvPr id="2" name="Image 0" descr="/root/deck4/img/logo_white.png">    </p:cNvPr>
          <p:cNvPicPr>
            <a:picLocks noChangeAspect="1"/>
          </p:cNvPicPr>
          <p:nvPr/>
        </p:nvPicPr>
        <p:blipFill>
          <a:blip r:embed="rId1"/>
          <a:stretch>
            <a:fillRect/>
          </a:stretch>
        </p:blipFill>
        <p:spPr>
          <a:xfrm>
            <a:off x="822960" y="1005840"/>
            <a:ext cx="2926080" cy="1762199"/>
          </a:xfrm>
          <a:prstGeom prst="rect">
            <a:avLst/>
          </a:prstGeom>
        </p:spPr>
      </p:pic>
      <p:sp>
        <p:nvSpPr>
          <p:cNvPr id="3" name="Text 0"/>
          <p:cNvSpPr txBox="1"/>
          <p:nvPr/>
        </p:nvSpPr>
        <p:spPr>
          <a:xfrm>
            <a:off x="822960" y="3246120"/>
            <a:ext cx="7315200" cy="274320"/>
          </a:xfrm>
          <a:prstGeom prst="rect">
            <a:avLst/>
          </a:prstGeom>
          <a:noFill/>
          <a:ln/>
        </p:spPr>
        <p:txBody>
          <a:bodyPr wrap="square" lIns="0" tIns="0" rIns="0" bIns="0" rtlCol="0" anchor="t"/>
          <a:lstStyle/>
          <a:p>
            <a:pPr indent="0" marL="0">
              <a:buNone/>
            </a:pPr>
            <a:r>
              <a:rPr lang="en-US" sz="1200" b="1" spc="300" kern="0" dirty="0">
                <a:solidFill>
                  <a:srgbClr val="8B6CF6"/>
                </a:solidFill>
                <a:latin typeface="Calibri" pitchFamily="34" charset="0"/>
                <a:ea typeface="Calibri" pitchFamily="34" charset="-122"/>
                <a:cs typeface="Calibri" pitchFamily="34" charset="-120"/>
              </a:rPr>
              <a:t>HANDS-ON WALKTHROUGH  ·  PART 3</a:t>
            </a:r>
            <a:endParaRPr lang="en-US" sz="1200" dirty="0"/>
          </a:p>
        </p:txBody>
      </p:sp>
      <p:sp>
        <p:nvSpPr>
          <p:cNvPr id="4" name="Text 1"/>
          <p:cNvSpPr txBox="1"/>
          <p:nvPr/>
        </p:nvSpPr>
        <p:spPr>
          <a:xfrm>
            <a:off x="822960" y="3566160"/>
            <a:ext cx="10058400" cy="822960"/>
          </a:xfrm>
          <a:prstGeom prst="rect">
            <a:avLst/>
          </a:prstGeom>
          <a:noFill/>
          <a:ln/>
        </p:spPr>
        <p:txBody>
          <a:bodyPr wrap="square" lIns="0" tIns="0" rIns="0" bIns="0" rtlCol="0" anchor="t"/>
          <a:lstStyle/>
          <a:p>
            <a:pPr indent="0" marL="0">
              <a:buNone/>
            </a:pPr>
            <a:r>
              <a:rPr lang="en-US" sz="4600" b="1" dirty="0">
                <a:solidFill>
                  <a:srgbClr val="F2F4F8"/>
                </a:solidFill>
                <a:latin typeface="Calibri" pitchFamily="34" charset="0"/>
                <a:ea typeface="Calibri" pitchFamily="34" charset="-122"/>
                <a:cs typeface="Calibri" pitchFamily="34" charset="-120"/>
              </a:rPr>
              <a:t>Stateful alerting</a:t>
            </a:r>
            <a:endParaRPr lang="en-US" sz="4600" dirty="0"/>
          </a:p>
        </p:txBody>
      </p:sp>
      <p:sp>
        <p:nvSpPr>
          <p:cNvPr id="5" name="Text 2"/>
          <p:cNvSpPr txBox="1"/>
          <p:nvPr/>
        </p:nvSpPr>
        <p:spPr>
          <a:xfrm>
            <a:off x="822960" y="4434840"/>
            <a:ext cx="9144000" cy="822960"/>
          </a:xfrm>
          <a:prstGeom prst="rect">
            <a:avLst/>
          </a:prstGeom>
          <a:noFill/>
          <a:ln/>
        </p:spPr>
        <p:txBody>
          <a:bodyPr wrap="square" lIns="0" tIns="0" rIns="0" bIns="0" rtlCol="0" anchor="t"/>
          <a:lstStyle/>
          <a:p>
            <a:pPr indent="0" marL="0">
              <a:buNone/>
            </a:pPr>
            <a:r>
              <a:rPr lang="en-US" sz="1800" dirty="0">
                <a:solidFill>
                  <a:srgbClr val="9AA3B5"/>
                </a:solidFill>
                <a:latin typeface="Calibri" pitchFamily="34" charset="0"/>
                <a:ea typeface="Calibri" pitchFamily="34" charset="-122"/>
                <a:cs typeface="Calibri" pitchFamily="34" charset="-120"/>
              </a:rPr>
              <a:t>One alert on the tenant, scoped to critical and high. Then we break one entity on purpose and follow the incident: opened, emailed, recorded, closed.</a:t>
            </a:r>
            <a:endParaRPr lang="en-US" sz="1800" dirty="0"/>
          </a:p>
        </p:txBody>
      </p:sp>
      <p:sp>
        <p:nvSpPr>
          <p:cNvPr id="6" name="Text 3"/>
          <p:cNvSpPr txBox="1"/>
          <p:nvPr/>
        </p:nvSpPr>
        <p:spPr>
          <a:xfrm>
            <a:off x="822960" y="5943600"/>
            <a:ext cx="7315200" cy="274320"/>
          </a:xfrm>
          <a:prstGeom prst="rect">
            <a:avLst/>
          </a:prstGeom>
          <a:noFill/>
          <a:ln/>
        </p:spPr>
        <p:txBody>
          <a:bodyPr wrap="square" lIns="0" tIns="0" rIns="0" bIns="0" rtlCol="0" anchor="t"/>
          <a:lstStyle/>
          <a:p>
            <a:pPr indent="0" marL="0">
              <a:buNone/>
            </a:pPr>
            <a:r>
              <a:rPr lang="en-US" sz="1100" dirty="0">
                <a:solidFill>
                  <a:srgbClr val="6B7386"/>
                </a:solidFill>
                <a:latin typeface="Calibri" pitchFamily="34" charset="0"/>
                <a:ea typeface="Calibri" pitchFamily="34" charset="-122"/>
                <a:cs typeface="Calibri" pitchFamily="34" charset="-120"/>
              </a:rPr>
              <a:t>TrackMe 2.4.18  ·  tenant secops from Parts 1 &amp; 2</a:t>
            </a:r>
            <a:endParaRPr lang="en-US" sz="1100" dirty="0"/>
          </a:p>
        </p:txBody>
      </p:sp>
      <p:sp>
        <p:nvSpPr>
          <p:cNvPr id="7" name="Shape 4"/>
          <p:cNvSpPr/>
          <p:nvPr/>
        </p:nvSpPr>
        <p:spPr>
          <a:xfrm>
            <a:off x="10058400" y="5989320"/>
            <a:ext cx="201168" cy="201168"/>
          </a:xfrm>
          <a:prstGeom prst="ellipse">
            <a:avLst/>
          </a:prstGeom>
          <a:solidFill>
            <a:srgbClr val="3DBE7A"/>
          </a:solidFill>
          <a:ln w="12700">
            <a:solidFill>
              <a:srgbClr val="3DBE7A"/>
            </a:solidFill>
            <a:prstDash val="solid"/>
          </a:ln>
        </p:spPr>
        <p:txBody>
          <a:bodyPr/>
          <a:p/>
        </p:txBody>
      </p:sp>
      <p:sp>
        <p:nvSpPr>
          <p:cNvPr id="8" name="Shape 5"/>
          <p:cNvSpPr/>
          <p:nvPr/>
        </p:nvSpPr>
        <p:spPr>
          <a:xfrm>
            <a:off x="10442448" y="5989320"/>
            <a:ext cx="201168" cy="201168"/>
          </a:xfrm>
          <a:prstGeom prst="ellipse">
            <a:avLst/>
          </a:prstGeom>
          <a:solidFill>
            <a:srgbClr val="E0A040"/>
          </a:solidFill>
          <a:ln w="12700">
            <a:solidFill>
              <a:srgbClr val="E0A040"/>
            </a:solidFill>
            <a:prstDash val="solid"/>
          </a:ln>
        </p:spPr>
        <p:txBody>
          <a:bodyPr/>
          <a:p/>
        </p:txBody>
      </p:sp>
      <p:sp>
        <p:nvSpPr>
          <p:cNvPr id="9" name="Shape 6"/>
          <p:cNvSpPr/>
          <p:nvPr/>
        </p:nvSpPr>
        <p:spPr>
          <a:xfrm>
            <a:off x="10826496" y="5989320"/>
            <a:ext cx="201168" cy="201168"/>
          </a:xfrm>
          <a:prstGeom prst="ellipse">
            <a:avLst/>
          </a:prstGeom>
          <a:solidFill>
            <a:srgbClr val="E05555"/>
          </a:solidFill>
          <a:ln w="12700">
            <a:solidFill>
              <a:srgbClr val="E05555"/>
            </a:solidFill>
            <a:prstDash val="solid"/>
          </a:ln>
        </p:spPr>
        <p:txBody>
          <a:bodyPr/>
          <a:p/>
        </p:txBody>
      </p:sp>
      <p:sp>
        <p:nvSpPr>
          <p:cNvPr id="10" name="Shape 7"/>
          <p:cNvSpPr/>
          <p:nvPr/>
        </p:nvSpPr>
        <p:spPr>
          <a:xfrm>
            <a:off x="11210544" y="5989320"/>
            <a:ext cx="201168" cy="201168"/>
          </a:xfrm>
          <a:prstGeom prst="ellipse">
            <a:avLst/>
          </a:prstGeom>
          <a:solidFill>
            <a:srgbClr val="5B8DEF"/>
          </a:solidFill>
          <a:ln w="12700">
            <a:solidFill>
              <a:srgbClr val="5B8DEF"/>
            </a:solidFill>
            <a:prstDash val="solid"/>
          </a:ln>
        </p:spPr>
        <p:txBody>
          <a:body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THE MODEL</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Stateful alerting in a nutshell — one incident per problem</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stateful alerting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Text 4"/>
          <p:cNvSpPr txBox="1"/>
          <p:nvPr/>
        </p:nvSpPr>
        <p:spPr>
          <a:xfrm>
            <a:off x="548640" y="1371600"/>
            <a:ext cx="11064240" cy="548640"/>
          </a:xfrm>
          <a:prstGeom prst="rect">
            <a:avLst/>
          </a:prstGeom>
          <a:noFill/>
          <a:ln/>
        </p:spPr>
        <p:txBody>
          <a:bodyPr wrap="square" lIns="0" tIns="0" rIns="0" bIns="0" rtlCol="0" anchor="t"/>
          <a:lstStyle/>
          <a:p>
            <a:pPr indent="0" marL="0">
              <a:buNone/>
            </a:pPr>
            <a:r>
              <a:rPr lang="en-US" sz="1350" dirty="0">
                <a:solidFill>
                  <a:srgbClr val="9AA3B5"/>
                </a:solidFill>
                <a:latin typeface="Calibri" pitchFamily="34" charset="0"/>
                <a:ea typeface="Calibri" pitchFamily="34" charset="-122"/>
                <a:cs typeface="Calibri" pitchFamily="34" charset="-120"/>
              </a:rPr>
              <a:t>Classic alerts fire every cycle an entity is red. TrackMe keeps one incident record per problem and only speaks on transitions — with the whole context attached.</a:t>
            </a:r>
            <a:endParaRPr lang="en-US" sz="1350" dirty="0"/>
          </a:p>
        </p:txBody>
      </p:sp>
      <p:sp>
        <p:nvSpPr>
          <p:cNvPr id="7" name="Shape 5"/>
          <p:cNvSpPr/>
          <p:nvPr/>
        </p:nvSpPr>
        <p:spPr>
          <a:xfrm>
            <a:off x="548640" y="2148840"/>
            <a:ext cx="3593592" cy="1600200"/>
          </a:xfrm>
          <a:prstGeom prst="roundRect">
            <a:avLst>
              <a:gd name="adj" fmla="val 6857"/>
            </a:avLst>
          </a:prstGeom>
          <a:solidFill>
            <a:srgbClr val="3B1C1C"/>
          </a:solidFill>
          <a:ln w="9525">
            <a:solidFill>
              <a:srgbClr val="E05555"/>
            </a:solidFill>
            <a:prstDash val="solid"/>
          </a:ln>
        </p:spPr>
        <p:txBody>
          <a:bodyPr/>
          <a:p/>
        </p:txBody>
      </p:sp>
      <p:sp>
        <p:nvSpPr>
          <p:cNvPr id="8" name="Text 6"/>
          <p:cNvSpPr txBox="1"/>
          <p:nvPr/>
        </p:nvSpPr>
        <p:spPr>
          <a:xfrm>
            <a:off x="777240" y="2286000"/>
            <a:ext cx="3136392" cy="365760"/>
          </a:xfrm>
          <a:prstGeom prst="rect">
            <a:avLst/>
          </a:prstGeom>
          <a:noFill/>
          <a:ln/>
        </p:spPr>
        <p:txBody>
          <a:bodyPr wrap="square" lIns="0" tIns="0" rIns="0" bIns="0" rtlCol="0" anchor="t"/>
          <a:lstStyle/>
          <a:p>
            <a:pPr indent="0" marL="0">
              <a:buNone/>
            </a:pPr>
            <a:r>
              <a:rPr lang="en-US" sz="1800" b="1" dirty="0">
                <a:solidFill>
                  <a:srgbClr val="E05555"/>
                </a:solidFill>
                <a:latin typeface="Calibri" pitchFamily="34" charset="0"/>
                <a:ea typeface="Calibri" pitchFamily="34" charset="-122"/>
                <a:cs typeface="Calibri" pitchFamily="34" charset="-120"/>
              </a:rPr>
              <a:t>OPENED</a:t>
            </a:r>
            <a:endParaRPr lang="en-US" sz="1800" dirty="0"/>
          </a:p>
        </p:txBody>
      </p:sp>
      <p:sp>
        <p:nvSpPr>
          <p:cNvPr id="9" name="Text 7"/>
          <p:cNvSpPr txBox="1"/>
          <p:nvPr/>
        </p:nvSpPr>
        <p:spPr>
          <a:xfrm>
            <a:off x="777240" y="2679192"/>
            <a:ext cx="3136392" cy="32004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entity enters an alerting state</a:t>
            </a:r>
            <a:endParaRPr lang="en-US" sz="1200" dirty="0"/>
          </a:p>
        </p:txBody>
      </p:sp>
      <p:sp>
        <p:nvSpPr>
          <p:cNvPr id="10" name="Text 8"/>
          <p:cNvSpPr txBox="1"/>
          <p:nvPr/>
        </p:nvSpPr>
        <p:spPr>
          <a:xfrm>
            <a:off x="777240" y="3044952"/>
            <a:ext cx="3136392"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new email thread · stateful event · optional notable / ingest / command</a:t>
            </a:r>
            <a:endParaRPr lang="en-US" sz="1050" dirty="0"/>
          </a:p>
        </p:txBody>
      </p:sp>
      <p:sp>
        <p:nvSpPr>
          <p:cNvPr id="11" name="Shape 9"/>
          <p:cNvSpPr/>
          <p:nvPr/>
        </p:nvSpPr>
        <p:spPr>
          <a:xfrm>
            <a:off x="4160520" y="2560320"/>
            <a:ext cx="118872" cy="0"/>
          </a:xfrm>
          <a:prstGeom prst="line">
            <a:avLst/>
          </a:prstGeom>
          <a:noFill/>
          <a:ln w="19050">
            <a:solidFill>
              <a:srgbClr val="6B7386"/>
            </a:solidFill>
            <a:prstDash val="solid"/>
            <a:tailEnd type="triangle"/>
          </a:ln>
        </p:spPr>
        <p:txBody>
          <a:bodyPr/>
          <a:p/>
        </p:txBody>
      </p:sp>
      <p:sp>
        <p:nvSpPr>
          <p:cNvPr id="12" name="Shape 10"/>
          <p:cNvSpPr/>
          <p:nvPr/>
        </p:nvSpPr>
        <p:spPr>
          <a:xfrm>
            <a:off x="4297680" y="2148840"/>
            <a:ext cx="3593592" cy="1600200"/>
          </a:xfrm>
          <a:prstGeom prst="roundRect">
            <a:avLst>
              <a:gd name="adj" fmla="val 6857"/>
            </a:avLst>
          </a:prstGeom>
          <a:solidFill>
            <a:srgbClr val="3A2C16"/>
          </a:solidFill>
          <a:ln w="9525">
            <a:solidFill>
              <a:srgbClr val="E0A040"/>
            </a:solidFill>
            <a:prstDash val="solid"/>
          </a:ln>
        </p:spPr>
        <p:txBody>
          <a:bodyPr/>
          <a:p/>
        </p:txBody>
      </p:sp>
      <p:sp>
        <p:nvSpPr>
          <p:cNvPr id="13" name="Text 11"/>
          <p:cNvSpPr txBox="1"/>
          <p:nvPr/>
        </p:nvSpPr>
        <p:spPr>
          <a:xfrm>
            <a:off x="4526280" y="2286000"/>
            <a:ext cx="3136392" cy="365760"/>
          </a:xfrm>
          <a:prstGeom prst="rect">
            <a:avLst/>
          </a:prstGeom>
          <a:noFill/>
          <a:ln/>
        </p:spPr>
        <p:txBody>
          <a:bodyPr wrap="square" lIns="0" tIns="0" rIns="0" bIns="0" rtlCol="0" anchor="t"/>
          <a:lstStyle/>
          <a:p>
            <a:pPr indent="0" marL="0">
              <a:buNone/>
            </a:pPr>
            <a:r>
              <a:rPr lang="en-US" sz="1800" b="1" dirty="0">
                <a:solidFill>
                  <a:srgbClr val="E0A040"/>
                </a:solidFill>
                <a:latin typeface="Calibri" pitchFamily="34" charset="0"/>
                <a:ea typeface="Calibri" pitchFamily="34" charset="-122"/>
                <a:cs typeface="Calibri" pitchFamily="34" charset="-120"/>
              </a:rPr>
              <a:t>UPDATED</a:t>
            </a:r>
            <a:endParaRPr lang="en-US" sz="1800" dirty="0"/>
          </a:p>
        </p:txBody>
      </p:sp>
      <p:sp>
        <p:nvSpPr>
          <p:cNvPr id="14" name="Text 12"/>
          <p:cNvSpPr txBox="1"/>
          <p:nvPr/>
        </p:nvSpPr>
        <p:spPr>
          <a:xfrm>
            <a:off x="4526280" y="2679192"/>
            <a:ext cx="3136392" cy="32004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still alerting, something changed</a:t>
            </a:r>
            <a:endParaRPr lang="en-US" sz="1200" dirty="0"/>
          </a:p>
        </p:txBody>
      </p:sp>
      <p:sp>
        <p:nvSpPr>
          <p:cNvPr id="15" name="Text 13"/>
          <p:cNvSpPr txBox="1"/>
          <p:nvPr/>
        </p:nvSpPr>
        <p:spPr>
          <a:xfrm>
            <a:off x="4526280" y="3044952"/>
            <a:ext cx="3136392"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reply in the same thread · event · command</a:t>
            </a:r>
            <a:endParaRPr lang="en-US" sz="1050" dirty="0"/>
          </a:p>
        </p:txBody>
      </p:sp>
      <p:sp>
        <p:nvSpPr>
          <p:cNvPr id="16" name="Shape 14"/>
          <p:cNvSpPr/>
          <p:nvPr/>
        </p:nvSpPr>
        <p:spPr>
          <a:xfrm>
            <a:off x="7909560" y="2560320"/>
            <a:ext cx="118872" cy="0"/>
          </a:xfrm>
          <a:prstGeom prst="line">
            <a:avLst/>
          </a:prstGeom>
          <a:noFill/>
          <a:ln w="19050">
            <a:solidFill>
              <a:srgbClr val="6B7386"/>
            </a:solidFill>
            <a:prstDash val="solid"/>
            <a:tailEnd type="triangle"/>
          </a:ln>
        </p:spPr>
        <p:txBody>
          <a:bodyPr/>
          <a:p/>
        </p:txBody>
      </p:sp>
      <p:sp>
        <p:nvSpPr>
          <p:cNvPr id="17" name="Shape 15"/>
          <p:cNvSpPr/>
          <p:nvPr/>
        </p:nvSpPr>
        <p:spPr>
          <a:xfrm>
            <a:off x="8046720" y="2148840"/>
            <a:ext cx="3593592" cy="1600200"/>
          </a:xfrm>
          <a:prstGeom prst="roundRect">
            <a:avLst>
              <a:gd name="adj" fmla="val 6857"/>
            </a:avLst>
          </a:prstGeom>
          <a:solidFill>
            <a:srgbClr val="16302A"/>
          </a:solidFill>
          <a:ln w="9525">
            <a:solidFill>
              <a:srgbClr val="3DBE7A"/>
            </a:solidFill>
            <a:prstDash val="solid"/>
          </a:ln>
        </p:spPr>
        <p:txBody>
          <a:bodyPr/>
          <a:p/>
        </p:txBody>
      </p:sp>
      <p:sp>
        <p:nvSpPr>
          <p:cNvPr id="18" name="Text 16"/>
          <p:cNvSpPr txBox="1"/>
          <p:nvPr/>
        </p:nvSpPr>
        <p:spPr>
          <a:xfrm>
            <a:off x="8275320" y="2286000"/>
            <a:ext cx="3136392" cy="365760"/>
          </a:xfrm>
          <a:prstGeom prst="rect">
            <a:avLst/>
          </a:prstGeom>
          <a:noFill/>
          <a:ln/>
        </p:spPr>
        <p:txBody>
          <a:bodyPr wrap="square" lIns="0" tIns="0" rIns="0" bIns="0" rtlCol="0" anchor="t"/>
          <a:lstStyle/>
          <a:p>
            <a:pPr indent="0" marL="0">
              <a:buNone/>
            </a:pPr>
            <a:r>
              <a:rPr lang="en-US" sz="1800" b="1" dirty="0">
                <a:solidFill>
                  <a:srgbClr val="3DBE7A"/>
                </a:solidFill>
                <a:latin typeface="Calibri" pitchFamily="34" charset="0"/>
                <a:ea typeface="Calibri" pitchFamily="34" charset="-122"/>
                <a:cs typeface="Calibri" pitchFamily="34" charset="-120"/>
              </a:rPr>
              <a:t>CLOSED</a:t>
            </a:r>
            <a:endParaRPr lang="en-US" sz="1800" dirty="0"/>
          </a:p>
        </p:txBody>
      </p:sp>
      <p:sp>
        <p:nvSpPr>
          <p:cNvPr id="19" name="Text 17"/>
          <p:cNvSpPr txBox="1"/>
          <p:nvPr/>
        </p:nvSpPr>
        <p:spPr>
          <a:xfrm>
            <a:off x="8275320" y="2679192"/>
            <a:ext cx="3136392" cy="320040"/>
          </a:xfrm>
          <a:prstGeom prst="rect">
            <a:avLst/>
          </a:prstGeom>
          <a:noFill/>
          <a:ln/>
        </p:spPr>
        <p:txBody>
          <a:bodyPr wrap="square" lIns="0" tIns="0" rIns="0" bIns="0" rtlCol="0" anchor="t"/>
          <a:lstStyle/>
          <a:p>
            <a:pPr indent="0" marL="0">
              <a:buNone/>
            </a:pPr>
            <a:r>
              <a:rPr lang="en-US" sz="1200" dirty="0">
                <a:solidFill>
                  <a:srgbClr val="F2F4F8"/>
                </a:solidFill>
                <a:latin typeface="Calibri" pitchFamily="34" charset="0"/>
                <a:ea typeface="Calibri" pitchFamily="34" charset="-122"/>
                <a:cs typeface="Calibri" pitchFamily="34" charset="-120"/>
              </a:rPr>
              <a:t>entity back to a non-alerting state</a:t>
            </a:r>
            <a:endParaRPr lang="en-US" sz="1200" dirty="0"/>
          </a:p>
        </p:txBody>
      </p:sp>
      <p:sp>
        <p:nvSpPr>
          <p:cNvPr id="20" name="Text 18"/>
          <p:cNvSpPr txBox="1"/>
          <p:nvPr/>
        </p:nvSpPr>
        <p:spPr>
          <a:xfrm>
            <a:off x="8275320" y="3044952"/>
            <a:ext cx="3136392"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closure reply · event · command</a:t>
            </a:r>
            <a:endParaRPr lang="en-US" sz="1050" dirty="0"/>
          </a:p>
        </p:txBody>
      </p:sp>
      <p:sp>
        <p:nvSpPr>
          <p:cNvPr id="21" name="Text 19"/>
          <p:cNvSpPr txBox="1"/>
          <p:nvPr/>
        </p:nvSpPr>
        <p:spPr>
          <a:xfrm>
            <a:off x="548640" y="3977640"/>
            <a:ext cx="54864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What feeds it</a:t>
            </a:r>
            <a:endParaRPr lang="en-US" sz="1200" dirty="0"/>
          </a:p>
        </p:txBody>
      </p:sp>
      <p:sp>
        <p:nvSpPr>
          <p:cNvPr id="22" name="Shape 20"/>
          <p:cNvSpPr/>
          <p:nvPr/>
        </p:nvSpPr>
        <p:spPr>
          <a:xfrm>
            <a:off x="566928" y="4379976"/>
            <a:ext cx="118872" cy="118872"/>
          </a:xfrm>
          <a:prstGeom prst="ellipse">
            <a:avLst/>
          </a:prstGeom>
          <a:solidFill>
            <a:srgbClr val="5B8DEF"/>
          </a:solidFill>
          <a:ln w="12700">
            <a:solidFill>
              <a:srgbClr val="5B8DEF"/>
            </a:solidFill>
            <a:prstDash val="solid"/>
          </a:ln>
        </p:spPr>
        <p:txBody>
          <a:bodyPr/>
          <a:p/>
        </p:txBody>
      </p:sp>
      <p:sp>
        <p:nvSpPr>
          <p:cNvPr id="23" name="Text 21"/>
          <p:cNvSpPr txBox="1"/>
          <p:nvPr/>
        </p:nvSpPr>
        <p:spPr>
          <a:xfrm>
            <a:off x="777240" y="4297680"/>
            <a:ext cx="1828800" cy="274320"/>
          </a:xfrm>
          <a:prstGeom prst="rect">
            <a:avLst/>
          </a:prstGeom>
          <a:noFill/>
          <a:ln/>
        </p:spPr>
        <p:txBody>
          <a:bodyPr wrap="square" lIns="0" tIns="0" rIns="0" bIns="0" rtlCol="0" anchor="t"/>
          <a:lstStyle/>
          <a:p>
            <a:pPr indent="0" marL="0">
              <a:buNone/>
            </a:pPr>
            <a:r>
              <a:rPr lang="en-US" sz="1200" b="1" dirty="0">
                <a:solidFill>
                  <a:srgbClr val="F2F4F8"/>
                </a:solidFill>
                <a:latin typeface="Courier New" pitchFamily="34" charset="0"/>
                <a:ea typeface="Courier New" pitchFamily="34" charset="-122"/>
                <a:cs typeface="Courier New" pitchFamily="34" charset="-120"/>
              </a:rPr>
              <a:t>trackme:flip</a:t>
            </a:r>
            <a:endParaRPr lang="en-US" sz="1200" dirty="0"/>
          </a:p>
        </p:txBody>
      </p:sp>
      <p:sp>
        <p:nvSpPr>
          <p:cNvPr id="24" name="Text 22"/>
          <p:cNvSpPr txBox="1"/>
          <p:nvPr/>
        </p:nvSpPr>
        <p:spPr>
          <a:xfrm>
            <a:off x="2651760" y="4297680"/>
            <a:ext cx="3291840" cy="4572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state transitions — the source of opened / closed</a:t>
            </a:r>
            <a:endParaRPr lang="en-US" sz="1050" dirty="0"/>
          </a:p>
        </p:txBody>
      </p:sp>
      <p:sp>
        <p:nvSpPr>
          <p:cNvPr id="25" name="Shape 23"/>
          <p:cNvSpPr/>
          <p:nvPr/>
        </p:nvSpPr>
        <p:spPr>
          <a:xfrm>
            <a:off x="566928" y="4837176"/>
            <a:ext cx="118872" cy="118872"/>
          </a:xfrm>
          <a:prstGeom prst="ellipse">
            <a:avLst/>
          </a:prstGeom>
          <a:solidFill>
            <a:srgbClr val="9A78F5"/>
          </a:solidFill>
          <a:ln w="12700">
            <a:solidFill>
              <a:srgbClr val="9A78F5"/>
            </a:solidFill>
            <a:prstDash val="solid"/>
          </a:ln>
        </p:spPr>
        <p:txBody>
          <a:bodyPr/>
          <a:p/>
        </p:txBody>
      </p:sp>
      <p:sp>
        <p:nvSpPr>
          <p:cNvPr id="26" name="Text 24"/>
          <p:cNvSpPr txBox="1"/>
          <p:nvPr/>
        </p:nvSpPr>
        <p:spPr>
          <a:xfrm>
            <a:off x="777240" y="4754880"/>
            <a:ext cx="1828800" cy="274320"/>
          </a:xfrm>
          <a:prstGeom prst="rect">
            <a:avLst/>
          </a:prstGeom>
          <a:noFill/>
          <a:ln/>
        </p:spPr>
        <p:txBody>
          <a:bodyPr wrap="square" lIns="0" tIns="0" rIns="0" bIns="0" rtlCol="0" anchor="t"/>
          <a:lstStyle/>
          <a:p>
            <a:pPr indent="0" marL="0">
              <a:buNone/>
            </a:pPr>
            <a:r>
              <a:rPr lang="en-US" sz="1200" b="1" dirty="0">
                <a:solidFill>
                  <a:srgbClr val="F2F4F8"/>
                </a:solidFill>
                <a:latin typeface="Courier New" pitchFamily="34" charset="0"/>
                <a:ea typeface="Courier New" pitchFamily="34" charset="-122"/>
                <a:cs typeface="Courier New" pitchFamily="34" charset="-120"/>
              </a:rPr>
              <a:t>trackme:state</a:t>
            </a:r>
            <a:endParaRPr lang="en-US" sz="1200" dirty="0"/>
          </a:p>
        </p:txBody>
      </p:sp>
      <p:sp>
        <p:nvSpPr>
          <p:cNvPr id="27" name="Text 25"/>
          <p:cNvSpPr txBox="1"/>
          <p:nvPr/>
        </p:nvSpPr>
        <p:spPr>
          <a:xfrm>
            <a:off x="2651760" y="4754880"/>
            <a:ext cx="3291840" cy="4572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cycle’s state and score per entity</a:t>
            </a:r>
            <a:endParaRPr lang="en-US" sz="1050" dirty="0"/>
          </a:p>
        </p:txBody>
      </p:sp>
      <p:sp>
        <p:nvSpPr>
          <p:cNvPr id="28" name="Shape 26"/>
          <p:cNvSpPr/>
          <p:nvPr/>
        </p:nvSpPr>
        <p:spPr>
          <a:xfrm>
            <a:off x="566928" y="5294376"/>
            <a:ext cx="118872" cy="118872"/>
          </a:xfrm>
          <a:prstGeom prst="ellipse">
            <a:avLst/>
          </a:prstGeom>
          <a:solidFill>
            <a:srgbClr val="E0A040"/>
          </a:solidFill>
          <a:ln w="12700">
            <a:solidFill>
              <a:srgbClr val="E0A040"/>
            </a:solidFill>
            <a:prstDash val="solid"/>
          </a:ln>
        </p:spPr>
        <p:txBody>
          <a:bodyPr/>
          <a:p/>
        </p:txBody>
      </p:sp>
      <p:sp>
        <p:nvSpPr>
          <p:cNvPr id="29" name="Text 27"/>
          <p:cNvSpPr txBox="1"/>
          <p:nvPr/>
        </p:nvSpPr>
        <p:spPr>
          <a:xfrm>
            <a:off x="777240" y="5212080"/>
            <a:ext cx="1828800" cy="274320"/>
          </a:xfrm>
          <a:prstGeom prst="rect">
            <a:avLst/>
          </a:prstGeom>
          <a:noFill/>
          <a:ln/>
        </p:spPr>
        <p:txBody>
          <a:bodyPr wrap="square" lIns="0" tIns="0" rIns="0" bIns="0" rtlCol="0" anchor="t"/>
          <a:lstStyle/>
          <a:p>
            <a:pPr indent="0" marL="0">
              <a:buNone/>
            </a:pPr>
            <a:r>
              <a:rPr lang="en-US" sz="1200" b="1" dirty="0">
                <a:solidFill>
                  <a:srgbClr val="F2F4F8"/>
                </a:solidFill>
                <a:latin typeface="Courier New" pitchFamily="34" charset="0"/>
                <a:ea typeface="Courier New" pitchFamily="34" charset="-122"/>
                <a:cs typeface="Courier New" pitchFamily="34" charset="-120"/>
              </a:rPr>
              <a:t>trackme:notable</a:t>
            </a:r>
            <a:endParaRPr lang="en-US" sz="1200" dirty="0"/>
          </a:p>
        </p:txBody>
      </p:sp>
      <p:sp>
        <p:nvSpPr>
          <p:cNvPr id="30" name="Text 28"/>
          <p:cNvSpPr txBox="1"/>
          <p:nvPr/>
        </p:nvSpPr>
        <p:spPr>
          <a:xfrm>
            <a:off x="2651760" y="5212080"/>
            <a:ext cx="3291840" cy="4572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notable events TrackMe writes for anomalies</a:t>
            </a:r>
            <a:endParaRPr lang="en-US" sz="1050" dirty="0"/>
          </a:p>
        </p:txBody>
      </p:sp>
      <p:sp>
        <p:nvSpPr>
          <p:cNvPr id="31" name="Shape 29"/>
          <p:cNvSpPr/>
          <p:nvPr/>
        </p:nvSpPr>
        <p:spPr>
          <a:xfrm>
            <a:off x="566928" y="5751576"/>
            <a:ext cx="118872" cy="118872"/>
          </a:xfrm>
          <a:prstGeom prst="ellipse">
            <a:avLst/>
          </a:prstGeom>
          <a:solidFill>
            <a:srgbClr val="3DBE7A"/>
          </a:solidFill>
          <a:ln w="12700">
            <a:solidFill>
              <a:srgbClr val="3DBE7A"/>
            </a:solidFill>
            <a:prstDash val="solid"/>
          </a:ln>
        </p:spPr>
        <p:txBody>
          <a:bodyPr/>
          <a:p/>
        </p:txBody>
      </p:sp>
      <p:sp>
        <p:nvSpPr>
          <p:cNvPr id="32" name="Text 30"/>
          <p:cNvSpPr txBox="1"/>
          <p:nvPr/>
        </p:nvSpPr>
        <p:spPr>
          <a:xfrm>
            <a:off x="777240" y="5669280"/>
            <a:ext cx="1828800" cy="274320"/>
          </a:xfrm>
          <a:prstGeom prst="rect">
            <a:avLst/>
          </a:prstGeom>
          <a:noFill/>
          <a:ln/>
        </p:spPr>
        <p:txBody>
          <a:bodyPr wrap="square" lIns="0" tIns="0" rIns="0" bIns="0" rtlCol="0" anchor="t"/>
          <a:lstStyle/>
          <a:p>
            <a:pPr indent="0" marL="0">
              <a:buNone/>
            </a:pPr>
            <a:r>
              <a:rPr lang="en-US" sz="1200" b="1" dirty="0">
                <a:solidFill>
                  <a:srgbClr val="F2F4F8"/>
                </a:solidFill>
                <a:latin typeface="Courier New" pitchFamily="34" charset="0"/>
                <a:ea typeface="Courier New" pitchFamily="34" charset="-122"/>
                <a:cs typeface="Courier New" pitchFamily="34" charset="-120"/>
              </a:rPr>
              <a:t>trackme:sla_breaches</a:t>
            </a:r>
            <a:endParaRPr lang="en-US" sz="1200" dirty="0"/>
          </a:p>
        </p:txBody>
      </p:sp>
      <p:sp>
        <p:nvSpPr>
          <p:cNvPr id="33" name="Text 31"/>
          <p:cNvSpPr txBox="1"/>
          <p:nvPr/>
        </p:nvSpPr>
        <p:spPr>
          <a:xfrm>
            <a:off x="2651760" y="5669280"/>
            <a:ext cx="3291840" cy="4572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SLA breaches, when SLA classes are used</a:t>
            </a:r>
            <a:endParaRPr lang="en-US" sz="1050" dirty="0"/>
          </a:p>
        </p:txBody>
      </p:sp>
      <p:sp>
        <p:nvSpPr>
          <p:cNvPr id="34" name="Shape 32"/>
          <p:cNvSpPr/>
          <p:nvPr/>
        </p:nvSpPr>
        <p:spPr>
          <a:xfrm>
            <a:off x="6263640" y="3977640"/>
            <a:ext cx="5376672" cy="2240280"/>
          </a:xfrm>
          <a:prstGeom prst="roundRect">
            <a:avLst>
              <a:gd name="adj" fmla="val 4898"/>
            </a:avLst>
          </a:prstGeom>
          <a:solidFill>
            <a:srgbClr val="1F242F"/>
          </a:solidFill>
          <a:ln w="9525">
            <a:solidFill>
              <a:srgbClr val="8B6CF6"/>
            </a:solidFill>
            <a:prstDash val="solid"/>
          </a:ln>
        </p:spPr>
        <p:txBody>
          <a:bodyPr/>
          <a:p/>
        </p:txBody>
      </p:sp>
      <p:sp>
        <p:nvSpPr>
          <p:cNvPr id="35" name="Text 33"/>
          <p:cNvSpPr txBox="1"/>
          <p:nvPr/>
        </p:nvSpPr>
        <p:spPr>
          <a:xfrm>
            <a:off x="6446520" y="4114800"/>
            <a:ext cx="50292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Persisted, keyed, threaded</a:t>
            </a:r>
            <a:endParaRPr lang="en-US" sz="1200" dirty="0"/>
          </a:p>
        </p:txBody>
      </p:sp>
      <p:sp>
        <p:nvSpPr>
          <p:cNvPr id="36" name="Text 34"/>
          <p:cNvSpPr txBox="1"/>
          <p:nvPr/>
        </p:nvSpPr>
        <p:spPr>
          <a:xfrm>
            <a:off x="6446520" y="4434840"/>
            <a:ext cx="5029200" cy="17373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Each incident has an incident_id, lives in the KV Store with its embedded charts, and writes trackme:stateful_alerts events to the summary index. The email carries a Message-ID; updates and closure are In-Reply-To — one thread per incident in your mailbox or ticketing tool. Suppression (60 min on event_id by default) stops repeats within an incident.</a:t>
            </a:r>
            <a:endParaRPr lang="en-US" sz="10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CREATE THE ALERT</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Where — Tracking Alerts → Actions → Create a new alert</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stateful alerting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7754112" cy="4081272"/>
          </a:xfrm>
          <a:prstGeom prst="roundRect">
            <a:avLst>
              <a:gd name="adj" fmla="val 1344"/>
            </a:avLst>
          </a:prstGeom>
          <a:solidFill>
            <a:srgbClr val="1F242F"/>
          </a:solidFill>
          <a:ln w="9525">
            <a:solidFill>
              <a:srgbClr val="2A3140"/>
            </a:solidFill>
            <a:prstDash val="solid"/>
          </a:ln>
        </p:spPr>
        <p:txBody>
          <a:bodyPr/>
          <a:p/>
        </p:txBody>
      </p:sp>
      <p:pic>
        <p:nvPicPr>
          <p:cNvPr id="7" name="Image 0" descr="/root/deck4/img/alerts_empty.jpg">    </p:cNvPr>
          <p:cNvPicPr>
            <a:picLocks noChangeAspect="1"/>
          </p:cNvPicPr>
          <p:nvPr/>
        </p:nvPicPr>
        <p:blipFill>
          <a:blip r:embed="rId1"/>
          <a:stretch>
            <a:fillRect/>
          </a:stretch>
        </p:blipFill>
        <p:spPr>
          <a:xfrm>
            <a:off x="548640" y="1417320"/>
            <a:ext cx="7680960" cy="4008120"/>
          </a:xfrm>
          <a:prstGeom prst="rect">
            <a:avLst/>
          </a:prstGeom>
        </p:spPr>
      </p:pic>
      <p:sp>
        <p:nvSpPr>
          <p:cNvPr id="8" name="Shape 5"/>
          <p:cNvSpPr/>
          <p:nvPr/>
        </p:nvSpPr>
        <p:spPr>
          <a:xfrm>
            <a:off x="3160166" y="2218944"/>
            <a:ext cx="274320" cy="274320"/>
          </a:xfrm>
          <a:prstGeom prst="ellipse">
            <a:avLst/>
          </a:prstGeom>
          <a:solidFill>
            <a:srgbClr val="5B8DEF"/>
          </a:solidFill>
          <a:ln w="12700">
            <a:solidFill>
              <a:srgbClr val="FFFFFF"/>
            </a:solidFill>
            <a:prstDash val="solid"/>
          </a:ln>
        </p:spPr>
        <p:txBody>
          <a:bodyPr/>
          <a:p/>
        </p:txBody>
      </p:sp>
      <p:sp>
        <p:nvSpPr>
          <p:cNvPr id="9" name="Text 6"/>
          <p:cNvSpPr txBox="1"/>
          <p:nvPr/>
        </p:nvSpPr>
        <p:spPr>
          <a:xfrm>
            <a:off x="3160166" y="22189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2084832" y="2740000"/>
            <a:ext cx="274320" cy="274320"/>
          </a:xfrm>
          <a:prstGeom prst="ellipse">
            <a:avLst/>
          </a:prstGeom>
          <a:solidFill>
            <a:srgbClr val="E0A040"/>
          </a:solidFill>
          <a:ln w="12700">
            <a:solidFill>
              <a:srgbClr val="FFFFFF"/>
            </a:solidFill>
            <a:prstDash val="solid"/>
          </a:ln>
        </p:spPr>
        <p:txBody>
          <a:bodyPr/>
          <a:p/>
        </p:txBody>
      </p:sp>
      <p:sp>
        <p:nvSpPr>
          <p:cNvPr id="11" name="Text 8"/>
          <p:cNvSpPr txBox="1"/>
          <p:nvPr/>
        </p:nvSpPr>
        <p:spPr>
          <a:xfrm>
            <a:off x="2084832" y="274000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779069" y="3822192"/>
            <a:ext cx="274320" cy="274320"/>
          </a:xfrm>
          <a:prstGeom prst="ellipse">
            <a:avLst/>
          </a:prstGeom>
          <a:solidFill>
            <a:srgbClr val="3DBE7A"/>
          </a:solidFill>
          <a:ln w="12700">
            <a:solidFill>
              <a:srgbClr val="FFFFFF"/>
            </a:solidFill>
            <a:prstDash val="solid"/>
          </a:ln>
        </p:spPr>
        <p:txBody>
          <a:bodyPr/>
          <a:p/>
        </p:txBody>
      </p:sp>
      <p:sp>
        <p:nvSpPr>
          <p:cNvPr id="13" name="Text 10"/>
          <p:cNvSpPr txBox="1"/>
          <p:nvPr/>
        </p:nvSpPr>
        <p:spPr>
          <a:xfrm>
            <a:off x="779069" y="38221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8467344" y="1380744"/>
            <a:ext cx="3227832" cy="1428679"/>
          </a:xfrm>
          <a:prstGeom prst="roundRect">
            <a:avLst>
              <a:gd name="adj" fmla="val 3840"/>
            </a:avLst>
          </a:prstGeom>
          <a:solidFill>
            <a:srgbClr val="1F242F"/>
          </a:solidFill>
          <a:ln w="9525">
            <a:solidFill>
              <a:srgbClr val="2A3140"/>
            </a:solidFill>
            <a:prstDash val="solid"/>
          </a:ln>
        </p:spPr>
        <p:txBody>
          <a:bodyPr/>
          <a:p/>
        </p:txBody>
      </p:sp>
      <p:pic>
        <p:nvPicPr>
          <p:cNvPr id="15" name="Image 1" descr="/root/deck4/img/alerts_menu.jpg">    </p:cNvPr>
          <p:cNvPicPr>
            <a:picLocks noChangeAspect="1"/>
          </p:cNvPicPr>
          <p:nvPr/>
        </p:nvPicPr>
        <p:blipFill>
          <a:blip r:embed="rId2"/>
          <a:stretch>
            <a:fillRect/>
          </a:stretch>
        </p:blipFill>
        <p:spPr>
          <a:xfrm>
            <a:off x="8503920" y="1417320"/>
            <a:ext cx="3154680" cy="1355527"/>
          </a:xfrm>
          <a:prstGeom prst="rect">
            <a:avLst/>
          </a:prstGeom>
        </p:spPr>
      </p:pic>
      <p:sp>
        <p:nvSpPr>
          <p:cNvPr id="16" name="Shape 12"/>
          <p:cNvSpPr/>
          <p:nvPr/>
        </p:nvSpPr>
        <p:spPr>
          <a:xfrm>
            <a:off x="8661654" y="1959531"/>
            <a:ext cx="274320" cy="274320"/>
          </a:xfrm>
          <a:prstGeom prst="ellipse">
            <a:avLst/>
          </a:prstGeom>
          <a:solidFill>
            <a:srgbClr val="9A78F5"/>
          </a:solidFill>
          <a:ln w="12700">
            <a:solidFill>
              <a:srgbClr val="FFFFFF"/>
            </a:solidFill>
            <a:prstDash val="solid"/>
          </a:ln>
        </p:spPr>
        <p:txBody>
          <a:bodyPr/>
          <a:p/>
        </p:txBody>
      </p:sp>
      <p:sp>
        <p:nvSpPr>
          <p:cNvPr id="17" name="Text 13"/>
          <p:cNvSpPr txBox="1"/>
          <p:nvPr/>
        </p:nvSpPr>
        <p:spPr>
          <a:xfrm>
            <a:off x="8661654" y="195953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8" name="Shape 14"/>
          <p:cNvSpPr/>
          <p:nvPr/>
        </p:nvSpPr>
        <p:spPr>
          <a:xfrm>
            <a:off x="8503920" y="3035808"/>
            <a:ext cx="274320" cy="274320"/>
          </a:xfrm>
          <a:prstGeom prst="ellipse">
            <a:avLst/>
          </a:prstGeom>
          <a:solidFill>
            <a:srgbClr val="5B8DEF"/>
          </a:solidFill>
          <a:ln w="12700">
            <a:solidFill>
              <a:srgbClr val="FFFFFF"/>
            </a:solidFill>
            <a:prstDash val="solid"/>
          </a:ln>
        </p:spPr>
        <p:txBody>
          <a:bodyPr/>
          <a:p/>
        </p:txBody>
      </p:sp>
      <p:sp>
        <p:nvSpPr>
          <p:cNvPr id="19" name="Text 15"/>
          <p:cNvSpPr txBox="1"/>
          <p:nvPr/>
        </p:nvSpPr>
        <p:spPr>
          <a:xfrm>
            <a:off x="8503920" y="303580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0" name="Text 16"/>
          <p:cNvSpPr txBox="1"/>
          <p:nvPr/>
        </p:nvSpPr>
        <p:spPr>
          <a:xfrm>
            <a:off x="8887968" y="3017520"/>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Tracking Alerts tab</a:t>
            </a:r>
            <a:endParaRPr lang="en-US" sz="1250" dirty="0"/>
          </a:p>
        </p:txBody>
      </p:sp>
      <p:sp>
        <p:nvSpPr>
          <p:cNvPr id="21" name="Text 17"/>
          <p:cNvSpPr txBox="1"/>
          <p:nvPr/>
        </p:nvSpPr>
        <p:spPr>
          <a:xfrm>
            <a:off x="8887968" y="3291840"/>
            <a:ext cx="2770632" cy="5029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Fourth tab of Tenant Home — alerts are tenant-scoped like everything else.</a:t>
            </a:r>
            <a:endParaRPr lang="en-US" sz="1050" dirty="0"/>
          </a:p>
        </p:txBody>
      </p:sp>
      <p:sp>
        <p:nvSpPr>
          <p:cNvPr id="22" name="Shape 18"/>
          <p:cNvSpPr/>
          <p:nvPr/>
        </p:nvSpPr>
        <p:spPr>
          <a:xfrm>
            <a:off x="8503920" y="3922776"/>
            <a:ext cx="274320" cy="274320"/>
          </a:xfrm>
          <a:prstGeom prst="ellipse">
            <a:avLst/>
          </a:prstGeom>
          <a:solidFill>
            <a:srgbClr val="E0A040"/>
          </a:solidFill>
          <a:ln w="12700">
            <a:solidFill>
              <a:srgbClr val="FFFFFF"/>
            </a:solidFill>
            <a:prstDash val="solid"/>
          </a:ln>
        </p:spPr>
        <p:txBody>
          <a:bodyPr/>
          <a:p/>
        </p:txBody>
      </p:sp>
      <p:sp>
        <p:nvSpPr>
          <p:cNvPr id="23" name="Text 19"/>
          <p:cNvSpPr txBox="1"/>
          <p:nvPr/>
        </p:nvSpPr>
        <p:spPr>
          <a:xfrm>
            <a:off x="8503920" y="39227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4" name="Text 20"/>
          <p:cNvSpPr txBox="1"/>
          <p:nvPr/>
        </p:nvSpPr>
        <p:spPr>
          <a:xfrm>
            <a:off x="8887968" y="3904488"/>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Two counters</a:t>
            </a:r>
            <a:endParaRPr lang="en-US" sz="1250" dirty="0"/>
          </a:p>
        </p:txBody>
      </p:sp>
      <p:sp>
        <p:nvSpPr>
          <p:cNvPr id="25" name="Text 21"/>
          <p:cNvSpPr txBox="1"/>
          <p:nvPr/>
        </p:nvSpPr>
        <p:spPr>
          <a:xfrm>
            <a:off x="8887968" y="4178808"/>
            <a:ext cx="2770632" cy="5029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Enabled alerts · triggered in the past 24 h. Both 0 on a fresh tenant.</a:t>
            </a:r>
            <a:endParaRPr lang="en-US" sz="1050" dirty="0"/>
          </a:p>
        </p:txBody>
      </p:sp>
      <p:sp>
        <p:nvSpPr>
          <p:cNvPr id="26" name="Shape 22"/>
          <p:cNvSpPr/>
          <p:nvPr/>
        </p:nvSpPr>
        <p:spPr>
          <a:xfrm>
            <a:off x="8503920" y="4809744"/>
            <a:ext cx="274320" cy="274320"/>
          </a:xfrm>
          <a:prstGeom prst="ellipse">
            <a:avLst/>
          </a:prstGeom>
          <a:solidFill>
            <a:srgbClr val="3DBE7A"/>
          </a:solidFill>
          <a:ln w="12700">
            <a:solidFill>
              <a:srgbClr val="FFFFFF"/>
            </a:solidFill>
            <a:prstDash val="solid"/>
          </a:ln>
        </p:spPr>
        <p:txBody>
          <a:bodyPr/>
          <a:p/>
        </p:txBody>
      </p:sp>
      <p:sp>
        <p:nvSpPr>
          <p:cNvPr id="27" name="Text 23"/>
          <p:cNvSpPr txBox="1"/>
          <p:nvPr/>
        </p:nvSpPr>
        <p:spPr>
          <a:xfrm>
            <a:off x="8503920" y="4809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8" name="Text 24"/>
          <p:cNvSpPr txBox="1"/>
          <p:nvPr/>
        </p:nvSpPr>
        <p:spPr>
          <a:xfrm>
            <a:off x="8887968" y="4791456"/>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Alert details table</a:t>
            </a:r>
            <a:endParaRPr lang="en-US" sz="1250" dirty="0"/>
          </a:p>
        </p:txBody>
      </p:sp>
      <p:sp>
        <p:nvSpPr>
          <p:cNvPr id="29" name="Text 25"/>
          <p:cNvSpPr txBox="1"/>
          <p:nvPr/>
        </p:nvSpPr>
        <p:spPr>
          <a:xfrm>
            <a:off x="8887968" y="5065776"/>
            <a:ext cx="2770632" cy="5029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Cron, schedule window, suppress fields / period, actions, next scheduled time.</a:t>
            </a:r>
            <a:endParaRPr lang="en-US" sz="1050" dirty="0"/>
          </a:p>
        </p:txBody>
      </p:sp>
      <p:sp>
        <p:nvSpPr>
          <p:cNvPr id="30" name="Shape 26"/>
          <p:cNvSpPr/>
          <p:nvPr/>
        </p:nvSpPr>
        <p:spPr>
          <a:xfrm>
            <a:off x="8503920" y="5696712"/>
            <a:ext cx="274320" cy="274320"/>
          </a:xfrm>
          <a:prstGeom prst="ellipse">
            <a:avLst/>
          </a:prstGeom>
          <a:solidFill>
            <a:srgbClr val="9A78F5"/>
          </a:solidFill>
          <a:ln w="12700">
            <a:solidFill>
              <a:srgbClr val="FFFFFF"/>
            </a:solidFill>
            <a:prstDash val="solid"/>
          </a:ln>
        </p:spPr>
        <p:txBody>
          <a:bodyPr/>
          <a:p/>
        </p:txBody>
      </p:sp>
      <p:sp>
        <p:nvSpPr>
          <p:cNvPr id="31" name="Text 27"/>
          <p:cNvSpPr txBox="1"/>
          <p:nvPr/>
        </p:nvSpPr>
        <p:spPr>
          <a:xfrm>
            <a:off x="8503920" y="56967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2" name="Text 28"/>
          <p:cNvSpPr txBox="1"/>
          <p:nvPr/>
        </p:nvSpPr>
        <p:spPr>
          <a:xfrm>
            <a:off x="8887968" y="5678424"/>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Actions → Create a new alert</a:t>
            </a:r>
            <a:endParaRPr lang="en-US" sz="1250" dirty="0"/>
          </a:p>
        </p:txBody>
      </p:sp>
      <p:sp>
        <p:nvSpPr>
          <p:cNvPr id="33" name="Text 29"/>
          <p:cNvSpPr txBox="1"/>
          <p:nvPr/>
        </p:nvSpPr>
        <p:spPr>
          <a:xfrm>
            <a:off x="8887968" y="5952744"/>
            <a:ext cx="2770632" cy="5029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Opens the assisted alert wizard. AI Routines also live here.</a:t>
            </a:r>
            <a:endParaRPr lang="en-US" sz="1050" dirty="0"/>
          </a:p>
        </p:txBody>
      </p:sp>
      <p:sp>
        <p:nvSpPr>
          <p:cNvPr id="34" name="Text 30"/>
          <p:cNvSpPr txBox="1"/>
          <p:nvPr/>
        </p:nvSpPr>
        <p:spPr>
          <a:xfrm>
            <a:off x="548640" y="5577840"/>
            <a:ext cx="7680960" cy="640080"/>
          </a:xfrm>
          <a:prstGeom prst="rect">
            <a:avLst/>
          </a:prstGeom>
          <a:noFill/>
          <a:ln/>
        </p:spPr>
        <p:txBody>
          <a:bodyPr wrap="square" lIns="0" tIns="0" rIns="0" bIns="0" rtlCol="0" anchor="t"/>
          <a:lstStyle/>
          <a:p>
            <a:pPr indent="0" marL="0">
              <a:buNone/>
            </a:pPr>
            <a:r>
              <a:rPr lang="en-US" sz="1100" i="1" dirty="0">
                <a:solidFill>
                  <a:srgbClr val="9AA3B5"/>
                </a:solidFill>
                <a:latin typeface="Calibri" pitchFamily="34" charset="0"/>
                <a:ea typeface="Calibri" pitchFamily="34" charset="-122"/>
                <a:cs typeface="Calibri" pitchFamily="34" charset="-120"/>
              </a:rPr>
              <a:t>The alert lives in the Splunk scheduler as a saved search named “TrackMe alert tenant_id:&lt;tenant&gt; - &lt;name&gt;” — visible in Settings → Searches, reports and alerts like any other.</a:t>
            </a:r>
            <a:endParaRPr lang="en-US" sz="11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CREATE THE ALERT · WIZARD</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Step 1 — Pick the alert type, name it</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stateful alerting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40398" y="1380744"/>
            <a:ext cx="7240245" cy="4873752"/>
          </a:xfrm>
          <a:prstGeom prst="roundRect">
            <a:avLst>
              <a:gd name="adj" fmla="val 1126"/>
            </a:avLst>
          </a:prstGeom>
          <a:solidFill>
            <a:srgbClr val="1F242F"/>
          </a:solidFill>
          <a:ln w="9525">
            <a:solidFill>
              <a:srgbClr val="2A3140"/>
            </a:solidFill>
            <a:prstDash val="solid"/>
          </a:ln>
        </p:spPr>
        <p:txBody>
          <a:bodyPr/>
          <a:p/>
        </p:txBody>
      </p:sp>
      <p:pic>
        <p:nvPicPr>
          <p:cNvPr id="7" name="Image 0" descr="/root/deck4/img/wiz1.jpg">    </p:cNvPr>
          <p:cNvPicPr>
            <a:picLocks noChangeAspect="1"/>
          </p:cNvPicPr>
          <p:nvPr/>
        </p:nvPicPr>
        <p:blipFill>
          <a:blip r:embed="rId1"/>
          <a:stretch>
            <a:fillRect/>
          </a:stretch>
        </p:blipFill>
        <p:spPr>
          <a:xfrm>
            <a:off x="576974" y="1417320"/>
            <a:ext cx="7167093" cy="4800600"/>
          </a:xfrm>
          <a:prstGeom prst="rect">
            <a:avLst/>
          </a:prstGeom>
        </p:spPr>
      </p:pic>
      <p:sp>
        <p:nvSpPr>
          <p:cNvPr id="8" name="Shape 5"/>
          <p:cNvSpPr/>
          <p:nvPr/>
        </p:nvSpPr>
        <p:spPr>
          <a:xfrm>
            <a:off x="720315" y="2089404"/>
            <a:ext cx="274320" cy="274320"/>
          </a:xfrm>
          <a:prstGeom prst="ellipse">
            <a:avLst/>
          </a:prstGeom>
          <a:solidFill>
            <a:srgbClr val="5B8DEF"/>
          </a:solidFill>
          <a:ln w="12700">
            <a:solidFill>
              <a:srgbClr val="FFFFFF"/>
            </a:solidFill>
            <a:prstDash val="solid"/>
          </a:ln>
        </p:spPr>
        <p:txBody>
          <a:bodyPr/>
          <a:p/>
        </p:txBody>
      </p:sp>
      <p:sp>
        <p:nvSpPr>
          <p:cNvPr id="9" name="Text 6"/>
          <p:cNvSpPr txBox="1"/>
          <p:nvPr/>
        </p:nvSpPr>
        <p:spPr>
          <a:xfrm>
            <a:off x="720315" y="20894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720315" y="2569464"/>
            <a:ext cx="274320" cy="274320"/>
          </a:xfrm>
          <a:prstGeom prst="ellipse">
            <a:avLst/>
          </a:prstGeom>
          <a:solidFill>
            <a:srgbClr val="9A78F5"/>
          </a:solidFill>
          <a:ln w="12700">
            <a:solidFill>
              <a:srgbClr val="FFFFFF"/>
            </a:solidFill>
            <a:prstDash val="solid"/>
          </a:ln>
        </p:spPr>
        <p:txBody>
          <a:bodyPr/>
          <a:p/>
        </p:txBody>
      </p:sp>
      <p:sp>
        <p:nvSpPr>
          <p:cNvPr id="11" name="Text 8"/>
          <p:cNvSpPr txBox="1"/>
          <p:nvPr/>
        </p:nvSpPr>
        <p:spPr>
          <a:xfrm>
            <a:off x="720315" y="25694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720315" y="3577590"/>
            <a:ext cx="274320" cy="274320"/>
          </a:xfrm>
          <a:prstGeom prst="ellipse">
            <a:avLst/>
          </a:prstGeom>
          <a:solidFill>
            <a:srgbClr val="3DBE7A"/>
          </a:solidFill>
          <a:ln w="12700">
            <a:solidFill>
              <a:srgbClr val="FFFFFF"/>
            </a:solidFill>
            <a:prstDash val="solid"/>
          </a:ln>
        </p:spPr>
        <p:txBody>
          <a:bodyPr/>
          <a:p/>
        </p:txBody>
      </p:sp>
      <p:sp>
        <p:nvSpPr>
          <p:cNvPr id="13" name="Text 10"/>
          <p:cNvSpPr txBox="1"/>
          <p:nvPr/>
        </p:nvSpPr>
        <p:spPr>
          <a:xfrm>
            <a:off x="720315" y="357759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8092440" y="1481328"/>
            <a:ext cx="274320" cy="274320"/>
          </a:xfrm>
          <a:prstGeom prst="ellipse">
            <a:avLst/>
          </a:prstGeom>
          <a:solidFill>
            <a:srgbClr val="5B8DEF"/>
          </a:solidFill>
          <a:ln w="12700">
            <a:solidFill>
              <a:srgbClr val="FFFFFF"/>
            </a:solidFill>
            <a:prstDash val="solid"/>
          </a:ln>
        </p:spPr>
        <p:txBody>
          <a:bodyPr/>
          <a:p/>
        </p:txBody>
      </p:sp>
      <p:sp>
        <p:nvSpPr>
          <p:cNvPr id="15" name="Text 12"/>
          <p:cNvSpPr txBox="1"/>
          <p:nvPr/>
        </p:nvSpPr>
        <p:spPr>
          <a:xfrm>
            <a:off x="809244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6" name="Text 13"/>
          <p:cNvSpPr txBox="1"/>
          <p:nvPr/>
        </p:nvSpPr>
        <p:spPr>
          <a:xfrm>
            <a:off x="8476488" y="1463040"/>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Four alert types</a:t>
            </a:r>
            <a:endParaRPr lang="en-US" sz="1250" dirty="0"/>
          </a:p>
        </p:txBody>
      </p:sp>
      <p:sp>
        <p:nvSpPr>
          <p:cNvPr id="17" name="Text 14"/>
          <p:cNvSpPr txBox="1"/>
          <p:nvPr/>
        </p:nvSpPr>
        <p:spPr>
          <a:xfrm>
            <a:off x="8476488" y="1737360"/>
            <a:ext cx="3182112"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TrackMe stateful alerts (the modern path, used here) · Notable events (classic ES-style) · SPLK-DSM data sources · SLA breaches.</a:t>
            </a:r>
            <a:endParaRPr lang="en-US" sz="1050" dirty="0"/>
          </a:p>
        </p:txBody>
      </p:sp>
      <p:sp>
        <p:nvSpPr>
          <p:cNvPr id="18" name="Shape 15"/>
          <p:cNvSpPr/>
          <p:nvPr/>
        </p:nvSpPr>
        <p:spPr>
          <a:xfrm>
            <a:off x="8092440" y="2642616"/>
            <a:ext cx="274320" cy="274320"/>
          </a:xfrm>
          <a:prstGeom prst="ellipse">
            <a:avLst/>
          </a:prstGeom>
          <a:solidFill>
            <a:srgbClr val="9A78F5"/>
          </a:solidFill>
          <a:ln w="12700">
            <a:solidFill>
              <a:srgbClr val="FFFFFF"/>
            </a:solidFill>
            <a:prstDash val="solid"/>
          </a:ln>
        </p:spPr>
        <p:txBody>
          <a:bodyPr/>
          <a:p/>
        </p:txBody>
      </p:sp>
      <p:sp>
        <p:nvSpPr>
          <p:cNvPr id="19" name="Text 16"/>
          <p:cNvSpPr txBox="1"/>
          <p:nvPr/>
        </p:nvSpPr>
        <p:spPr>
          <a:xfrm>
            <a:off x="8092440" y="26426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0" name="Text 17"/>
          <p:cNvSpPr txBox="1"/>
          <p:nvPr/>
        </p:nvSpPr>
        <p:spPr>
          <a:xfrm>
            <a:off x="8476488" y="2624328"/>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About TrackMe stateful alerting</a:t>
            </a:r>
            <a:endParaRPr lang="en-US" sz="1250" dirty="0"/>
          </a:p>
        </p:txBody>
      </p:sp>
      <p:sp>
        <p:nvSpPr>
          <p:cNvPr id="21" name="Text 18"/>
          <p:cNvSpPr txBox="1"/>
          <p:nvPr/>
        </p:nvSpPr>
        <p:spPr>
          <a:xfrm>
            <a:off x="8476488" y="2898648"/>
            <a:ext cx="3182112" cy="5486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expander explains the model in the product — worth opening once in a session.</a:t>
            </a:r>
            <a:endParaRPr lang="en-US" sz="1050" dirty="0"/>
          </a:p>
        </p:txBody>
      </p:sp>
      <p:sp>
        <p:nvSpPr>
          <p:cNvPr id="22" name="Shape 19"/>
          <p:cNvSpPr/>
          <p:nvPr/>
        </p:nvSpPr>
        <p:spPr>
          <a:xfrm>
            <a:off x="8092440" y="3575304"/>
            <a:ext cx="274320" cy="274320"/>
          </a:xfrm>
          <a:prstGeom prst="ellipse">
            <a:avLst/>
          </a:prstGeom>
          <a:solidFill>
            <a:srgbClr val="3DBE7A"/>
          </a:solidFill>
          <a:ln w="12700">
            <a:solidFill>
              <a:srgbClr val="FFFFFF"/>
            </a:solidFill>
            <a:prstDash val="solid"/>
          </a:ln>
        </p:spPr>
        <p:txBody>
          <a:bodyPr/>
          <a:p/>
        </p:txBody>
      </p:sp>
      <p:sp>
        <p:nvSpPr>
          <p:cNvPr id="23" name="Text 20"/>
          <p:cNvSpPr txBox="1"/>
          <p:nvPr/>
        </p:nvSpPr>
        <p:spPr>
          <a:xfrm>
            <a:off x="8092440" y="35753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4" name="Text 21"/>
          <p:cNvSpPr txBox="1"/>
          <p:nvPr/>
        </p:nvSpPr>
        <p:spPr>
          <a:xfrm>
            <a:off x="8476488" y="3557016"/>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Alert identifier</a:t>
            </a:r>
            <a:endParaRPr lang="en-US" sz="1250" dirty="0"/>
          </a:p>
        </p:txBody>
      </p:sp>
      <p:sp>
        <p:nvSpPr>
          <p:cNvPr id="25" name="Text 22"/>
          <p:cNvSpPr txBox="1"/>
          <p:nvPr/>
        </p:nvSpPr>
        <p:spPr>
          <a:xfrm>
            <a:off x="8476488" y="3831336"/>
            <a:ext cx="3182112"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stateful-alert → full name “TrackMe alert tenant_id:secops - stateful-alert”. Four wizard steps: name, stateful features, acknowledgement, various.</a:t>
            </a:r>
            <a:endParaRPr lang="en-US" sz="1050" dirty="0"/>
          </a:p>
        </p:txBody>
      </p:sp>
      <p:sp>
        <p:nvSpPr>
          <p:cNvPr id="26" name="Shape 23"/>
          <p:cNvSpPr/>
          <p:nvPr/>
        </p:nvSpPr>
        <p:spPr>
          <a:xfrm>
            <a:off x="8092440" y="4937760"/>
            <a:ext cx="3566160" cy="1280160"/>
          </a:xfrm>
          <a:prstGeom prst="roundRect">
            <a:avLst>
              <a:gd name="adj" fmla="val 8571"/>
            </a:avLst>
          </a:prstGeom>
          <a:solidFill>
            <a:srgbClr val="1F242F"/>
          </a:solidFill>
          <a:ln w="9525">
            <a:solidFill>
              <a:srgbClr val="8B6CF6"/>
            </a:solidFill>
            <a:prstDash val="solid"/>
          </a:ln>
        </p:spPr>
        <p:txBody>
          <a:bodyPr/>
          <a:p/>
        </p:txBody>
      </p:sp>
      <p:sp>
        <p:nvSpPr>
          <p:cNvPr id="27" name="Text 24"/>
          <p:cNvSpPr txBox="1"/>
          <p:nvPr/>
        </p:nvSpPr>
        <p:spPr>
          <a:xfrm>
            <a:off x="8275320" y="5029200"/>
            <a:ext cx="3246120" cy="1143000"/>
          </a:xfrm>
          <a:prstGeom prst="rect">
            <a:avLst/>
          </a:prstGeom>
          <a:noFill/>
          <a:ln/>
        </p:spPr>
        <p:txBody>
          <a:bodyPr wrap="square" lIns="0" tIns="0" rIns="0" bIns="0" rtlCol="0" anchor="ctr"/>
          <a:lstStyle/>
          <a:p>
            <a:pPr indent="0" marL="0">
              <a:buNone/>
            </a:pPr>
            <a:r>
              <a:rPr lang="en-US" sz="1050" dirty="0">
                <a:solidFill>
                  <a:srgbClr val="9AA3B5"/>
                </a:solidFill>
                <a:latin typeface="Calibri" pitchFamily="34" charset="0"/>
                <a:ea typeface="Calibri" pitchFamily="34" charset="-122"/>
                <a:cs typeface="Calibri" pitchFamily="34" charset="-120"/>
              </a:rPr>
              <a:t>One alert per tenant is usually enough: the priority filter and suppression do the routing. Several alerts make sense when different teams want different recipients or channels.</a:t>
            </a:r>
            <a:endParaRPr lang="en-US" sz="10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CREATE THE ALERT · WIZARD</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Step 2 — Delivery mode and email configuration</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stateful alerting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40398" y="1380744"/>
            <a:ext cx="7240245" cy="4873752"/>
          </a:xfrm>
          <a:prstGeom prst="roundRect">
            <a:avLst>
              <a:gd name="adj" fmla="val 1126"/>
            </a:avLst>
          </a:prstGeom>
          <a:solidFill>
            <a:srgbClr val="1F242F"/>
          </a:solidFill>
          <a:ln w="9525">
            <a:solidFill>
              <a:srgbClr val="2A3140"/>
            </a:solidFill>
            <a:prstDash val="solid"/>
          </a:ln>
        </p:spPr>
        <p:txBody>
          <a:bodyPr/>
          <a:p/>
        </p:txBody>
      </p:sp>
      <p:pic>
        <p:nvPicPr>
          <p:cNvPr id="7" name="Image 0" descr="/root/deck4/img/wiz2a.jpg">    </p:cNvPr>
          <p:cNvPicPr>
            <a:picLocks noChangeAspect="1"/>
          </p:cNvPicPr>
          <p:nvPr/>
        </p:nvPicPr>
        <p:blipFill>
          <a:blip r:embed="rId1"/>
          <a:stretch>
            <a:fillRect/>
          </a:stretch>
        </p:blipFill>
        <p:spPr>
          <a:xfrm>
            <a:off x="576974" y="1417320"/>
            <a:ext cx="7167093" cy="4800600"/>
          </a:xfrm>
          <a:prstGeom prst="rect">
            <a:avLst/>
          </a:prstGeom>
        </p:spPr>
      </p:pic>
      <p:sp>
        <p:nvSpPr>
          <p:cNvPr id="8" name="Shape 5"/>
          <p:cNvSpPr/>
          <p:nvPr/>
        </p:nvSpPr>
        <p:spPr>
          <a:xfrm>
            <a:off x="720315" y="3337560"/>
            <a:ext cx="274320" cy="274320"/>
          </a:xfrm>
          <a:prstGeom prst="ellipse">
            <a:avLst/>
          </a:prstGeom>
          <a:solidFill>
            <a:srgbClr val="5B8DEF"/>
          </a:solidFill>
          <a:ln w="12700">
            <a:solidFill>
              <a:srgbClr val="FFFFFF"/>
            </a:solidFill>
            <a:prstDash val="solid"/>
          </a:ln>
        </p:spPr>
        <p:txBody>
          <a:bodyPr/>
          <a:p/>
        </p:txBody>
      </p:sp>
      <p:sp>
        <p:nvSpPr>
          <p:cNvPr id="9" name="Text 6"/>
          <p:cNvSpPr txBox="1"/>
          <p:nvPr/>
        </p:nvSpPr>
        <p:spPr>
          <a:xfrm>
            <a:off x="720315" y="333756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720315" y="4105656"/>
            <a:ext cx="274320" cy="274320"/>
          </a:xfrm>
          <a:prstGeom prst="ellipse">
            <a:avLst/>
          </a:prstGeom>
          <a:solidFill>
            <a:srgbClr val="E0A040"/>
          </a:solidFill>
          <a:ln w="12700">
            <a:solidFill>
              <a:srgbClr val="FFFFFF"/>
            </a:solidFill>
            <a:prstDash val="solid"/>
          </a:ln>
        </p:spPr>
        <p:txBody>
          <a:bodyPr/>
          <a:p/>
        </p:txBody>
      </p:sp>
      <p:sp>
        <p:nvSpPr>
          <p:cNvPr id="11" name="Text 8"/>
          <p:cNvSpPr txBox="1"/>
          <p:nvPr/>
        </p:nvSpPr>
        <p:spPr>
          <a:xfrm>
            <a:off x="720315" y="41056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720315" y="4921758"/>
            <a:ext cx="274320" cy="274320"/>
          </a:xfrm>
          <a:prstGeom prst="ellipse">
            <a:avLst/>
          </a:prstGeom>
          <a:solidFill>
            <a:srgbClr val="3DBE7A"/>
          </a:solidFill>
          <a:ln w="12700">
            <a:solidFill>
              <a:srgbClr val="FFFFFF"/>
            </a:solidFill>
            <a:prstDash val="solid"/>
          </a:ln>
        </p:spPr>
        <p:txBody>
          <a:bodyPr/>
          <a:p/>
        </p:txBody>
      </p:sp>
      <p:sp>
        <p:nvSpPr>
          <p:cNvPr id="13" name="Text 10"/>
          <p:cNvSpPr txBox="1"/>
          <p:nvPr/>
        </p:nvSpPr>
        <p:spPr>
          <a:xfrm>
            <a:off x="720315" y="492175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720315" y="5305806"/>
            <a:ext cx="274320" cy="274320"/>
          </a:xfrm>
          <a:prstGeom prst="ellipse">
            <a:avLst/>
          </a:prstGeom>
          <a:solidFill>
            <a:srgbClr val="9A78F5"/>
          </a:solidFill>
          <a:ln w="12700">
            <a:solidFill>
              <a:srgbClr val="FFFFFF"/>
            </a:solidFill>
            <a:prstDash val="solid"/>
          </a:ln>
        </p:spPr>
        <p:txBody>
          <a:bodyPr/>
          <a:p/>
        </p:txBody>
      </p:sp>
      <p:sp>
        <p:nvSpPr>
          <p:cNvPr id="15" name="Text 12"/>
          <p:cNvSpPr txBox="1"/>
          <p:nvPr/>
        </p:nvSpPr>
        <p:spPr>
          <a:xfrm>
            <a:off x="720315" y="530580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6" name="Shape 13"/>
          <p:cNvSpPr/>
          <p:nvPr/>
        </p:nvSpPr>
        <p:spPr>
          <a:xfrm>
            <a:off x="8092440" y="1481328"/>
            <a:ext cx="274320" cy="274320"/>
          </a:xfrm>
          <a:prstGeom prst="ellipse">
            <a:avLst/>
          </a:prstGeom>
          <a:solidFill>
            <a:srgbClr val="5B8DEF"/>
          </a:solidFill>
          <a:ln w="12700">
            <a:solidFill>
              <a:srgbClr val="FFFFFF"/>
            </a:solidFill>
            <a:prstDash val="solid"/>
          </a:ln>
        </p:spPr>
        <p:txBody>
          <a:bodyPr/>
          <a:p/>
        </p:txBody>
      </p:sp>
      <p:sp>
        <p:nvSpPr>
          <p:cNvPr id="17" name="Text 14"/>
          <p:cNvSpPr txBox="1"/>
          <p:nvPr/>
        </p:nvSpPr>
        <p:spPr>
          <a:xfrm>
            <a:off x="809244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5"/>
          <p:cNvSpPr txBox="1"/>
          <p:nvPr/>
        </p:nvSpPr>
        <p:spPr>
          <a:xfrm>
            <a:off x="8476488" y="1463040"/>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Mode: Emails and Ingest</a:t>
            </a:r>
            <a:endParaRPr lang="en-US" sz="1250" dirty="0"/>
          </a:p>
        </p:txBody>
      </p:sp>
      <p:sp>
        <p:nvSpPr>
          <p:cNvPr id="19" name="Text 16"/>
          <p:cNvSpPr txBox="1"/>
          <p:nvPr/>
        </p:nvSpPr>
        <p:spPr>
          <a:xfrm>
            <a:off x="8476488" y="1737360"/>
            <a:ext cx="3182112"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Deliver by email and write the stateful event to the summary index. Other modes: emails only, ingest only, plus notable / command actions.</a:t>
            </a:r>
            <a:endParaRPr lang="en-US" sz="1050" dirty="0"/>
          </a:p>
        </p:txBody>
      </p:sp>
      <p:sp>
        <p:nvSpPr>
          <p:cNvPr id="20" name="Shape 17"/>
          <p:cNvSpPr/>
          <p:nvPr/>
        </p:nvSpPr>
        <p:spPr>
          <a:xfrm>
            <a:off x="8092440" y="2642616"/>
            <a:ext cx="274320" cy="274320"/>
          </a:xfrm>
          <a:prstGeom prst="ellipse">
            <a:avLst/>
          </a:prstGeom>
          <a:solidFill>
            <a:srgbClr val="E0A040"/>
          </a:solidFill>
          <a:ln w="12700">
            <a:solidFill>
              <a:srgbClr val="FFFFFF"/>
            </a:solidFill>
            <a:prstDash val="solid"/>
          </a:ln>
        </p:spPr>
        <p:txBody>
          <a:bodyPr/>
          <a:p/>
        </p:txBody>
      </p:sp>
      <p:sp>
        <p:nvSpPr>
          <p:cNvPr id="21" name="Text 18"/>
          <p:cNvSpPr txBox="1"/>
          <p:nvPr/>
        </p:nvSpPr>
        <p:spPr>
          <a:xfrm>
            <a:off x="8092440" y="26426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9"/>
          <p:cNvSpPr txBox="1"/>
          <p:nvPr/>
        </p:nvSpPr>
        <p:spPr>
          <a:xfrm>
            <a:off x="8476488" y="2624328"/>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Email account</a:t>
            </a:r>
            <a:endParaRPr lang="en-US" sz="1250" dirty="0"/>
          </a:p>
        </p:txBody>
      </p:sp>
      <p:sp>
        <p:nvSpPr>
          <p:cNvPr id="23" name="Text 20"/>
          <p:cNvSpPr txBox="1"/>
          <p:nvPr/>
        </p:nvSpPr>
        <p:spPr>
          <a:xfrm>
            <a:off x="8476488" y="2898648"/>
            <a:ext cx="3182112"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An SMTP account configured once in TrackMe. Environment name goes in the subject / header.</a:t>
            </a:r>
            <a:endParaRPr lang="en-US" sz="1050" dirty="0"/>
          </a:p>
        </p:txBody>
      </p:sp>
      <p:sp>
        <p:nvSpPr>
          <p:cNvPr id="24" name="Shape 21"/>
          <p:cNvSpPr/>
          <p:nvPr/>
        </p:nvSpPr>
        <p:spPr>
          <a:xfrm>
            <a:off x="8092440" y="3666744"/>
            <a:ext cx="274320" cy="274320"/>
          </a:xfrm>
          <a:prstGeom prst="ellipse">
            <a:avLst/>
          </a:prstGeom>
          <a:solidFill>
            <a:srgbClr val="3DBE7A"/>
          </a:solidFill>
          <a:ln w="12700">
            <a:solidFill>
              <a:srgbClr val="FFFFFF"/>
            </a:solidFill>
            <a:prstDash val="solid"/>
          </a:ln>
        </p:spPr>
        <p:txBody>
          <a:bodyPr/>
          <a:p/>
        </p:txBody>
      </p:sp>
      <p:sp>
        <p:nvSpPr>
          <p:cNvPr id="25" name="Text 22"/>
          <p:cNvSpPr txBox="1"/>
          <p:nvPr/>
        </p:nvSpPr>
        <p:spPr>
          <a:xfrm>
            <a:off x="8092440" y="36667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3"/>
          <p:cNvSpPr txBox="1"/>
          <p:nvPr/>
        </p:nvSpPr>
        <p:spPr>
          <a:xfrm>
            <a:off x="8476488" y="3648456"/>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Recipients</a:t>
            </a:r>
            <a:endParaRPr lang="en-US" sz="1250" dirty="0"/>
          </a:p>
        </p:txBody>
      </p:sp>
      <p:sp>
        <p:nvSpPr>
          <p:cNvPr id="27" name="Text 24"/>
          <p:cNvSpPr txBox="1"/>
          <p:nvPr/>
        </p:nvSpPr>
        <p:spPr>
          <a:xfrm>
            <a:off x="8476488" y="3922776"/>
            <a:ext cx="3182112" cy="5486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Chips — type and press Enter. A distribution list or a ticketing inbox is typical.</a:t>
            </a:r>
            <a:endParaRPr lang="en-US" sz="1050" dirty="0"/>
          </a:p>
        </p:txBody>
      </p:sp>
      <p:sp>
        <p:nvSpPr>
          <p:cNvPr id="28" name="Shape 25"/>
          <p:cNvSpPr/>
          <p:nvPr/>
        </p:nvSpPr>
        <p:spPr>
          <a:xfrm>
            <a:off x="8092440" y="4599432"/>
            <a:ext cx="274320" cy="274320"/>
          </a:xfrm>
          <a:prstGeom prst="ellipse">
            <a:avLst/>
          </a:prstGeom>
          <a:solidFill>
            <a:srgbClr val="9A78F5"/>
          </a:solidFill>
          <a:ln w="12700">
            <a:solidFill>
              <a:srgbClr val="FFFFFF"/>
            </a:solidFill>
            <a:prstDash val="solid"/>
          </a:ln>
        </p:spPr>
        <p:txBody>
          <a:bodyPr/>
          <a:p/>
        </p:txBody>
      </p:sp>
      <p:sp>
        <p:nvSpPr>
          <p:cNvPr id="29" name="Text 26"/>
          <p:cNvSpPr txBox="1"/>
          <p:nvPr/>
        </p:nvSpPr>
        <p:spPr>
          <a:xfrm>
            <a:off x="8092440" y="459943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0" name="Text 27"/>
          <p:cNvSpPr txBox="1"/>
          <p:nvPr/>
        </p:nvSpPr>
        <p:spPr>
          <a:xfrm>
            <a:off x="8476488" y="4581144"/>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Update emails if ACK is active</a:t>
            </a:r>
            <a:endParaRPr lang="en-US" sz="1250" dirty="0"/>
          </a:p>
        </p:txBody>
      </p:sp>
      <p:sp>
        <p:nvSpPr>
          <p:cNvPr id="31" name="Text 28"/>
          <p:cNvSpPr txBox="1"/>
          <p:nvPr/>
        </p:nvSpPr>
        <p:spPr>
          <a:xfrm>
            <a:off x="8476488" y="4855464"/>
            <a:ext cx="3182112" cy="4572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Whether an acknowledged entity keeps sending updates.</a:t>
            </a:r>
            <a:endParaRPr lang="en-US" sz="10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CREATE THE ALERT · WIZARD</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Step 2 — Who gets emailed, charts, AI status report</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stateful alerting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40398" y="1380744"/>
            <a:ext cx="7240245" cy="4873752"/>
          </a:xfrm>
          <a:prstGeom prst="roundRect">
            <a:avLst>
              <a:gd name="adj" fmla="val 1126"/>
            </a:avLst>
          </a:prstGeom>
          <a:solidFill>
            <a:srgbClr val="1F242F"/>
          </a:solidFill>
          <a:ln w="9525">
            <a:solidFill>
              <a:srgbClr val="2A3140"/>
            </a:solidFill>
            <a:prstDash val="solid"/>
          </a:ln>
        </p:spPr>
        <p:txBody>
          <a:bodyPr/>
          <a:p/>
        </p:txBody>
      </p:sp>
      <p:pic>
        <p:nvPicPr>
          <p:cNvPr id="7" name="Image 0" descr="/root/deck4/img/wiz2b.jpg">    </p:cNvPr>
          <p:cNvPicPr>
            <a:picLocks noChangeAspect="1"/>
          </p:cNvPicPr>
          <p:nvPr/>
        </p:nvPicPr>
        <p:blipFill>
          <a:blip r:embed="rId1"/>
          <a:stretch>
            <a:fillRect/>
          </a:stretch>
        </p:blipFill>
        <p:spPr>
          <a:xfrm>
            <a:off x="576974" y="1417320"/>
            <a:ext cx="7167093" cy="4800600"/>
          </a:xfrm>
          <a:prstGeom prst="rect">
            <a:avLst/>
          </a:prstGeom>
        </p:spPr>
      </p:pic>
      <p:sp>
        <p:nvSpPr>
          <p:cNvPr id="8" name="Shape 5"/>
          <p:cNvSpPr/>
          <p:nvPr/>
        </p:nvSpPr>
        <p:spPr>
          <a:xfrm>
            <a:off x="720315" y="2377440"/>
            <a:ext cx="274320" cy="274320"/>
          </a:xfrm>
          <a:prstGeom prst="ellipse">
            <a:avLst/>
          </a:prstGeom>
          <a:solidFill>
            <a:srgbClr val="E05555"/>
          </a:solidFill>
          <a:ln w="12700">
            <a:solidFill>
              <a:srgbClr val="FFFFFF"/>
            </a:solidFill>
            <a:prstDash val="solid"/>
          </a:ln>
        </p:spPr>
        <p:txBody>
          <a:bodyPr/>
          <a:p/>
        </p:txBody>
      </p:sp>
      <p:sp>
        <p:nvSpPr>
          <p:cNvPr id="9" name="Text 6"/>
          <p:cNvSpPr txBox="1"/>
          <p:nvPr/>
        </p:nvSpPr>
        <p:spPr>
          <a:xfrm>
            <a:off x="720315" y="237744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720315" y="3433572"/>
            <a:ext cx="274320" cy="274320"/>
          </a:xfrm>
          <a:prstGeom prst="ellipse">
            <a:avLst/>
          </a:prstGeom>
          <a:solidFill>
            <a:srgbClr val="5B8DEF"/>
          </a:solidFill>
          <a:ln w="12700">
            <a:solidFill>
              <a:srgbClr val="FFFFFF"/>
            </a:solidFill>
            <a:prstDash val="solid"/>
          </a:ln>
        </p:spPr>
        <p:txBody>
          <a:bodyPr/>
          <a:p/>
        </p:txBody>
      </p:sp>
      <p:sp>
        <p:nvSpPr>
          <p:cNvPr id="11" name="Text 8"/>
          <p:cNvSpPr txBox="1"/>
          <p:nvPr/>
        </p:nvSpPr>
        <p:spPr>
          <a:xfrm>
            <a:off x="720315" y="343357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720315" y="5017770"/>
            <a:ext cx="274320" cy="274320"/>
          </a:xfrm>
          <a:prstGeom prst="ellipse">
            <a:avLst/>
          </a:prstGeom>
          <a:solidFill>
            <a:srgbClr val="9A78F5"/>
          </a:solidFill>
          <a:ln w="12700">
            <a:solidFill>
              <a:srgbClr val="FFFFFF"/>
            </a:solidFill>
            <a:prstDash val="solid"/>
          </a:ln>
        </p:spPr>
        <p:txBody>
          <a:bodyPr/>
          <a:p/>
        </p:txBody>
      </p:sp>
      <p:sp>
        <p:nvSpPr>
          <p:cNvPr id="13" name="Text 10"/>
          <p:cNvSpPr txBox="1"/>
          <p:nvPr/>
        </p:nvSpPr>
        <p:spPr>
          <a:xfrm>
            <a:off x="720315" y="501777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8092440" y="1481328"/>
            <a:ext cx="274320" cy="274320"/>
          </a:xfrm>
          <a:prstGeom prst="ellipse">
            <a:avLst/>
          </a:prstGeom>
          <a:solidFill>
            <a:srgbClr val="E05555"/>
          </a:solidFill>
          <a:ln w="12700">
            <a:solidFill>
              <a:srgbClr val="FFFFFF"/>
            </a:solidFill>
            <a:prstDash val="solid"/>
          </a:ln>
        </p:spPr>
        <p:txBody>
          <a:bodyPr/>
          <a:p/>
        </p:txBody>
      </p:sp>
      <p:sp>
        <p:nvSpPr>
          <p:cNvPr id="15" name="Text 12"/>
          <p:cNvSpPr txBox="1"/>
          <p:nvPr/>
        </p:nvSpPr>
        <p:spPr>
          <a:xfrm>
            <a:off x="809244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6" name="Text 13"/>
          <p:cNvSpPr txBox="1"/>
          <p:nvPr/>
        </p:nvSpPr>
        <p:spPr>
          <a:xfrm>
            <a:off x="8476488" y="1463040"/>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Priority levels for email</a:t>
            </a:r>
            <a:endParaRPr lang="en-US" sz="1250" dirty="0"/>
          </a:p>
        </p:txBody>
      </p:sp>
      <p:sp>
        <p:nvSpPr>
          <p:cNvPr id="17" name="Text 14"/>
          <p:cNvSpPr txBox="1"/>
          <p:nvPr/>
        </p:nvSpPr>
        <p:spPr>
          <a:xfrm>
            <a:off x="8476488" y="1737360"/>
            <a:ext cx="3182112" cy="9601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Critical + High. Everything is still tracked and ingested; only these priorities generate email. This is where Part 2’s classification pays off — no policy, no filter.</a:t>
            </a:r>
            <a:endParaRPr lang="en-US" sz="1050" dirty="0"/>
          </a:p>
        </p:txBody>
      </p:sp>
      <p:sp>
        <p:nvSpPr>
          <p:cNvPr id="18" name="Shape 15"/>
          <p:cNvSpPr/>
          <p:nvPr/>
        </p:nvSpPr>
        <p:spPr>
          <a:xfrm>
            <a:off x="8092440" y="2825496"/>
            <a:ext cx="274320" cy="274320"/>
          </a:xfrm>
          <a:prstGeom prst="ellipse">
            <a:avLst/>
          </a:prstGeom>
          <a:solidFill>
            <a:srgbClr val="5B8DEF"/>
          </a:solidFill>
          <a:ln w="12700">
            <a:solidFill>
              <a:srgbClr val="FFFFFF"/>
            </a:solidFill>
            <a:prstDash val="solid"/>
          </a:ln>
        </p:spPr>
        <p:txBody>
          <a:bodyPr/>
          <a:p/>
        </p:txBody>
      </p:sp>
      <p:sp>
        <p:nvSpPr>
          <p:cNvPr id="19" name="Text 16"/>
          <p:cNvSpPr txBox="1"/>
          <p:nvPr/>
        </p:nvSpPr>
        <p:spPr>
          <a:xfrm>
            <a:off x="8092440" y="28254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0" name="Text 17"/>
          <p:cNvSpPr txBox="1"/>
          <p:nvPr/>
        </p:nvSpPr>
        <p:spPr>
          <a:xfrm>
            <a:off x="8476488" y="2807208"/>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Charts generation</a:t>
            </a:r>
            <a:endParaRPr lang="en-US" sz="1250" dirty="0"/>
          </a:p>
        </p:txBody>
      </p:sp>
      <p:sp>
        <p:nvSpPr>
          <p:cNvPr id="21" name="Text 18"/>
          <p:cNvSpPr txBox="1"/>
          <p:nvPr/>
        </p:nvSpPr>
        <p:spPr>
          <a:xfrm>
            <a:off x="8476488" y="3081528"/>
            <a:ext cx="3182112" cy="8229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Yes · dark theme · 24 h window. Latency, delay, volume, hosts, incidents, flipping and state charts are rendered and embedded in the email.</a:t>
            </a:r>
            <a:endParaRPr lang="en-US" sz="1050" dirty="0"/>
          </a:p>
        </p:txBody>
      </p:sp>
      <p:sp>
        <p:nvSpPr>
          <p:cNvPr id="22" name="Shape 19"/>
          <p:cNvSpPr/>
          <p:nvPr/>
        </p:nvSpPr>
        <p:spPr>
          <a:xfrm>
            <a:off x="8092440" y="4032504"/>
            <a:ext cx="274320" cy="274320"/>
          </a:xfrm>
          <a:prstGeom prst="ellipse">
            <a:avLst/>
          </a:prstGeom>
          <a:solidFill>
            <a:srgbClr val="9A78F5"/>
          </a:solidFill>
          <a:ln w="12700">
            <a:solidFill>
              <a:srgbClr val="FFFFFF"/>
            </a:solidFill>
            <a:prstDash val="solid"/>
          </a:ln>
        </p:spPr>
        <p:txBody>
          <a:bodyPr/>
          <a:p/>
        </p:txBody>
      </p:sp>
      <p:sp>
        <p:nvSpPr>
          <p:cNvPr id="23" name="Text 20"/>
          <p:cNvSpPr txBox="1"/>
          <p:nvPr/>
        </p:nvSpPr>
        <p:spPr>
          <a:xfrm>
            <a:off x="8092440" y="40325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4" name="Text 21"/>
          <p:cNvSpPr txBox="1"/>
          <p:nvPr/>
        </p:nvSpPr>
        <p:spPr>
          <a:xfrm>
            <a:off x="8476488" y="4014216"/>
            <a:ext cx="318211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AI status report</a:t>
            </a:r>
            <a:endParaRPr lang="en-US" sz="1250" dirty="0"/>
          </a:p>
        </p:txBody>
      </p:sp>
      <p:sp>
        <p:nvSpPr>
          <p:cNvPr id="25" name="Text 22"/>
          <p:cNvSpPr txBox="1"/>
          <p:nvPr/>
        </p:nvSpPr>
        <p:spPr>
          <a:xfrm>
            <a:off x="8476488" y="4288536"/>
            <a:ext cx="3182112" cy="6858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Optional LLM summary in the email, using the configured AI provider — entirely opt-in; the alert works without it.</a:t>
            </a:r>
            <a:endParaRPr lang="en-US" sz="1050" dirty="0"/>
          </a:p>
        </p:txBody>
      </p:sp>
      <p:sp>
        <p:nvSpPr>
          <p:cNvPr id="26" name="Shape 23"/>
          <p:cNvSpPr/>
          <p:nvPr/>
        </p:nvSpPr>
        <p:spPr>
          <a:xfrm>
            <a:off x="8092440" y="5212080"/>
            <a:ext cx="3566160" cy="1005840"/>
          </a:xfrm>
          <a:prstGeom prst="roundRect">
            <a:avLst>
              <a:gd name="adj" fmla="val 10909"/>
            </a:avLst>
          </a:prstGeom>
          <a:solidFill>
            <a:srgbClr val="1F242F"/>
          </a:solidFill>
          <a:ln w="9525">
            <a:solidFill>
              <a:srgbClr val="8B6CF6"/>
            </a:solidFill>
            <a:prstDash val="solid"/>
          </a:ln>
        </p:spPr>
        <p:txBody>
          <a:bodyPr/>
          <a:p/>
        </p:txBody>
      </p:sp>
      <p:sp>
        <p:nvSpPr>
          <p:cNvPr id="27" name="Text 24"/>
          <p:cNvSpPr txBox="1"/>
          <p:nvPr/>
        </p:nvSpPr>
        <p:spPr>
          <a:xfrm>
            <a:off x="8275320" y="5285232"/>
            <a:ext cx="3246120" cy="868680"/>
          </a:xfrm>
          <a:prstGeom prst="rect">
            <a:avLst/>
          </a:prstGeom>
          <a:noFill/>
          <a:ln/>
        </p:spPr>
        <p:txBody>
          <a:bodyPr wrap="square" lIns="0" tIns="0" rIns="0" bIns="0" rtlCol="0" anchor="ctr"/>
          <a:lstStyle/>
          <a:p>
            <a:pPr indent="0" marL="0">
              <a:buNone/>
            </a:pPr>
            <a:r>
              <a:rPr lang="en-US" sz="1050" dirty="0">
                <a:solidFill>
                  <a:srgbClr val="9AA3B5"/>
                </a:solidFill>
                <a:latin typeface="Calibri" pitchFamily="34" charset="0"/>
                <a:ea typeface="Calibri" pitchFamily="34" charset="-122"/>
                <a:cs typeface="Calibri" pitchFamily="34" charset="-120"/>
              </a:rPr>
              <a:t>Steps 3 (acknowledgement) and 4 (various: cron, suppression, throttling) were left on their defaults.</a:t>
            </a:r>
            <a:endParaRPr lang="en-US" sz="10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CREATE THE ALERT · RESULT</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The alert exists — a scheduled search with TrackMe actions</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stateful alerting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7754112" cy="4081272"/>
          </a:xfrm>
          <a:prstGeom prst="roundRect">
            <a:avLst>
              <a:gd name="adj" fmla="val 1344"/>
            </a:avLst>
          </a:prstGeom>
          <a:solidFill>
            <a:srgbClr val="1F242F"/>
          </a:solidFill>
          <a:ln w="9525">
            <a:solidFill>
              <a:srgbClr val="2A3140"/>
            </a:solidFill>
            <a:prstDash val="solid"/>
          </a:ln>
        </p:spPr>
        <p:txBody>
          <a:bodyPr/>
          <a:p/>
        </p:txBody>
      </p:sp>
      <p:pic>
        <p:nvPicPr>
          <p:cNvPr id="7" name="Image 0" descr="/root/deck4/img/alert_created.jpg">    </p:cNvPr>
          <p:cNvPicPr>
            <a:picLocks noChangeAspect="1"/>
          </p:cNvPicPr>
          <p:nvPr/>
        </p:nvPicPr>
        <p:blipFill>
          <a:blip r:embed="rId1"/>
          <a:stretch>
            <a:fillRect/>
          </a:stretch>
        </p:blipFill>
        <p:spPr>
          <a:xfrm>
            <a:off x="548640" y="1417320"/>
            <a:ext cx="7680960" cy="4008120"/>
          </a:xfrm>
          <a:prstGeom prst="rect">
            <a:avLst/>
          </a:prstGeom>
        </p:spPr>
      </p:pic>
      <p:sp>
        <p:nvSpPr>
          <p:cNvPr id="8" name="Shape 5"/>
          <p:cNvSpPr/>
          <p:nvPr/>
        </p:nvSpPr>
        <p:spPr>
          <a:xfrm>
            <a:off x="2392070" y="2619756"/>
            <a:ext cx="274320" cy="274320"/>
          </a:xfrm>
          <a:prstGeom prst="ellipse">
            <a:avLst/>
          </a:prstGeom>
          <a:solidFill>
            <a:srgbClr val="5B8DEF"/>
          </a:solidFill>
          <a:ln w="12700">
            <a:solidFill>
              <a:srgbClr val="FFFFFF"/>
            </a:solidFill>
            <a:prstDash val="solid"/>
          </a:ln>
        </p:spPr>
        <p:txBody>
          <a:bodyPr/>
          <a:p/>
        </p:txBody>
      </p:sp>
      <p:sp>
        <p:nvSpPr>
          <p:cNvPr id="9" name="Text 6"/>
          <p:cNvSpPr txBox="1"/>
          <p:nvPr/>
        </p:nvSpPr>
        <p:spPr>
          <a:xfrm>
            <a:off x="2392070" y="26197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3083357" y="3822192"/>
            <a:ext cx="274320" cy="274320"/>
          </a:xfrm>
          <a:prstGeom prst="ellipse">
            <a:avLst/>
          </a:prstGeom>
          <a:solidFill>
            <a:srgbClr val="E0A040"/>
          </a:solidFill>
          <a:ln w="12700">
            <a:solidFill>
              <a:srgbClr val="FFFFFF"/>
            </a:solidFill>
            <a:prstDash val="solid"/>
          </a:ln>
        </p:spPr>
        <p:txBody>
          <a:bodyPr/>
          <a:p/>
        </p:txBody>
      </p:sp>
      <p:sp>
        <p:nvSpPr>
          <p:cNvPr id="11" name="Text 8"/>
          <p:cNvSpPr txBox="1"/>
          <p:nvPr/>
        </p:nvSpPr>
        <p:spPr>
          <a:xfrm>
            <a:off x="3083357" y="38221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4389120" y="3822192"/>
            <a:ext cx="274320" cy="274320"/>
          </a:xfrm>
          <a:prstGeom prst="ellipse">
            <a:avLst/>
          </a:prstGeom>
          <a:solidFill>
            <a:srgbClr val="3DBE7A"/>
          </a:solidFill>
          <a:ln w="12700">
            <a:solidFill>
              <a:srgbClr val="FFFFFF"/>
            </a:solidFill>
            <a:prstDash val="solid"/>
          </a:ln>
        </p:spPr>
        <p:txBody>
          <a:bodyPr/>
          <a:p/>
        </p:txBody>
      </p:sp>
      <p:sp>
        <p:nvSpPr>
          <p:cNvPr id="13" name="Text 10"/>
          <p:cNvSpPr txBox="1"/>
          <p:nvPr/>
        </p:nvSpPr>
        <p:spPr>
          <a:xfrm>
            <a:off x="4389120" y="38221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5694883" y="3822192"/>
            <a:ext cx="274320" cy="274320"/>
          </a:xfrm>
          <a:prstGeom prst="ellipse">
            <a:avLst/>
          </a:prstGeom>
          <a:solidFill>
            <a:srgbClr val="9A78F5"/>
          </a:solidFill>
          <a:ln w="12700">
            <a:solidFill>
              <a:srgbClr val="FFFFFF"/>
            </a:solidFill>
            <a:prstDash val="solid"/>
          </a:ln>
        </p:spPr>
        <p:txBody>
          <a:bodyPr/>
          <a:p/>
        </p:txBody>
      </p:sp>
      <p:sp>
        <p:nvSpPr>
          <p:cNvPr id="15" name="Text 12"/>
          <p:cNvSpPr txBox="1"/>
          <p:nvPr/>
        </p:nvSpPr>
        <p:spPr>
          <a:xfrm>
            <a:off x="5694883" y="38221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6" name="Shape 13"/>
          <p:cNvSpPr/>
          <p:nvPr/>
        </p:nvSpPr>
        <p:spPr>
          <a:xfrm>
            <a:off x="8503920" y="1481328"/>
            <a:ext cx="274320" cy="274320"/>
          </a:xfrm>
          <a:prstGeom prst="ellipse">
            <a:avLst/>
          </a:prstGeom>
          <a:solidFill>
            <a:srgbClr val="5B8DEF"/>
          </a:solidFill>
          <a:ln w="12700">
            <a:solidFill>
              <a:srgbClr val="FFFFFF"/>
            </a:solidFill>
            <a:prstDash val="solid"/>
          </a:ln>
        </p:spPr>
        <p:txBody>
          <a:bodyPr/>
          <a:p/>
        </p:txBody>
      </p:sp>
      <p:sp>
        <p:nvSpPr>
          <p:cNvPr id="17" name="Text 14"/>
          <p:cNvSpPr txBox="1"/>
          <p:nvPr/>
        </p:nvSpPr>
        <p:spPr>
          <a:xfrm>
            <a:off x="850392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5"/>
          <p:cNvSpPr txBox="1"/>
          <p:nvPr/>
        </p:nvSpPr>
        <p:spPr>
          <a:xfrm>
            <a:off x="8887968" y="1463040"/>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1 enabled alert</a:t>
            </a:r>
            <a:endParaRPr lang="en-US" sz="1250" dirty="0"/>
          </a:p>
        </p:txBody>
      </p:sp>
      <p:sp>
        <p:nvSpPr>
          <p:cNvPr id="19" name="Text 16"/>
          <p:cNvSpPr txBox="1"/>
          <p:nvPr/>
        </p:nvSpPr>
        <p:spPr>
          <a:xfrm>
            <a:off x="8887968" y="1737360"/>
            <a:ext cx="2770632" cy="5486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Green status dot. Triggered in the past 24 h still 0 — nothing critical or high is red yet.</a:t>
            </a:r>
            <a:endParaRPr lang="en-US" sz="1050" dirty="0"/>
          </a:p>
        </p:txBody>
      </p:sp>
      <p:sp>
        <p:nvSpPr>
          <p:cNvPr id="20" name="Shape 17"/>
          <p:cNvSpPr/>
          <p:nvPr/>
        </p:nvSpPr>
        <p:spPr>
          <a:xfrm>
            <a:off x="8503920" y="2414016"/>
            <a:ext cx="274320" cy="274320"/>
          </a:xfrm>
          <a:prstGeom prst="ellipse">
            <a:avLst/>
          </a:prstGeom>
          <a:solidFill>
            <a:srgbClr val="E0A040"/>
          </a:solidFill>
          <a:ln w="12700">
            <a:solidFill>
              <a:srgbClr val="FFFFFF"/>
            </a:solidFill>
            <a:prstDash val="solid"/>
          </a:ln>
        </p:spPr>
        <p:txBody>
          <a:bodyPr/>
          <a:p/>
        </p:txBody>
      </p:sp>
      <p:sp>
        <p:nvSpPr>
          <p:cNvPr id="21" name="Text 18"/>
          <p:cNvSpPr txBox="1"/>
          <p:nvPr/>
        </p:nvSpPr>
        <p:spPr>
          <a:xfrm>
            <a:off x="8503920" y="241401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9"/>
          <p:cNvSpPr txBox="1"/>
          <p:nvPr/>
        </p:nvSpPr>
        <p:spPr>
          <a:xfrm>
            <a:off x="8887968" y="2395728"/>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cron 1-56/5 * * * *</a:t>
            </a:r>
            <a:endParaRPr lang="en-US" sz="1250" dirty="0"/>
          </a:p>
        </p:txBody>
      </p:sp>
      <p:sp>
        <p:nvSpPr>
          <p:cNvPr id="23" name="Text 20"/>
          <p:cNvSpPr txBox="1"/>
          <p:nvPr/>
        </p:nvSpPr>
        <p:spPr>
          <a:xfrm>
            <a:off x="8887968" y="2670048"/>
            <a:ext cx="2770632" cy="5029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Every 5 minutes, offset from the trackers so it evaluates fresh state.</a:t>
            </a:r>
            <a:endParaRPr lang="en-US" sz="1050" dirty="0"/>
          </a:p>
        </p:txBody>
      </p:sp>
      <p:sp>
        <p:nvSpPr>
          <p:cNvPr id="24" name="Shape 21"/>
          <p:cNvSpPr/>
          <p:nvPr/>
        </p:nvSpPr>
        <p:spPr>
          <a:xfrm>
            <a:off x="8503920" y="3300984"/>
            <a:ext cx="274320" cy="274320"/>
          </a:xfrm>
          <a:prstGeom prst="ellipse">
            <a:avLst/>
          </a:prstGeom>
          <a:solidFill>
            <a:srgbClr val="3DBE7A"/>
          </a:solidFill>
          <a:ln w="12700">
            <a:solidFill>
              <a:srgbClr val="FFFFFF"/>
            </a:solidFill>
            <a:prstDash val="solid"/>
          </a:ln>
        </p:spPr>
        <p:txBody>
          <a:bodyPr/>
          <a:p/>
        </p:txBody>
      </p:sp>
      <p:sp>
        <p:nvSpPr>
          <p:cNvPr id="25" name="Text 22"/>
          <p:cNvSpPr txBox="1"/>
          <p:nvPr/>
        </p:nvSpPr>
        <p:spPr>
          <a:xfrm>
            <a:off x="8503920" y="33009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3"/>
          <p:cNvSpPr txBox="1"/>
          <p:nvPr/>
        </p:nvSpPr>
        <p:spPr>
          <a:xfrm>
            <a:off x="8887968" y="3282696"/>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suppress event_id · 60m</a:t>
            </a:r>
            <a:endParaRPr lang="en-US" sz="1250" dirty="0"/>
          </a:p>
        </p:txBody>
      </p:sp>
      <p:sp>
        <p:nvSpPr>
          <p:cNvPr id="27" name="Text 24"/>
          <p:cNvSpPr txBox="1"/>
          <p:nvPr/>
        </p:nvSpPr>
        <p:spPr>
          <a:xfrm>
            <a:off x="8887968" y="3557016"/>
            <a:ext cx="2770632" cy="6400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Splunk-side throttling on the incident event id — a safety net on top of the stateful logic.</a:t>
            </a:r>
            <a:endParaRPr lang="en-US" sz="1050" dirty="0"/>
          </a:p>
        </p:txBody>
      </p:sp>
      <p:sp>
        <p:nvSpPr>
          <p:cNvPr id="28" name="Shape 25"/>
          <p:cNvSpPr/>
          <p:nvPr/>
        </p:nvSpPr>
        <p:spPr>
          <a:xfrm>
            <a:off x="8503920" y="4325112"/>
            <a:ext cx="274320" cy="274320"/>
          </a:xfrm>
          <a:prstGeom prst="ellipse">
            <a:avLst/>
          </a:prstGeom>
          <a:solidFill>
            <a:srgbClr val="9A78F5"/>
          </a:solidFill>
          <a:ln w="12700">
            <a:solidFill>
              <a:srgbClr val="FFFFFF"/>
            </a:solidFill>
            <a:prstDash val="solid"/>
          </a:ln>
        </p:spPr>
        <p:txBody>
          <a:bodyPr/>
          <a:p/>
        </p:txBody>
      </p:sp>
      <p:sp>
        <p:nvSpPr>
          <p:cNvPr id="29" name="Text 26"/>
          <p:cNvSpPr txBox="1"/>
          <p:nvPr/>
        </p:nvSpPr>
        <p:spPr>
          <a:xfrm>
            <a:off x="8503920" y="43251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0" name="Text 27"/>
          <p:cNvSpPr txBox="1"/>
          <p:nvPr/>
        </p:nvSpPr>
        <p:spPr>
          <a:xfrm>
            <a:off x="8887968" y="4306824"/>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actions</a:t>
            </a:r>
            <a:endParaRPr lang="en-US" sz="1250" dirty="0"/>
          </a:p>
        </p:txBody>
      </p:sp>
      <p:sp>
        <p:nvSpPr>
          <p:cNvPr id="31" name="Text 28"/>
          <p:cNvSpPr txBox="1"/>
          <p:nvPr/>
        </p:nvSpPr>
        <p:spPr>
          <a:xfrm>
            <a:off x="8887968" y="4581144"/>
            <a:ext cx="2770632" cy="6858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add_to_triggered + trackme_stateful_alert — the TrackMe alert action that opens, updates and closes incidents.</a:t>
            </a:r>
            <a:endParaRPr lang="en-US" sz="1050" dirty="0"/>
          </a:p>
        </p:txBody>
      </p:sp>
      <p:sp>
        <p:nvSpPr>
          <p:cNvPr id="32" name="Text 29"/>
          <p:cNvSpPr txBox="1"/>
          <p:nvPr/>
        </p:nvSpPr>
        <p:spPr>
          <a:xfrm>
            <a:off x="548640" y="5577840"/>
            <a:ext cx="7680960" cy="548640"/>
          </a:xfrm>
          <a:prstGeom prst="rect">
            <a:avLst/>
          </a:prstGeom>
          <a:noFill/>
          <a:ln/>
        </p:spPr>
        <p:txBody>
          <a:bodyPr wrap="square" lIns="0" tIns="0" rIns="0" bIns="0" rtlCol="0" anchor="t"/>
          <a:lstStyle/>
          <a:p>
            <a:pPr indent="0" marL="0">
              <a:buNone/>
            </a:pPr>
            <a:r>
              <a:rPr lang="en-US" sz="1100" i="1" dirty="0">
                <a:solidFill>
                  <a:srgbClr val="9AA3B5"/>
                </a:solidFill>
                <a:latin typeface="Calibri" pitchFamily="34" charset="0"/>
                <a:ea typeface="Calibri" pitchFamily="34" charset="-122"/>
                <a:cs typeface="Calibri" pitchFamily="34" charset="-120"/>
              </a:rPr>
              <a:t>The pencil / ⋮ in the Actions column edits or disables the alert; the same definition is editable in Splunk’s alert page.</a:t>
            </a:r>
            <a:endParaRPr lang="en-US" sz="11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TRIGGER</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Provoke an incident — manually influence the score</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stateful alerting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5193792" cy="2745232"/>
          </a:xfrm>
          <a:prstGeom prst="roundRect">
            <a:avLst>
              <a:gd name="adj" fmla="val 1999"/>
            </a:avLst>
          </a:prstGeom>
          <a:solidFill>
            <a:srgbClr val="1F242F"/>
          </a:solidFill>
          <a:ln w="9525">
            <a:solidFill>
              <a:srgbClr val="2A3140"/>
            </a:solidFill>
            <a:prstDash val="solid"/>
          </a:ln>
        </p:spPr>
        <p:txBody>
          <a:bodyPr/>
          <a:p/>
        </p:txBody>
      </p:sp>
      <p:pic>
        <p:nvPicPr>
          <p:cNvPr id="7" name="Image 0" descr="/root/deck4/img/entity_menu.jpg">    </p:cNvPr>
          <p:cNvPicPr>
            <a:picLocks noChangeAspect="1"/>
          </p:cNvPicPr>
          <p:nvPr/>
        </p:nvPicPr>
        <p:blipFill>
          <a:blip r:embed="rId1"/>
          <a:stretch>
            <a:fillRect/>
          </a:stretch>
        </p:blipFill>
        <p:spPr>
          <a:xfrm>
            <a:off x="548640" y="1417320"/>
            <a:ext cx="5120640" cy="2672080"/>
          </a:xfrm>
          <a:prstGeom prst="rect">
            <a:avLst/>
          </a:prstGeom>
        </p:spPr>
      </p:pic>
      <p:sp>
        <p:nvSpPr>
          <p:cNvPr id="8" name="Shape 5"/>
          <p:cNvSpPr/>
          <p:nvPr/>
        </p:nvSpPr>
        <p:spPr>
          <a:xfrm>
            <a:off x="5724144" y="1380744"/>
            <a:ext cx="2542032" cy="2821528"/>
          </a:xfrm>
          <a:prstGeom prst="roundRect">
            <a:avLst>
              <a:gd name="adj" fmla="val 2158"/>
            </a:avLst>
          </a:prstGeom>
          <a:solidFill>
            <a:srgbClr val="1F242F"/>
          </a:solidFill>
          <a:ln w="9525">
            <a:solidFill>
              <a:srgbClr val="2A3140"/>
            </a:solidFill>
            <a:prstDash val="solid"/>
          </a:ln>
        </p:spPr>
        <p:txBody>
          <a:bodyPr/>
          <a:p/>
        </p:txBody>
      </p:sp>
      <p:pic>
        <p:nvPicPr>
          <p:cNvPr id="9" name="Image 1" descr="/root/deck4/img/influence.jpg">    </p:cNvPr>
          <p:cNvPicPr>
            <a:picLocks noChangeAspect="1"/>
          </p:cNvPicPr>
          <p:nvPr/>
        </p:nvPicPr>
        <p:blipFill>
          <a:blip r:embed="rId2"/>
          <a:stretch>
            <a:fillRect/>
          </a:stretch>
        </p:blipFill>
        <p:spPr>
          <a:xfrm>
            <a:off x="5760720" y="1417320"/>
            <a:ext cx="2468880" cy="2748376"/>
          </a:xfrm>
          <a:prstGeom prst="rect">
            <a:avLst/>
          </a:prstGeom>
        </p:spPr>
      </p:pic>
      <p:sp>
        <p:nvSpPr>
          <p:cNvPr id="10" name="Shape 6"/>
          <p:cNvSpPr/>
          <p:nvPr/>
        </p:nvSpPr>
        <p:spPr>
          <a:xfrm>
            <a:off x="4901184" y="1791411"/>
            <a:ext cx="274320" cy="274320"/>
          </a:xfrm>
          <a:prstGeom prst="ellipse">
            <a:avLst/>
          </a:prstGeom>
          <a:solidFill>
            <a:srgbClr val="5B8DEF"/>
          </a:solidFill>
          <a:ln w="12700">
            <a:solidFill>
              <a:srgbClr val="FFFFFF"/>
            </a:solidFill>
            <a:prstDash val="solid"/>
          </a:ln>
        </p:spPr>
        <p:txBody>
          <a:bodyPr/>
          <a:p/>
        </p:txBody>
      </p:sp>
      <p:sp>
        <p:nvSpPr>
          <p:cNvPr id="11" name="Text 7"/>
          <p:cNvSpPr txBox="1"/>
          <p:nvPr/>
        </p:nvSpPr>
        <p:spPr>
          <a:xfrm>
            <a:off x="4901184" y="179141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2" name="Shape 8"/>
          <p:cNvSpPr/>
          <p:nvPr/>
        </p:nvSpPr>
        <p:spPr>
          <a:xfrm>
            <a:off x="4030675" y="1871574"/>
            <a:ext cx="274320" cy="274320"/>
          </a:xfrm>
          <a:prstGeom prst="ellipse">
            <a:avLst/>
          </a:prstGeom>
          <a:solidFill>
            <a:srgbClr val="E05555"/>
          </a:solidFill>
          <a:ln w="12700">
            <a:solidFill>
              <a:srgbClr val="FFFFFF"/>
            </a:solidFill>
            <a:prstDash val="solid"/>
          </a:ln>
        </p:spPr>
        <p:txBody>
          <a:bodyPr/>
          <a:p/>
        </p:txBody>
      </p:sp>
      <p:sp>
        <p:nvSpPr>
          <p:cNvPr id="13" name="Text 9"/>
          <p:cNvSpPr txBox="1"/>
          <p:nvPr/>
        </p:nvSpPr>
        <p:spPr>
          <a:xfrm>
            <a:off x="4030675" y="187157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4" name="Shape 10"/>
          <p:cNvSpPr/>
          <p:nvPr/>
        </p:nvSpPr>
        <p:spPr>
          <a:xfrm>
            <a:off x="5884164" y="3066346"/>
            <a:ext cx="274320" cy="274320"/>
          </a:xfrm>
          <a:prstGeom prst="ellipse">
            <a:avLst/>
          </a:prstGeom>
          <a:solidFill>
            <a:srgbClr val="E0A040"/>
          </a:solidFill>
          <a:ln w="12700">
            <a:solidFill>
              <a:srgbClr val="FFFFFF"/>
            </a:solidFill>
            <a:prstDash val="solid"/>
          </a:ln>
        </p:spPr>
        <p:txBody>
          <a:bodyPr/>
          <a:p/>
        </p:txBody>
      </p:sp>
      <p:sp>
        <p:nvSpPr>
          <p:cNvPr id="15" name="Text 11"/>
          <p:cNvSpPr txBox="1"/>
          <p:nvPr/>
        </p:nvSpPr>
        <p:spPr>
          <a:xfrm>
            <a:off x="5884164" y="306634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6" name="Shape 12"/>
          <p:cNvSpPr/>
          <p:nvPr/>
        </p:nvSpPr>
        <p:spPr>
          <a:xfrm>
            <a:off x="8503920" y="1481328"/>
            <a:ext cx="274320" cy="274320"/>
          </a:xfrm>
          <a:prstGeom prst="ellipse">
            <a:avLst/>
          </a:prstGeom>
          <a:solidFill>
            <a:srgbClr val="5B8DEF"/>
          </a:solidFill>
          <a:ln w="12700">
            <a:solidFill>
              <a:srgbClr val="FFFFFF"/>
            </a:solidFill>
            <a:prstDash val="solid"/>
          </a:ln>
        </p:spPr>
        <p:txBody>
          <a:bodyPr/>
          <a:p/>
        </p:txBody>
      </p:sp>
      <p:sp>
        <p:nvSpPr>
          <p:cNvPr id="17" name="Text 13"/>
          <p:cNvSpPr txBox="1"/>
          <p:nvPr/>
        </p:nvSpPr>
        <p:spPr>
          <a:xfrm>
            <a:off x="850392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4"/>
          <p:cNvSpPr txBox="1"/>
          <p:nvPr/>
        </p:nvSpPr>
        <p:spPr>
          <a:xfrm>
            <a:off x="8887968" y="1463040"/>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Entity ⋮ menu</a:t>
            </a:r>
            <a:endParaRPr lang="en-US" sz="1250" dirty="0"/>
          </a:p>
        </p:txBody>
      </p:sp>
      <p:sp>
        <p:nvSpPr>
          <p:cNvPr id="19" name="Text 15"/>
          <p:cNvSpPr txBox="1"/>
          <p:nvPr/>
        </p:nvSpPr>
        <p:spPr>
          <a:xfrm>
            <a:off x="8887968" y="1737360"/>
            <a:ext cx="2770632" cy="8686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Manually influence the score, false positive, disruption queue, lagging classes, priority, maintenance…</a:t>
            </a:r>
            <a:endParaRPr lang="en-US" sz="1050" dirty="0"/>
          </a:p>
        </p:txBody>
      </p:sp>
      <p:sp>
        <p:nvSpPr>
          <p:cNvPr id="20" name="Shape 16"/>
          <p:cNvSpPr/>
          <p:nvPr/>
        </p:nvSpPr>
        <p:spPr>
          <a:xfrm>
            <a:off x="8503920" y="2734056"/>
            <a:ext cx="274320" cy="274320"/>
          </a:xfrm>
          <a:prstGeom prst="ellipse">
            <a:avLst/>
          </a:prstGeom>
          <a:solidFill>
            <a:srgbClr val="E05555"/>
          </a:solidFill>
          <a:ln w="12700">
            <a:solidFill>
              <a:srgbClr val="FFFFFF"/>
            </a:solidFill>
            <a:prstDash val="solid"/>
          </a:ln>
        </p:spPr>
        <p:txBody>
          <a:bodyPr/>
          <a:p/>
        </p:txBody>
      </p:sp>
      <p:sp>
        <p:nvSpPr>
          <p:cNvPr id="21" name="Text 17"/>
          <p:cNvSpPr txBox="1"/>
          <p:nvPr/>
        </p:nvSpPr>
        <p:spPr>
          <a:xfrm>
            <a:off x="8503920" y="27340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8"/>
          <p:cNvSpPr txBox="1"/>
          <p:nvPr/>
        </p:nvSpPr>
        <p:spPr>
          <a:xfrm>
            <a:off x="8887968" y="2715768"/>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A healthy critical entity</a:t>
            </a:r>
            <a:endParaRPr lang="en-US" sz="1250" dirty="0"/>
          </a:p>
        </p:txBody>
      </p:sp>
      <p:sp>
        <p:nvSpPr>
          <p:cNvPr id="23" name="Text 19"/>
          <p:cNvSpPr txBox="1"/>
          <p:nvPr/>
        </p:nvSpPr>
        <p:spPr>
          <a:xfrm>
            <a:off x="8887968" y="2990088"/>
            <a:ext cx="2770632"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siem-firewall-amer:cisco:asa — green, score 0, priority critical from the CMDB policy.</a:t>
            </a:r>
            <a:endParaRPr lang="en-US" sz="1050" dirty="0"/>
          </a:p>
        </p:txBody>
      </p:sp>
      <p:sp>
        <p:nvSpPr>
          <p:cNvPr id="24" name="Shape 20"/>
          <p:cNvSpPr/>
          <p:nvPr/>
        </p:nvSpPr>
        <p:spPr>
          <a:xfrm>
            <a:off x="8503920" y="3895344"/>
            <a:ext cx="274320" cy="274320"/>
          </a:xfrm>
          <a:prstGeom prst="ellipse">
            <a:avLst/>
          </a:prstGeom>
          <a:solidFill>
            <a:srgbClr val="E0A040"/>
          </a:solidFill>
          <a:ln w="12700">
            <a:solidFill>
              <a:srgbClr val="FFFFFF"/>
            </a:solidFill>
            <a:prstDash val="solid"/>
          </a:ln>
        </p:spPr>
        <p:txBody>
          <a:bodyPr/>
          <a:p/>
        </p:txBody>
      </p:sp>
      <p:sp>
        <p:nvSpPr>
          <p:cNvPr id="25" name="Text 21"/>
          <p:cNvSpPr txBox="1"/>
          <p:nvPr/>
        </p:nvSpPr>
        <p:spPr>
          <a:xfrm>
            <a:off x="8503920" y="38953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2"/>
          <p:cNvSpPr txBox="1"/>
          <p:nvPr/>
        </p:nvSpPr>
        <p:spPr>
          <a:xfrm>
            <a:off x="8887968" y="3877056"/>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Add 100 to the score</a:t>
            </a:r>
            <a:endParaRPr lang="en-US" sz="1250" dirty="0"/>
          </a:p>
        </p:txBody>
      </p:sp>
      <p:sp>
        <p:nvSpPr>
          <p:cNvPr id="27" name="Text 23"/>
          <p:cNvSpPr txBox="1"/>
          <p:nvPr/>
        </p:nvSpPr>
        <p:spPr>
          <a:xfrm>
            <a:off x="8887968" y="4151376"/>
            <a:ext cx="2770632"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With a comment. Audited as a manual_score event; a score_breached anomaly is recorded.</a:t>
            </a:r>
            <a:endParaRPr lang="en-US" sz="1050" dirty="0"/>
          </a:p>
        </p:txBody>
      </p:sp>
      <p:sp>
        <p:nvSpPr>
          <p:cNvPr id="28" name="Shape 24"/>
          <p:cNvSpPr/>
          <p:nvPr/>
        </p:nvSpPr>
        <p:spPr>
          <a:xfrm>
            <a:off x="548640" y="4572000"/>
            <a:ext cx="11091672" cy="1645920"/>
          </a:xfrm>
          <a:prstGeom prst="roundRect">
            <a:avLst>
              <a:gd name="adj" fmla="val 6667"/>
            </a:avLst>
          </a:prstGeom>
          <a:solidFill>
            <a:srgbClr val="1F242F"/>
          </a:solidFill>
          <a:ln w="9525">
            <a:solidFill>
              <a:srgbClr val="2A3140"/>
            </a:solidFill>
            <a:prstDash val="solid"/>
          </a:ln>
        </p:spPr>
        <p:txBody>
          <a:bodyPr/>
          <a:p/>
        </p:txBody>
      </p:sp>
      <p:sp>
        <p:nvSpPr>
          <p:cNvPr id="29" name="Text 25"/>
          <p:cNvSpPr txBox="1"/>
          <p:nvPr/>
        </p:nvSpPr>
        <p:spPr>
          <a:xfrm>
            <a:off x="822960" y="4681728"/>
            <a:ext cx="54864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Why this is a good demo device</a:t>
            </a:r>
            <a:endParaRPr lang="en-US" sz="1200" dirty="0"/>
          </a:p>
        </p:txBody>
      </p:sp>
      <p:sp>
        <p:nvSpPr>
          <p:cNvPr id="30" name="Text 26"/>
          <p:cNvSpPr txBox="1"/>
          <p:nvPr/>
        </p:nvSpPr>
        <p:spPr>
          <a:xfrm>
            <a:off x="822960" y="4983480"/>
            <a:ext cx="10607040" cy="1188720"/>
          </a:xfrm>
          <a:prstGeom prst="rect">
            <a:avLst/>
          </a:prstGeom>
          <a:noFill/>
          <a:ln/>
        </p:spPr>
        <p:txBody>
          <a:bodyPr wrap="square" lIns="0" tIns="0" rIns="0" bIns="0" rtlCol="0" anchor="t"/>
          <a:lstStyle/>
          <a:p>
            <a:pPr indent="0" marL="0">
              <a:buNone/>
            </a:pPr>
            <a:r>
              <a:rPr lang="en-US" sz="1150" dirty="0">
                <a:solidFill>
                  <a:srgbClr val="9AA3B5"/>
                </a:solidFill>
                <a:latin typeface="Calibri" pitchFamily="34" charset="0"/>
                <a:ea typeface="Calibri" pitchFamily="34" charset="-122"/>
                <a:cs typeface="Calibri" pitchFamily="34" charset="-120"/>
              </a:rPr>
              <a:t>It shows a real feature — operators use score influence to force attention on an entity, or to soften one — and it produces a deterministic red state on a healthy feed without touching data or thresholds. Because the entity is critical, it passes the alert’s email filter. Every step is in the entity’s audit trail, and the AI status report will even say it was a manual override.</a:t>
            </a:r>
            <a:endParaRPr lang="en-US" sz="11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TRIGGER</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Red by decision, not by data — score_breached</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stateful alerting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7754112" cy="4081272"/>
          </a:xfrm>
          <a:prstGeom prst="roundRect">
            <a:avLst>
              <a:gd name="adj" fmla="val 1344"/>
            </a:avLst>
          </a:prstGeom>
          <a:solidFill>
            <a:srgbClr val="1F242F"/>
          </a:solidFill>
          <a:ln w="9525">
            <a:solidFill>
              <a:srgbClr val="2A3140"/>
            </a:solidFill>
            <a:prstDash val="solid"/>
          </a:ln>
        </p:spPr>
        <p:txBody>
          <a:bodyPr/>
          <a:p/>
        </p:txBody>
      </p:sp>
      <p:pic>
        <p:nvPicPr>
          <p:cNvPr id="7" name="Image 0" descr="/root/deck4/img/entity_red.jpg">    </p:cNvPr>
          <p:cNvPicPr>
            <a:picLocks noChangeAspect="1"/>
          </p:cNvPicPr>
          <p:nvPr/>
        </p:nvPicPr>
        <p:blipFill>
          <a:blip r:embed="rId1"/>
          <a:stretch>
            <a:fillRect/>
          </a:stretch>
        </p:blipFill>
        <p:spPr>
          <a:xfrm>
            <a:off x="548640" y="1417320"/>
            <a:ext cx="7680960" cy="4008120"/>
          </a:xfrm>
          <a:prstGeom prst="rect">
            <a:avLst/>
          </a:prstGeom>
        </p:spPr>
      </p:pic>
      <p:sp>
        <p:nvSpPr>
          <p:cNvPr id="8" name="Shape 5"/>
          <p:cNvSpPr/>
          <p:nvPr/>
        </p:nvSpPr>
        <p:spPr>
          <a:xfrm>
            <a:off x="1931213" y="1898294"/>
            <a:ext cx="274320" cy="274320"/>
          </a:xfrm>
          <a:prstGeom prst="ellipse">
            <a:avLst/>
          </a:prstGeom>
          <a:solidFill>
            <a:srgbClr val="3DBE7A"/>
          </a:solidFill>
          <a:ln w="12700">
            <a:solidFill>
              <a:srgbClr val="FFFFFF"/>
            </a:solidFill>
            <a:prstDash val="solid"/>
          </a:ln>
        </p:spPr>
        <p:txBody>
          <a:bodyPr/>
          <a:p/>
        </p:txBody>
      </p:sp>
      <p:sp>
        <p:nvSpPr>
          <p:cNvPr id="9" name="Text 6"/>
          <p:cNvSpPr txBox="1"/>
          <p:nvPr/>
        </p:nvSpPr>
        <p:spPr>
          <a:xfrm>
            <a:off x="1931213" y="189829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5925312" y="1938376"/>
            <a:ext cx="274320" cy="274320"/>
          </a:xfrm>
          <a:prstGeom prst="ellipse">
            <a:avLst/>
          </a:prstGeom>
          <a:solidFill>
            <a:srgbClr val="E05555"/>
          </a:solidFill>
          <a:ln w="12700">
            <a:solidFill>
              <a:srgbClr val="FFFFFF"/>
            </a:solidFill>
            <a:prstDash val="solid"/>
          </a:ln>
        </p:spPr>
        <p:txBody>
          <a:bodyPr/>
          <a:p/>
        </p:txBody>
      </p:sp>
      <p:sp>
        <p:nvSpPr>
          <p:cNvPr id="11" name="Text 8"/>
          <p:cNvSpPr txBox="1"/>
          <p:nvPr/>
        </p:nvSpPr>
        <p:spPr>
          <a:xfrm>
            <a:off x="5925312" y="19383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7154266" y="1978457"/>
            <a:ext cx="274320" cy="274320"/>
          </a:xfrm>
          <a:prstGeom prst="ellipse">
            <a:avLst/>
          </a:prstGeom>
          <a:solidFill>
            <a:srgbClr val="E0A040"/>
          </a:solidFill>
          <a:ln w="12700">
            <a:solidFill>
              <a:srgbClr val="FFFFFF"/>
            </a:solidFill>
            <a:prstDash val="solid"/>
          </a:ln>
        </p:spPr>
        <p:txBody>
          <a:bodyPr/>
          <a:p/>
        </p:txBody>
      </p:sp>
      <p:sp>
        <p:nvSpPr>
          <p:cNvPr id="13" name="Text 10"/>
          <p:cNvSpPr txBox="1"/>
          <p:nvPr/>
        </p:nvSpPr>
        <p:spPr>
          <a:xfrm>
            <a:off x="7154266" y="197845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5618074" y="3261055"/>
            <a:ext cx="274320" cy="274320"/>
          </a:xfrm>
          <a:prstGeom prst="ellipse">
            <a:avLst/>
          </a:prstGeom>
          <a:solidFill>
            <a:srgbClr val="E05555"/>
          </a:solidFill>
          <a:ln w="12700">
            <a:solidFill>
              <a:srgbClr val="FFFFFF"/>
            </a:solidFill>
            <a:prstDash val="solid"/>
          </a:ln>
        </p:spPr>
        <p:txBody>
          <a:bodyPr/>
          <a:p/>
        </p:txBody>
      </p:sp>
      <p:sp>
        <p:nvSpPr>
          <p:cNvPr id="15" name="Text 12"/>
          <p:cNvSpPr txBox="1"/>
          <p:nvPr/>
        </p:nvSpPr>
        <p:spPr>
          <a:xfrm>
            <a:off x="5618074" y="326105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6" name="Shape 13"/>
          <p:cNvSpPr/>
          <p:nvPr/>
        </p:nvSpPr>
        <p:spPr>
          <a:xfrm>
            <a:off x="8503920" y="1481328"/>
            <a:ext cx="274320" cy="274320"/>
          </a:xfrm>
          <a:prstGeom prst="ellipse">
            <a:avLst/>
          </a:prstGeom>
          <a:solidFill>
            <a:srgbClr val="3DBE7A"/>
          </a:solidFill>
          <a:ln w="12700">
            <a:solidFill>
              <a:srgbClr val="FFFFFF"/>
            </a:solidFill>
            <a:prstDash val="solid"/>
          </a:ln>
        </p:spPr>
        <p:txBody>
          <a:bodyPr/>
          <a:p/>
        </p:txBody>
      </p:sp>
      <p:sp>
        <p:nvSpPr>
          <p:cNvPr id="17" name="Text 14"/>
          <p:cNvSpPr txBox="1"/>
          <p:nvPr/>
        </p:nvSpPr>
        <p:spPr>
          <a:xfrm>
            <a:off x="850392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5"/>
          <p:cNvSpPr txBox="1"/>
          <p:nvPr/>
        </p:nvSpPr>
        <p:spPr>
          <a:xfrm>
            <a:off x="8887968" y="1463040"/>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Metrics still healthy</a:t>
            </a:r>
            <a:endParaRPr lang="en-US" sz="1250" dirty="0"/>
          </a:p>
        </p:txBody>
      </p:sp>
      <p:sp>
        <p:nvSpPr>
          <p:cNvPr id="19" name="Text 16"/>
          <p:cNvSpPr txBox="1"/>
          <p:nvPr/>
        </p:nvSpPr>
        <p:spPr>
          <a:xfrm>
            <a:off x="8887968" y="1737360"/>
            <a:ext cx="2770632" cy="5029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Delay 02:59, latency 01:50, thresholds 3600 — nothing wrong with the feed.</a:t>
            </a:r>
            <a:endParaRPr lang="en-US" sz="1050" dirty="0"/>
          </a:p>
        </p:txBody>
      </p:sp>
      <p:sp>
        <p:nvSpPr>
          <p:cNvPr id="20" name="Shape 17"/>
          <p:cNvSpPr/>
          <p:nvPr/>
        </p:nvSpPr>
        <p:spPr>
          <a:xfrm>
            <a:off x="8503920" y="2368296"/>
            <a:ext cx="274320" cy="274320"/>
          </a:xfrm>
          <a:prstGeom prst="ellipse">
            <a:avLst/>
          </a:prstGeom>
          <a:solidFill>
            <a:srgbClr val="E05555"/>
          </a:solidFill>
          <a:ln w="12700">
            <a:solidFill>
              <a:srgbClr val="FFFFFF"/>
            </a:solidFill>
            <a:prstDash val="solid"/>
          </a:ln>
        </p:spPr>
        <p:txBody>
          <a:bodyPr/>
          <a:p/>
        </p:txBody>
      </p:sp>
      <p:sp>
        <p:nvSpPr>
          <p:cNvPr id="21" name="Text 18"/>
          <p:cNvSpPr txBox="1"/>
          <p:nvPr/>
        </p:nvSpPr>
        <p:spPr>
          <a:xfrm>
            <a:off x="8503920" y="23682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9"/>
          <p:cNvSpPr txBox="1"/>
          <p:nvPr/>
        </p:nvSpPr>
        <p:spPr>
          <a:xfrm>
            <a:off x="8887968" y="2350008"/>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State: red</a:t>
            </a:r>
            <a:endParaRPr lang="en-US" sz="1250" dirty="0"/>
          </a:p>
        </p:txBody>
      </p:sp>
      <p:sp>
        <p:nvSpPr>
          <p:cNvPr id="23" name="Text 20"/>
          <p:cNvSpPr txBox="1"/>
          <p:nvPr/>
        </p:nvSpPr>
        <p:spPr>
          <a:xfrm>
            <a:off x="8887968" y="2624328"/>
            <a:ext cx="2770632" cy="36576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Latest flip 16:24 UTC, priority critical.</a:t>
            </a:r>
            <a:endParaRPr lang="en-US" sz="1050" dirty="0"/>
          </a:p>
        </p:txBody>
      </p:sp>
      <p:sp>
        <p:nvSpPr>
          <p:cNvPr id="24" name="Shape 21"/>
          <p:cNvSpPr/>
          <p:nvPr/>
        </p:nvSpPr>
        <p:spPr>
          <a:xfrm>
            <a:off x="8503920" y="3118104"/>
            <a:ext cx="274320" cy="274320"/>
          </a:xfrm>
          <a:prstGeom prst="ellipse">
            <a:avLst/>
          </a:prstGeom>
          <a:solidFill>
            <a:srgbClr val="E0A040"/>
          </a:solidFill>
          <a:ln w="12700">
            <a:solidFill>
              <a:srgbClr val="FFFFFF"/>
            </a:solidFill>
            <a:prstDash val="solid"/>
          </a:ln>
        </p:spPr>
        <p:txBody>
          <a:bodyPr/>
          <a:p/>
        </p:txBody>
      </p:sp>
      <p:sp>
        <p:nvSpPr>
          <p:cNvPr id="25" name="Text 22"/>
          <p:cNvSpPr txBox="1"/>
          <p:nvPr/>
        </p:nvSpPr>
        <p:spPr>
          <a:xfrm>
            <a:off x="8503920" y="3118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3"/>
          <p:cNvSpPr txBox="1"/>
          <p:nvPr/>
        </p:nvSpPr>
        <p:spPr>
          <a:xfrm>
            <a:off x="8887968" y="3099816"/>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anomaly_reason: score_breached</a:t>
            </a:r>
            <a:endParaRPr lang="en-US" sz="1250" dirty="0"/>
          </a:p>
        </p:txBody>
      </p:sp>
      <p:sp>
        <p:nvSpPr>
          <p:cNvPr id="27" name="Text 24"/>
          <p:cNvSpPr txBox="1"/>
          <p:nvPr/>
        </p:nvSpPr>
        <p:spPr>
          <a:xfrm>
            <a:off x="8887968" y="3374136"/>
            <a:ext cx="2770632" cy="5486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The status reason names the manual influence — no false “delay” story.</a:t>
            </a:r>
            <a:endParaRPr lang="en-US" sz="1050" dirty="0"/>
          </a:p>
        </p:txBody>
      </p:sp>
      <p:sp>
        <p:nvSpPr>
          <p:cNvPr id="28" name="Shape 25"/>
          <p:cNvSpPr/>
          <p:nvPr/>
        </p:nvSpPr>
        <p:spPr>
          <a:xfrm>
            <a:off x="8503920" y="4050792"/>
            <a:ext cx="274320" cy="274320"/>
          </a:xfrm>
          <a:prstGeom prst="ellipse">
            <a:avLst/>
          </a:prstGeom>
          <a:solidFill>
            <a:srgbClr val="E05555"/>
          </a:solidFill>
          <a:ln w="12700">
            <a:solidFill>
              <a:srgbClr val="FFFFFF"/>
            </a:solidFill>
            <a:prstDash val="solid"/>
          </a:ln>
        </p:spPr>
        <p:txBody>
          <a:bodyPr/>
          <a:p/>
        </p:txBody>
      </p:sp>
      <p:sp>
        <p:nvSpPr>
          <p:cNvPr id="29" name="Text 26"/>
          <p:cNvSpPr txBox="1"/>
          <p:nvPr/>
        </p:nvSpPr>
        <p:spPr>
          <a:xfrm>
            <a:off x="8503920" y="405079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0" name="Text 27"/>
          <p:cNvSpPr txBox="1"/>
          <p:nvPr/>
        </p:nvSpPr>
        <p:spPr>
          <a:xfrm>
            <a:off x="8887968" y="4032504"/>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Impact score 100</a:t>
            </a:r>
            <a:endParaRPr lang="en-US" sz="1250" dirty="0"/>
          </a:p>
        </p:txBody>
      </p:sp>
      <p:sp>
        <p:nvSpPr>
          <p:cNvPr id="31" name="Text 28"/>
          <p:cNvSpPr txBox="1"/>
          <p:nvPr/>
        </p:nvSpPr>
        <p:spPr>
          <a:xfrm>
            <a:off x="8887968" y="4306824"/>
            <a:ext cx="2770632" cy="5029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 manual component. score_definition in the Status message tab shows it.</a:t>
            </a:r>
            <a:endParaRPr lang="en-US" sz="1050" dirty="0"/>
          </a:p>
        </p:txBody>
      </p:sp>
      <p:sp>
        <p:nvSpPr>
          <p:cNvPr id="32" name="Text 29"/>
          <p:cNvSpPr txBox="1"/>
          <p:nvPr/>
        </p:nvSpPr>
        <p:spPr>
          <a:xfrm>
            <a:off x="548640" y="5577840"/>
            <a:ext cx="7680960" cy="548640"/>
          </a:xfrm>
          <a:prstGeom prst="rect">
            <a:avLst/>
          </a:prstGeom>
          <a:noFill/>
          <a:ln/>
        </p:spPr>
        <p:txBody>
          <a:bodyPr wrap="square" lIns="0" tIns="0" rIns="0" bIns="0" rtlCol="0" anchor="t"/>
          <a:lstStyle/>
          <a:p>
            <a:pPr indent="0" marL="0">
              <a:buNone/>
            </a:pPr>
            <a:r>
              <a:rPr lang="en-US" sz="1100" i="1" dirty="0">
                <a:solidFill>
                  <a:srgbClr val="9AA3B5"/>
                </a:solidFill>
                <a:latin typeface="Calibri" pitchFamily="34" charset="0"/>
                <a:ea typeface="Calibri" pitchFamily="34" charset="-122"/>
                <a:cs typeface="Calibri" pitchFamily="34" charset="-120"/>
              </a:rPr>
              <a:t>The next alert run (every 5 minutes) sees a critical entity in red with no open incident — and opens one.</a:t>
            </a:r>
            <a:endParaRPr lang="en-US" sz="11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LIFECYCLE · OPENED</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Incident opened — the Incidents tab of the entity</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stateful alerting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7754112" cy="3389458"/>
          </a:xfrm>
          <a:prstGeom prst="roundRect">
            <a:avLst>
              <a:gd name="adj" fmla="val 1619"/>
            </a:avLst>
          </a:prstGeom>
          <a:solidFill>
            <a:srgbClr val="1F242F"/>
          </a:solidFill>
          <a:ln w="9525">
            <a:solidFill>
              <a:srgbClr val="2A3140"/>
            </a:solidFill>
            <a:prstDash val="solid"/>
          </a:ln>
        </p:spPr>
        <p:txBody>
          <a:bodyPr/>
          <a:p/>
        </p:txBody>
      </p:sp>
      <p:pic>
        <p:nvPicPr>
          <p:cNvPr id="7" name="Image 0" descr="/root/deck4/img/incident_detail.jpg">    </p:cNvPr>
          <p:cNvPicPr>
            <a:picLocks noChangeAspect="1"/>
          </p:cNvPicPr>
          <p:nvPr/>
        </p:nvPicPr>
        <p:blipFill>
          <a:blip r:embed="rId1"/>
          <a:stretch>
            <a:fillRect/>
          </a:stretch>
        </p:blipFill>
        <p:spPr>
          <a:xfrm>
            <a:off x="548640" y="1417320"/>
            <a:ext cx="7680960" cy="3316306"/>
          </a:xfrm>
          <a:prstGeom prst="rect">
            <a:avLst/>
          </a:prstGeom>
        </p:spPr>
      </p:pic>
      <p:sp>
        <p:nvSpPr>
          <p:cNvPr id="8" name="Shape 5"/>
          <p:cNvSpPr/>
          <p:nvPr/>
        </p:nvSpPr>
        <p:spPr>
          <a:xfrm>
            <a:off x="7077456" y="2345886"/>
            <a:ext cx="274320" cy="274320"/>
          </a:xfrm>
          <a:prstGeom prst="ellipse">
            <a:avLst/>
          </a:prstGeom>
          <a:solidFill>
            <a:srgbClr val="9A78F5"/>
          </a:solidFill>
          <a:ln w="12700">
            <a:solidFill>
              <a:srgbClr val="FFFFFF"/>
            </a:solidFill>
            <a:prstDash val="solid"/>
          </a:ln>
        </p:spPr>
        <p:txBody>
          <a:bodyPr/>
          <a:p/>
        </p:txBody>
      </p:sp>
      <p:sp>
        <p:nvSpPr>
          <p:cNvPr id="9" name="Text 6"/>
          <p:cNvSpPr txBox="1"/>
          <p:nvPr/>
        </p:nvSpPr>
        <p:spPr>
          <a:xfrm>
            <a:off x="7077456" y="234588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1470355" y="3407104"/>
            <a:ext cx="274320" cy="274320"/>
          </a:xfrm>
          <a:prstGeom prst="ellipse">
            <a:avLst/>
          </a:prstGeom>
          <a:solidFill>
            <a:srgbClr val="5B8DEF"/>
          </a:solidFill>
          <a:ln w="12700">
            <a:solidFill>
              <a:srgbClr val="FFFFFF"/>
            </a:solidFill>
            <a:prstDash val="solid"/>
          </a:ln>
        </p:spPr>
        <p:txBody>
          <a:bodyPr/>
          <a:p/>
        </p:txBody>
      </p:sp>
      <p:sp>
        <p:nvSpPr>
          <p:cNvPr id="11" name="Text 8"/>
          <p:cNvSpPr txBox="1"/>
          <p:nvPr/>
        </p:nvSpPr>
        <p:spPr>
          <a:xfrm>
            <a:off x="1470355" y="340710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1470355" y="3937713"/>
            <a:ext cx="274320" cy="274320"/>
          </a:xfrm>
          <a:prstGeom prst="ellipse">
            <a:avLst/>
          </a:prstGeom>
          <a:solidFill>
            <a:srgbClr val="E05555"/>
          </a:solidFill>
          <a:ln w="12700">
            <a:solidFill>
              <a:srgbClr val="FFFFFF"/>
            </a:solidFill>
            <a:prstDash val="solid"/>
          </a:ln>
        </p:spPr>
        <p:txBody>
          <a:bodyPr/>
          <a:p/>
        </p:txBody>
      </p:sp>
      <p:sp>
        <p:nvSpPr>
          <p:cNvPr id="13" name="Text 10"/>
          <p:cNvSpPr txBox="1"/>
          <p:nvPr/>
        </p:nvSpPr>
        <p:spPr>
          <a:xfrm>
            <a:off x="1470355" y="3937713"/>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1470355" y="4401996"/>
            <a:ext cx="274320" cy="274320"/>
          </a:xfrm>
          <a:prstGeom prst="ellipse">
            <a:avLst/>
          </a:prstGeom>
          <a:solidFill>
            <a:srgbClr val="E0A040"/>
          </a:solidFill>
          <a:ln w="12700">
            <a:solidFill>
              <a:srgbClr val="FFFFFF"/>
            </a:solidFill>
            <a:prstDash val="solid"/>
          </a:ln>
        </p:spPr>
        <p:txBody>
          <a:bodyPr/>
          <a:p/>
        </p:txBody>
      </p:sp>
      <p:sp>
        <p:nvSpPr>
          <p:cNvPr id="15" name="Text 12"/>
          <p:cNvSpPr txBox="1"/>
          <p:nvPr/>
        </p:nvSpPr>
        <p:spPr>
          <a:xfrm>
            <a:off x="1470355" y="44019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6" name="Shape 13"/>
          <p:cNvSpPr/>
          <p:nvPr/>
        </p:nvSpPr>
        <p:spPr>
          <a:xfrm>
            <a:off x="8503920" y="1481328"/>
            <a:ext cx="274320" cy="274320"/>
          </a:xfrm>
          <a:prstGeom prst="ellipse">
            <a:avLst/>
          </a:prstGeom>
          <a:solidFill>
            <a:srgbClr val="9A78F5"/>
          </a:solidFill>
          <a:ln w="12700">
            <a:solidFill>
              <a:srgbClr val="FFFFFF"/>
            </a:solidFill>
            <a:prstDash val="solid"/>
          </a:ln>
        </p:spPr>
        <p:txBody>
          <a:bodyPr/>
          <a:p/>
        </p:txBody>
      </p:sp>
      <p:sp>
        <p:nvSpPr>
          <p:cNvPr id="17" name="Text 14"/>
          <p:cNvSpPr txBox="1"/>
          <p:nvPr/>
        </p:nvSpPr>
        <p:spPr>
          <a:xfrm>
            <a:off x="850392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8" name="Text 15"/>
          <p:cNvSpPr txBox="1"/>
          <p:nvPr/>
        </p:nvSpPr>
        <p:spPr>
          <a:xfrm>
            <a:off x="8887968" y="1463040"/>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Stateful alerts events</a:t>
            </a:r>
            <a:endParaRPr lang="en-US" sz="1250" dirty="0"/>
          </a:p>
        </p:txBody>
      </p:sp>
      <p:sp>
        <p:nvSpPr>
          <p:cNvPr id="19" name="Text 16"/>
          <p:cNvSpPr txBox="1"/>
          <p:nvPr/>
        </p:nvSpPr>
        <p:spPr>
          <a:xfrm>
            <a:off x="8887968" y="1737360"/>
            <a:ext cx="2770632" cy="4572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One bar at 17:26 — the alert run that opened the incident.</a:t>
            </a:r>
            <a:endParaRPr lang="en-US" sz="1050" dirty="0"/>
          </a:p>
        </p:txBody>
      </p:sp>
      <p:sp>
        <p:nvSpPr>
          <p:cNvPr id="20" name="Shape 17"/>
          <p:cNvSpPr/>
          <p:nvPr/>
        </p:nvSpPr>
        <p:spPr>
          <a:xfrm>
            <a:off x="8503920" y="2322576"/>
            <a:ext cx="274320" cy="274320"/>
          </a:xfrm>
          <a:prstGeom prst="ellipse">
            <a:avLst/>
          </a:prstGeom>
          <a:solidFill>
            <a:srgbClr val="5B8DEF"/>
          </a:solidFill>
          <a:ln w="12700">
            <a:solidFill>
              <a:srgbClr val="FFFFFF"/>
            </a:solidFill>
            <a:prstDash val="solid"/>
          </a:ln>
        </p:spPr>
        <p:txBody>
          <a:bodyPr/>
          <a:p/>
        </p:txBody>
      </p:sp>
      <p:sp>
        <p:nvSpPr>
          <p:cNvPr id="21" name="Text 18"/>
          <p:cNvSpPr txBox="1"/>
          <p:nvPr/>
        </p:nvSpPr>
        <p:spPr>
          <a:xfrm>
            <a:off x="8503920" y="23225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2" name="Text 19"/>
          <p:cNvSpPr txBox="1"/>
          <p:nvPr/>
        </p:nvSpPr>
        <p:spPr>
          <a:xfrm>
            <a:off x="8887968" y="2304288"/>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incident_id · message_id</a:t>
            </a:r>
            <a:endParaRPr lang="en-US" sz="1250" dirty="0"/>
          </a:p>
        </p:txBody>
      </p:sp>
      <p:sp>
        <p:nvSpPr>
          <p:cNvPr id="23" name="Text 20"/>
          <p:cNvSpPr txBox="1"/>
          <p:nvPr/>
        </p:nvSpPr>
        <p:spPr>
          <a:xfrm>
            <a:off x="8887968" y="2578608"/>
            <a:ext cx="2770632" cy="5486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ac5137e5ca53ef38 is the incident key; message_id is the email Message-ID.</a:t>
            </a:r>
            <a:endParaRPr lang="en-US" sz="1050" dirty="0"/>
          </a:p>
        </p:txBody>
      </p:sp>
      <p:sp>
        <p:nvSpPr>
          <p:cNvPr id="24" name="Shape 21"/>
          <p:cNvSpPr/>
          <p:nvPr/>
        </p:nvSpPr>
        <p:spPr>
          <a:xfrm>
            <a:off x="8503920" y="3255264"/>
            <a:ext cx="274320" cy="274320"/>
          </a:xfrm>
          <a:prstGeom prst="ellipse">
            <a:avLst/>
          </a:prstGeom>
          <a:solidFill>
            <a:srgbClr val="E05555"/>
          </a:solidFill>
          <a:ln w="12700">
            <a:solidFill>
              <a:srgbClr val="FFFFFF"/>
            </a:solidFill>
            <a:prstDash val="solid"/>
          </a:ln>
        </p:spPr>
        <p:txBody>
          <a:bodyPr/>
          <a:p/>
        </p:txBody>
      </p:sp>
      <p:sp>
        <p:nvSpPr>
          <p:cNvPr id="25" name="Text 22"/>
          <p:cNvSpPr txBox="1"/>
          <p:nvPr/>
        </p:nvSpPr>
        <p:spPr>
          <a:xfrm>
            <a:off x="8503920" y="325526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6" name="Text 23"/>
          <p:cNvSpPr txBox="1"/>
          <p:nvPr/>
        </p:nvSpPr>
        <p:spPr>
          <a:xfrm>
            <a:off x="8887968" y="3236976"/>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alert_status: opened</a:t>
            </a:r>
            <a:endParaRPr lang="en-US" sz="1250" dirty="0"/>
          </a:p>
        </p:txBody>
      </p:sp>
      <p:sp>
        <p:nvSpPr>
          <p:cNvPr id="27" name="Text 24"/>
          <p:cNvSpPr txBox="1"/>
          <p:nvPr/>
        </p:nvSpPr>
        <p:spPr>
          <a:xfrm>
            <a:off x="8887968" y="3511296"/>
            <a:ext cx="2770632" cy="5486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With object_state red, ctime = mtime, delivery_type listing email + ingest.</a:t>
            </a:r>
            <a:endParaRPr lang="en-US" sz="1050" dirty="0"/>
          </a:p>
        </p:txBody>
      </p:sp>
      <p:sp>
        <p:nvSpPr>
          <p:cNvPr id="28" name="Shape 25"/>
          <p:cNvSpPr/>
          <p:nvPr/>
        </p:nvSpPr>
        <p:spPr>
          <a:xfrm>
            <a:off x="8503920" y="4187952"/>
            <a:ext cx="274320" cy="274320"/>
          </a:xfrm>
          <a:prstGeom prst="ellipse">
            <a:avLst/>
          </a:prstGeom>
          <a:solidFill>
            <a:srgbClr val="E0A040"/>
          </a:solidFill>
          <a:ln w="12700">
            <a:solidFill>
              <a:srgbClr val="FFFFFF"/>
            </a:solidFill>
            <a:prstDash val="solid"/>
          </a:ln>
        </p:spPr>
        <p:txBody>
          <a:bodyPr/>
          <a:p/>
        </p:txBody>
      </p:sp>
      <p:sp>
        <p:nvSpPr>
          <p:cNvPr id="29" name="Text 26"/>
          <p:cNvSpPr txBox="1"/>
          <p:nvPr/>
        </p:nvSpPr>
        <p:spPr>
          <a:xfrm>
            <a:off x="8503920" y="418795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30" name="Text 27"/>
          <p:cNvSpPr txBox="1"/>
          <p:nvPr/>
        </p:nvSpPr>
        <p:spPr>
          <a:xfrm>
            <a:off x="8887968" y="4169664"/>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opened_anomaly_reason</a:t>
            </a:r>
            <a:endParaRPr lang="en-US" sz="1250" dirty="0"/>
          </a:p>
        </p:txBody>
      </p:sp>
      <p:sp>
        <p:nvSpPr>
          <p:cNvPr id="31" name="Text 28"/>
          <p:cNvSpPr txBox="1"/>
          <p:nvPr/>
        </p:nvSpPr>
        <p:spPr>
          <a:xfrm>
            <a:off x="8887968" y="4443984"/>
            <a:ext cx="2770632" cy="5486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score_breached — what was wrong when the incident opened, kept for the closure.</a:t>
            </a:r>
            <a:endParaRPr lang="en-US" sz="1050" dirty="0"/>
          </a:p>
        </p:txBody>
      </p:sp>
      <p:sp>
        <p:nvSpPr>
          <p:cNvPr id="32" name="Shape 29"/>
          <p:cNvSpPr/>
          <p:nvPr/>
        </p:nvSpPr>
        <p:spPr>
          <a:xfrm>
            <a:off x="548640" y="5577840"/>
            <a:ext cx="7680960" cy="640080"/>
          </a:xfrm>
          <a:prstGeom prst="roundRect">
            <a:avLst>
              <a:gd name="adj" fmla="val 17143"/>
            </a:avLst>
          </a:prstGeom>
          <a:solidFill>
            <a:srgbClr val="1F242F"/>
          </a:solidFill>
          <a:ln w="9525">
            <a:solidFill>
              <a:srgbClr val="2A3140"/>
            </a:solidFill>
            <a:prstDash val="solid"/>
          </a:ln>
        </p:spPr>
        <p:txBody>
          <a:bodyPr/>
          <a:p/>
        </p:txBody>
      </p:sp>
      <p:sp>
        <p:nvSpPr>
          <p:cNvPr id="33" name="Text 30"/>
          <p:cNvSpPr txBox="1"/>
          <p:nvPr/>
        </p:nvSpPr>
        <p:spPr>
          <a:xfrm>
            <a:off x="731520" y="5623560"/>
            <a:ext cx="7315200" cy="548640"/>
          </a:xfrm>
          <a:prstGeom prst="rect">
            <a:avLst/>
          </a:prstGeom>
          <a:noFill/>
          <a:ln/>
        </p:spPr>
        <p:txBody>
          <a:bodyPr wrap="square" lIns="0" tIns="0" rIns="0" bIns="0" rtlCol="0" anchor="ctr"/>
          <a:lstStyle/>
          <a:p>
            <a:pPr indent="0" marL="0">
              <a:buNone/>
            </a:pPr>
            <a:r>
              <a:rPr lang="en-US" sz="1100" dirty="0">
                <a:solidFill>
                  <a:srgbClr val="9AA3B5"/>
                </a:solidFill>
                <a:latin typeface="Calibri" pitchFamily="34" charset="0"/>
                <a:ea typeface="Calibri" pitchFamily="34" charset="-122"/>
                <a:cs typeface="Calibri" pitchFamily="34" charset="-120"/>
              </a:rPr>
              <a:t>Everything on this tab is the trackme:stateful_alerts event — the same document that is in the KV Store and the summary index.</a:t>
            </a:r>
            <a:endParaRPr lang="en-US" sz="11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LIFECYCLE · NOTIFICATION</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The email — opened, with the reason and 24 h of context</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stateful alerting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46727" y="1380744"/>
            <a:ext cx="5627386" cy="4142232"/>
          </a:xfrm>
          <a:prstGeom prst="roundRect">
            <a:avLst>
              <a:gd name="adj" fmla="val 1325"/>
            </a:avLst>
          </a:prstGeom>
          <a:solidFill>
            <a:srgbClr val="1F242F"/>
          </a:solidFill>
          <a:ln w="9525">
            <a:solidFill>
              <a:srgbClr val="2A3140"/>
            </a:solidFill>
            <a:prstDash val="solid"/>
          </a:ln>
        </p:spPr>
        <p:txBody>
          <a:bodyPr/>
          <a:p/>
        </p:txBody>
      </p:sp>
      <p:pic>
        <p:nvPicPr>
          <p:cNvPr id="7" name="Image 0" descr="/root/deck4/img/email_closed.jpg">    </p:cNvPr>
          <p:cNvPicPr>
            <a:picLocks noChangeAspect="1"/>
          </p:cNvPicPr>
          <p:nvPr/>
        </p:nvPicPr>
        <p:blipFill>
          <a:blip r:embed="rId1"/>
          <a:stretch>
            <a:fillRect/>
          </a:stretch>
        </p:blipFill>
        <p:spPr>
          <a:xfrm>
            <a:off x="583303" y="1417320"/>
            <a:ext cx="5554234" cy="4069080"/>
          </a:xfrm>
          <a:prstGeom prst="rect">
            <a:avLst/>
          </a:prstGeom>
        </p:spPr>
      </p:pic>
      <p:sp>
        <p:nvSpPr>
          <p:cNvPr id="8" name="Shape 5"/>
          <p:cNvSpPr/>
          <p:nvPr/>
        </p:nvSpPr>
        <p:spPr>
          <a:xfrm>
            <a:off x="6318504" y="1380744"/>
            <a:ext cx="5696712" cy="2477781"/>
          </a:xfrm>
          <a:prstGeom prst="roundRect">
            <a:avLst>
              <a:gd name="adj" fmla="val 2214"/>
            </a:avLst>
          </a:prstGeom>
          <a:solidFill>
            <a:srgbClr val="1F242F"/>
          </a:solidFill>
          <a:ln w="9525">
            <a:solidFill>
              <a:srgbClr val="2A3140"/>
            </a:solidFill>
            <a:prstDash val="solid"/>
          </a:ln>
        </p:spPr>
        <p:txBody>
          <a:bodyPr/>
          <a:p/>
        </p:txBody>
      </p:sp>
      <p:pic>
        <p:nvPicPr>
          <p:cNvPr id="9" name="Image 1" descr="/root/deck4/img/email_charts.jpg">    </p:cNvPr>
          <p:cNvPicPr>
            <a:picLocks noChangeAspect="1"/>
          </p:cNvPicPr>
          <p:nvPr/>
        </p:nvPicPr>
        <p:blipFill>
          <a:blip r:embed="rId2"/>
          <a:stretch>
            <a:fillRect/>
          </a:stretch>
        </p:blipFill>
        <p:spPr>
          <a:xfrm>
            <a:off x="6355080" y="1417320"/>
            <a:ext cx="5623560" cy="2404629"/>
          </a:xfrm>
          <a:prstGeom prst="rect">
            <a:avLst/>
          </a:prstGeom>
        </p:spPr>
      </p:pic>
      <p:sp>
        <p:nvSpPr>
          <p:cNvPr id="10" name="Text 6"/>
          <p:cNvSpPr txBox="1"/>
          <p:nvPr/>
        </p:nvSpPr>
        <p:spPr>
          <a:xfrm>
            <a:off x="548640" y="5532120"/>
            <a:ext cx="5623560" cy="365760"/>
          </a:xfrm>
          <a:prstGeom prst="rect">
            <a:avLst/>
          </a:prstGeom>
          <a:noFill/>
          <a:ln/>
        </p:spPr>
        <p:txBody>
          <a:bodyPr wrap="square" lIns="0" tIns="0" rIns="0" bIns="0" rtlCol="0" anchor="t"/>
          <a:lstStyle/>
          <a:p>
            <a:pPr indent="0" marL="0">
              <a:buNone/>
            </a:pPr>
            <a:r>
              <a:rPr lang="en-US" sz="950" i="1" dirty="0">
                <a:solidFill>
                  <a:srgbClr val="6B7386"/>
                </a:solidFill>
                <a:latin typeface="Calibri" pitchFamily="34" charset="0"/>
                <a:ea typeface="Calibri" pitchFamily="34" charset="-122"/>
                <a:cs typeface="Calibri" pitchFamily="34" charset="-120"/>
              </a:rPr>
              <a:t>Header, status, detailed information (closure email shown — the opened email has the same layout with status opened / red / 100)</a:t>
            </a:r>
            <a:endParaRPr lang="en-US" sz="950" dirty="0"/>
          </a:p>
        </p:txBody>
      </p:sp>
      <p:sp>
        <p:nvSpPr>
          <p:cNvPr id="11" name="Text 7"/>
          <p:cNvSpPr txBox="1"/>
          <p:nvPr/>
        </p:nvSpPr>
        <p:spPr>
          <a:xfrm>
            <a:off x="6355080" y="3977640"/>
            <a:ext cx="5623560" cy="365760"/>
          </a:xfrm>
          <a:prstGeom prst="rect">
            <a:avLst/>
          </a:prstGeom>
          <a:noFill/>
          <a:ln/>
        </p:spPr>
        <p:txBody>
          <a:bodyPr wrap="square" lIns="0" tIns="0" rIns="0" bIns="0" rtlCol="0" anchor="t"/>
          <a:lstStyle/>
          <a:p>
            <a:pPr indent="0" marL="0">
              <a:buNone/>
            </a:pPr>
            <a:r>
              <a:rPr lang="en-US" sz="950" i="1" dirty="0">
                <a:solidFill>
                  <a:srgbClr val="6B7386"/>
                </a:solidFill>
                <a:latin typeface="Calibri" pitchFamily="34" charset="0"/>
                <a:ea typeface="Calibri" pitchFamily="34" charset="-122"/>
                <a:cs typeface="Calibri" pitchFamily="34" charset="-120"/>
              </a:rPr>
              <a:t>Incidents, flipping and state charts + latency, delay, volume and hosts — last 24 h, rendered by TrackMe</a:t>
            </a:r>
            <a:endParaRPr lang="en-US" sz="950" dirty="0"/>
          </a:p>
        </p:txBody>
      </p:sp>
      <p:sp>
        <p:nvSpPr>
          <p:cNvPr id="12" name="Shape 8"/>
          <p:cNvSpPr/>
          <p:nvPr/>
        </p:nvSpPr>
        <p:spPr>
          <a:xfrm>
            <a:off x="6355080" y="4434840"/>
            <a:ext cx="5303520" cy="1783080"/>
          </a:xfrm>
          <a:prstGeom prst="roundRect">
            <a:avLst>
              <a:gd name="adj" fmla="val 6154"/>
            </a:avLst>
          </a:prstGeom>
          <a:solidFill>
            <a:srgbClr val="1F242F"/>
          </a:solidFill>
          <a:ln w="9525">
            <a:solidFill>
              <a:srgbClr val="2A3140"/>
            </a:solidFill>
            <a:prstDash val="solid"/>
          </a:ln>
        </p:spPr>
        <p:txBody>
          <a:bodyPr/>
          <a:p/>
        </p:txBody>
      </p:sp>
      <p:sp>
        <p:nvSpPr>
          <p:cNvPr id="13" name="Text 9"/>
          <p:cNvSpPr txBox="1"/>
          <p:nvPr/>
        </p:nvSpPr>
        <p:spPr>
          <a:xfrm>
            <a:off x="6537960" y="4526280"/>
            <a:ext cx="4937760" cy="1645920"/>
          </a:xfrm>
          <a:prstGeom prst="rect">
            <a:avLst/>
          </a:prstGeom>
          <a:noFill/>
          <a:ln/>
        </p:spPr>
        <p:txBody>
          <a:bodyPr wrap="square" lIns="0" tIns="0" rIns="0" bIns="0" rtlCol="0" anchor="ctr"/>
          <a:lstStyle/>
          <a:p>
            <a:pPr indent="0" marL="0">
              <a:buNone/>
            </a:pPr>
            <a:r>
              <a:rPr lang="en-US" sz="1050" dirty="0">
                <a:solidFill>
                  <a:srgbClr val="9AA3B5"/>
                </a:solidFill>
                <a:latin typeface="Calibri" pitchFamily="34" charset="0"/>
                <a:ea typeface="Calibri" pitchFamily="34" charset="-122"/>
                <a:cs typeface="Calibri" pitchFamily="34" charset="-120"/>
              </a:rPr>
              <a:t>Subject “[TrackMe Incident-ID: &lt;id&gt;] Entity &lt;object&gt;” · environment, detection time, alert status, tenant, alias, priority, drilldown link · status, impact score, incident id · the flip message and the score explanation verbatim · then the AI status report and the charts. Replies land in the same thread.</a:t>
            </a:r>
            <a:endParaRPr lang="en-US" sz="10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LIFECYCLE · NOTIFICATION</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The AI status report — optional, and honest about the cause</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stateful alerting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7754112" cy="4566683"/>
          </a:xfrm>
          <a:prstGeom prst="roundRect">
            <a:avLst>
              <a:gd name="adj" fmla="val 1201"/>
            </a:avLst>
          </a:prstGeom>
          <a:solidFill>
            <a:srgbClr val="1F242F"/>
          </a:solidFill>
          <a:ln w="9525">
            <a:solidFill>
              <a:srgbClr val="2A3140"/>
            </a:solidFill>
            <a:prstDash val="solid"/>
          </a:ln>
        </p:spPr>
        <p:txBody>
          <a:bodyPr/>
          <a:p/>
        </p:txBody>
      </p:sp>
      <p:pic>
        <p:nvPicPr>
          <p:cNvPr id="7" name="Image 0" descr="/root/deck4/img/email_ai.jpg">    </p:cNvPr>
          <p:cNvPicPr>
            <a:picLocks noChangeAspect="1"/>
          </p:cNvPicPr>
          <p:nvPr/>
        </p:nvPicPr>
        <p:blipFill>
          <a:blip r:embed="rId1"/>
          <a:stretch>
            <a:fillRect/>
          </a:stretch>
        </p:blipFill>
        <p:spPr>
          <a:xfrm>
            <a:off x="548640" y="1417320"/>
            <a:ext cx="7680960" cy="4493531"/>
          </a:xfrm>
          <a:prstGeom prst="rect">
            <a:avLst/>
          </a:prstGeom>
        </p:spPr>
      </p:pic>
      <p:sp>
        <p:nvSpPr>
          <p:cNvPr id="8" name="Shape 5"/>
          <p:cNvSpPr/>
          <p:nvPr/>
        </p:nvSpPr>
        <p:spPr>
          <a:xfrm>
            <a:off x="8503920" y="1481328"/>
            <a:ext cx="274320" cy="274320"/>
          </a:xfrm>
          <a:prstGeom prst="ellipse">
            <a:avLst/>
          </a:prstGeom>
          <a:solidFill>
            <a:srgbClr val="5B8DEF"/>
          </a:solidFill>
          <a:ln w="12700">
            <a:solidFill>
              <a:srgbClr val="FFFFFF"/>
            </a:solidFill>
            <a:prstDash val="solid"/>
          </a:ln>
        </p:spPr>
        <p:txBody>
          <a:bodyPr/>
          <a:p/>
        </p:txBody>
      </p:sp>
      <p:sp>
        <p:nvSpPr>
          <p:cNvPr id="9" name="Text 6"/>
          <p:cNvSpPr txBox="1"/>
          <p:nvPr/>
        </p:nvSpPr>
        <p:spPr>
          <a:xfrm>
            <a:off x="850392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Text 7"/>
          <p:cNvSpPr txBox="1"/>
          <p:nvPr/>
        </p:nvSpPr>
        <p:spPr>
          <a:xfrm>
            <a:off x="8887968" y="1463040"/>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Current status</a:t>
            </a:r>
            <a:endParaRPr lang="en-US" sz="1250" dirty="0"/>
          </a:p>
        </p:txBody>
      </p:sp>
      <p:sp>
        <p:nvSpPr>
          <p:cNvPr id="11" name="Text 8"/>
          <p:cNvSpPr txBox="1"/>
          <p:nvPr/>
        </p:nvSpPr>
        <p:spPr>
          <a:xfrm>
            <a:off x="8887968" y="1737360"/>
            <a:ext cx="2770632" cy="5029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State, entity type, priority, SLA class, last updated — structured header.</a:t>
            </a:r>
            <a:endParaRPr lang="en-US" sz="1050" dirty="0"/>
          </a:p>
        </p:txBody>
      </p:sp>
      <p:sp>
        <p:nvSpPr>
          <p:cNvPr id="12" name="Shape 9"/>
          <p:cNvSpPr/>
          <p:nvPr/>
        </p:nvSpPr>
        <p:spPr>
          <a:xfrm>
            <a:off x="8503920" y="2368296"/>
            <a:ext cx="274320" cy="274320"/>
          </a:xfrm>
          <a:prstGeom prst="ellipse">
            <a:avLst/>
          </a:prstGeom>
          <a:solidFill>
            <a:srgbClr val="E0A040"/>
          </a:solidFill>
          <a:ln w="12700">
            <a:solidFill>
              <a:srgbClr val="FFFFFF"/>
            </a:solidFill>
            <a:prstDash val="solid"/>
          </a:ln>
        </p:spPr>
        <p:txBody>
          <a:bodyPr/>
          <a:p/>
        </p:txBody>
      </p:sp>
      <p:sp>
        <p:nvSpPr>
          <p:cNvPr id="13" name="Text 10"/>
          <p:cNvSpPr txBox="1"/>
          <p:nvPr/>
        </p:nvSpPr>
        <p:spPr>
          <a:xfrm>
            <a:off x="8503920" y="236829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4" name="Text 11"/>
          <p:cNvSpPr txBox="1"/>
          <p:nvPr/>
        </p:nvSpPr>
        <p:spPr>
          <a:xfrm>
            <a:off x="8887968" y="2350008"/>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What is happening</a:t>
            </a:r>
            <a:endParaRPr lang="en-US" sz="1250" dirty="0"/>
          </a:p>
        </p:txBody>
      </p:sp>
      <p:sp>
        <p:nvSpPr>
          <p:cNvPr id="15" name="Text 12"/>
          <p:cNvSpPr txBox="1"/>
          <p:nvPr/>
        </p:nvSpPr>
        <p:spPr>
          <a:xfrm>
            <a:off x="8887968" y="2624328"/>
            <a:ext cx="2770632"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Identifies the manual score influence as the cause and confirms the data flow itself is healthy: delay ~39 s, latency ~114 s, 25 hosts.</a:t>
            </a:r>
            <a:endParaRPr lang="en-US" sz="1050" dirty="0"/>
          </a:p>
        </p:txBody>
      </p:sp>
      <p:sp>
        <p:nvSpPr>
          <p:cNvPr id="16" name="Shape 13"/>
          <p:cNvSpPr/>
          <p:nvPr/>
        </p:nvSpPr>
        <p:spPr>
          <a:xfrm>
            <a:off x="8503920" y="3529584"/>
            <a:ext cx="274320" cy="274320"/>
          </a:xfrm>
          <a:prstGeom prst="ellipse">
            <a:avLst/>
          </a:prstGeom>
          <a:solidFill>
            <a:srgbClr val="3DBE7A"/>
          </a:solidFill>
          <a:ln w="12700">
            <a:solidFill>
              <a:srgbClr val="FFFFFF"/>
            </a:solidFill>
            <a:prstDash val="solid"/>
          </a:ln>
        </p:spPr>
        <p:txBody>
          <a:bodyPr/>
          <a:p/>
        </p:txBody>
      </p:sp>
      <p:sp>
        <p:nvSpPr>
          <p:cNvPr id="17" name="Text 14"/>
          <p:cNvSpPr txBox="1"/>
          <p:nvPr/>
        </p:nvSpPr>
        <p:spPr>
          <a:xfrm>
            <a:off x="8503920" y="3529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8" name="Text 15"/>
          <p:cNvSpPr txBox="1"/>
          <p:nvPr/>
        </p:nvSpPr>
        <p:spPr>
          <a:xfrm>
            <a:off x="8887968" y="3511296"/>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What to investigate first</a:t>
            </a:r>
            <a:endParaRPr lang="en-US" sz="1250" dirty="0"/>
          </a:p>
        </p:txBody>
      </p:sp>
      <p:sp>
        <p:nvSpPr>
          <p:cNvPr id="19" name="Text 16"/>
          <p:cNvSpPr txBox="1"/>
          <p:nvPr/>
        </p:nvSpPr>
        <p:spPr>
          <a:xfrm>
            <a:off x="8887968" y="3785616"/>
            <a:ext cx="2770632"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Ordered steps: review the manual score reason, verify delivery health, check the acknowledgment, review recent changes.</a:t>
            </a:r>
            <a:endParaRPr lang="en-US" sz="1050" dirty="0"/>
          </a:p>
        </p:txBody>
      </p:sp>
      <p:sp>
        <p:nvSpPr>
          <p:cNvPr id="20" name="Shape 17"/>
          <p:cNvSpPr/>
          <p:nvPr/>
        </p:nvSpPr>
        <p:spPr>
          <a:xfrm>
            <a:off x="8503920" y="4709160"/>
            <a:ext cx="3154680" cy="1508760"/>
          </a:xfrm>
          <a:prstGeom prst="roundRect">
            <a:avLst>
              <a:gd name="adj" fmla="val 7273"/>
            </a:avLst>
          </a:prstGeom>
          <a:solidFill>
            <a:srgbClr val="1F242F"/>
          </a:solidFill>
          <a:ln w="9525">
            <a:solidFill>
              <a:srgbClr val="8B6CF6"/>
            </a:solidFill>
            <a:prstDash val="solid"/>
          </a:ln>
        </p:spPr>
        <p:txBody>
          <a:bodyPr/>
          <a:p/>
        </p:txBody>
      </p:sp>
      <p:sp>
        <p:nvSpPr>
          <p:cNvPr id="21" name="Text 18"/>
          <p:cNvSpPr txBox="1"/>
          <p:nvPr/>
        </p:nvSpPr>
        <p:spPr>
          <a:xfrm>
            <a:off x="8686800" y="4800600"/>
            <a:ext cx="2834640" cy="13716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Grounded in TrackMe’s data, not free prose: the report reads the entity’s metrics and audit context through the same tools the AI Assistant uses. Opt-in per alert, provider configured once.</a:t>
            </a:r>
            <a:endParaRPr lang="en-US" sz="10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LIFECYCLE · THE RECORD</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Status flipping — every state change is recorded</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stateful alerting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7754112" cy="4081272"/>
          </a:xfrm>
          <a:prstGeom prst="roundRect">
            <a:avLst>
              <a:gd name="adj" fmla="val 1344"/>
            </a:avLst>
          </a:prstGeom>
          <a:solidFill>
            <a:srgbClr val="1F242F"/>
          </a:solidFill>
          <a:ln w="9525">
            <a:solidFill>
              <a:srgbClr val="2A3140"/>
            </a:solidFill>
            <a:prstDash val="solid"/>
          </a:ln>
        </p:spPr>
        <p:txBody>
          <a:bodyPr/>
          <a:p/>
        </p:txBody>
      </p:sp>
      <p:pic>
        <p:nvPicPr>
          <p:cNvPr id="7" name="Image 0" descr="/root/deck4/img/flipping.jpg">    </p:cNvPr>
          <p:cNvPicPr>
            <a:picLocks noChangeAspect="1"/>
          </p:cNvPicPr>
          <p:nvPr/>
        </p:nvPicPr>
        <p:blipFill>
          <a:blip r:embed="rId1"/>
          <a:stretch>
            <a:fillRect/>
          </a:stretch>
        </p:blipFill>
        <p:spPr>
          <a:xfrm>
            <a:off x="548640" y="1417320"/>
            <a:ext cx="7680960" cy="4008120"/>
          </a:xfrm>
          <a:prstGeom prst="rect">
            <a:avLst/>
          </a:prstGeom>
        </p:spPr>
      </p:pic>
      <p:sp>
        <p:nvSpPr>
          <p:cNvPr id="8" name="Shape 5"/>
          <p:cNvSpPr/>
          <p:nvPr/>
        </p:nvSpPr>
        <p:spPr>
          <a:xfrm>
            <a:off x="5157216" y="3421380"/>
            <a:ext cx="274320" cy="274320"/>
          </a:xfrm>
          <a:prstGeom prst="ellipse">
            <a:avLst/>
          </a:prstGeom>
          <a:solidFill>
            <a:srgbClr val="9A78F5"/>
          </a:solidFill>
          <a:ln w="12700">
            <a:solidFill>
              <a:srgbClr val="FFFFFF"/>
            </a:solidFill>
            <a:prstDash val="solid"/>
          </a:ln>
        </p:spPr>
        <p:txBody>
          <a:bodyPr/>
          <a:p/>
        </p:txBody>
      </p:sp>
      <p:sp>
        <p:nvSpPr>
          <p:cNvPr id="9" name="Text 6"/>
          <p:cNvSpPr txBox="1"/>
          <p:nvPr/>
        </p:nvSpPr>
        <p:spPr>
          <a:xfrm>
            <a:off x="5157216" y="3421380"/>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932688" y="4543654"/>
            <a:ext cx="274320" cy="274320"/>
          </a:xfrm>
          <a:prstGeom prst="ellipse">
            <a:avLst/>
          </a:prstGeom>
          <a:solidFill>
            <a:srgbClr val="5B8DEF"/>
          </a:solidFill>
          <a:ln w="12700">
            <a:solidFill>
              <a:srgbClr val="FFFFFF"/>
            </a:solidFill>
            <a:prstDash val="solid"/>
          </a:ln>
        </p:spPr>
        <p:txBody>
          <a:bodyPr/>
          <a:p/>
        </p:txBody>
      </p:sp>
      <p:sp>
        <p:nvSpPr>
          <p:cNvPr id="11" name="Text 8"/>
          <p:cNvSpPr txBox="1"/>
          <p:nvPr/>
        </p:nvSpPr>
        <p:spPr>
          <a:xfrm>
            <a:off x="932688" y="454365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5157216" y="4543654"/>
            <a:ext cx="274320" cy="274320"/>
          </a:xfrm>
          <a:prstGeom prst="ellipse">
            <a:avLst/>
          </a:prstGeom>
          <a:solidFill>
            <a:srgbClr val="E0A040"/>
          </a:solidFill>
          <a:ln w="12700">
            <a:solidFill>
              <a:srgbClr val="FFFFFF"/>
            </a:solidFill>
            <a:prstDash val="solid"/>
          </a:ln>
        </p:spPr>
        <p:txBody>
          <a:bodyPr/>
          <a:p/>
        </p:txBody>
      </p:sp>
      <p:sp>
        <p:nvSpPr>
          <p:cNvPr id="13" name="Text 10"/>
          <p:cNvSpPr txBox="1"/>
          <p:nvPr/>
        </p:nvSpPr>
        <p:spPr>
          <a:xfrm>
            <a:off x="5157216" y="454365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8503920" y="1481328"/>
            <a:ext cx="274320" cy="274320"/>
          </a:xfrm>
          <a:prstGeom prst="ellipse">
            <a:avLst/>
          </a:prstGeom>
          <a:solidFill>
            <a:srgbClr val="9A78F5"/>
          </a:solidFill>
          <a:ln w="12700">
            <a:solidFill>
              <a:srgbClr val="FFFFFF"/>
            </a:solidFill>
            <a:prstDash val="solid"/>
          </a:ln>
        </p:spPr>
        <p:txBody>
          <a:bodyPr/>
          <a:p/>
        </p:txBody>
      </p:sp>
      <p:sp>
        <p:nvSpPr>
          <p:cNvPr id="15" name="Text 12"/>
          <p:cNvSpPr txBox="1"/>
          <p:nvPr/>
        </p:nvSpPr>
        <p:spPr>
          <a:xfrm>
            <a:off x="850392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6" name="Text 13"/>
          <p:cNvSpPr txBox="1"/>
          <p:nvPr/>
        </p:nvSpPr>
        <p:spPr>
          <a:xfrm>
            <a:off x="8887968" y="1463040"/>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Flip over time</a:t>
            </a:r>
            <a:endParaRPr lang="en-US" sz="1250" dirty="0"/>
          </a:p>
        </p:txBody>
      </p:sp>
      <p:sp>
        <p:nvSpPr>
          <p:cNvPr id="17" name="Text 14"/>
          <p:cNvSpPr txBox="1"/>
          <p:nvPr/>
        </p:nvSpPr>
        <p:spPr>
          <a:xfrm>
            <a:off x="8887968" y="1737360"/>
            <a:ext cx="2770632" cy="45720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Red since 16:24 — the timeline of the entity’s states.</a:t>
            </a:r>
            <a:endParaRPr lang="en-US" sz="1050" dirty="0"/>
          </a:p>
        </p:txBody>
      </p:sp>
      <p:sp>
        <p:nvSpPr>
          <p:cNvPr id="18" name="Shape 15"/>
          <p:cNvSpPr/>
          <p:nvPr/>
        </p:nvSpPr>
        <p:spPr>
          <a:xfrm>
            <a:off x="8503920" y="2322576"/>
            <a:ext cx="274320" cy="274320"/>
          </a:xfrm>
          <a:prstGeom prst="ellipse">
            <a:avLst/>
          </a:prstGeom>
          <a:solidFill>
            <a:srgbClr val="5B8DEF"/>
          </a:solidFill>
          <a:ln w="12700">
            <a:solidFill>
              <a:srgbClr val="FFFFFF"/>
            </a:solidFill>
            <a:prstDash val="solid"/>
          </a:ln>
        </p:spPr>
        <p:txBody>
          <a:bodyPr/>
          <a:p/>
        </p:txBody>
      </p:sp>
      <p:sp>
        <p:nvSpPr>
          <p:cNvPr id="19" name="Text 16"/>
          <p:cNvSpPr txBox="1"/>
          <p:nvPr/>
        </p:nvSpPr>
        <p:spPr>
          <a:xfrm>
            <a:off x="8503920" y="23225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0" name="Text 17"/>
          <p:cNvSpPr txBox="1"/>
          <p:nvPr/>
        </p:nvSpPr>
        <p:spPr>
          <a:xfrm>
            <a:off x="8887968" y="2304288"/>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Flip events</a:t>
            </a:r>
            <a:endParaRPr lang="en-US" sz="1250" dirty="0"/>
          </a:p>
        </p:txBody>
      </p:sp>
      <p:sp>
        <p:nvSpPr>
          <p:cNvPr id="21" name="Text 18"/>
          <p:cNvSpPr txBox="1"/>
          <p:nvPr/>
        </p:nvSpPr>
        <p:spPr>
          <a:xfrm>
            <a:off x="8887968" y="2578608"/>
            <a:ext cx="2770632" cy="5029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16:24:04 · previous state green (Up) → current state red (Down).</a:t>
            </a:r>
            <a:endParaRPr lang="en-US" sz="1050" dirty="0"/>
          </a:p>
        </p:txBody>
      </p:sp>
      <p:sp>
        <p:nvSpPr>
          <p:cNvPr id="22" name="Shape 19"/>
          <p:cNvSpPr/>
          <p:nvPr/>
        </p:nvSpPr>
        <p:spPr>
          <a:xfrm>
            <a:off x="8503920" y="3209544"/>
            <a:ext cx="274320" cy="274320"/>
          </a:xfrm>
          <a:prstGeom prst="ellipse">
            <a:avLst/>
          </a:prstGeom>
          <a:solidFill>
            <a:srgbClr val="E0A040"/>
          </a:solidFill>
          <a:ln w="12700">
            <a:solidFill>
              <a:srgbClr val="FFFFFF"/>
            </a:solidFill>
            <a:prstDash val="solid"/>
          </a:ln>
        </p:spPr>
        <p:txBody>
          <a:bodyPr/>
          <a:p/>
        </p:txBody>
      </p:sp>
      <p:sp>
        <p:nvSpPr>
          <p:cNvPr id="23" name="Text 20"/>
          <p:cNvSpPr txBox="1"/>
          <p:nvPr/>
        </p:nvSpPr>
        <p:spPr>
          <a:xfrm>
            <a:off x="8503920" y="320954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4" name="Text 21"/>
          <p:cNvSpPr txBox="1"/>
          <p:nvPr/>
        </p:nvSpPr>
        <p:spPr>
          <a:xfrm>
            <a:off x="8887968" y="3191256"/>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Result</a:t>
            </a:r>
            <a:endParaRPr lang="en-US" sz="1250" dirty="0"/>
          </a:p>
        </p:txBody>
      </p:sp>
      <p:sp>
        <p:nvSpPr>
          <p:cNvPr id="25" name="Text 22"/>
          <p:cNvSpPr txBox="1"/>
          <p:nvPr/>
        </p:nvSpPr>
        <p:spPr>
          <a:xfrm>
            <a:off x="8887968" y="3465576"/>
            <a:ext cx="2770632" cy="77724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“has flipped from previous_state=green to state=red with anomaly_reason=score_breached, previous_anomaly_reason=none” — the trackme:flip event.</a:t>
            </a:r>
            <a:endParaRPr lang="en-US" sz="1050" dirty="0"/>
          </a:p>
        </p:txBody>
      </p:sp>
      <p:sp>
        <p:nvSpPr>
          <p:cNvPr id="26" name="Shape 23"/>
          <p:cNvSpPr/>
          <p:nvPr/>
        </p:nvSpPr>
        <p:spPr>
          <a:xfrm>
            <a:off x="548640" y="5577840"/>
            <a:ext cx="7680960" cy="640080"/>
          </a:xfrm>
          <a:prstGeom prst="roundRect">
            <a:avLst>
              <a:gd name="adj" fmla="val 17143"/>
            </a:avLst>
          </a:prstGeom>
          <a:solidFill>
            <a:srgbClr val="1F242F"/>
          </a:solidFill>
          <a:ln w="9525">
            <a:solidFill>
              <a:srgbClr val="2A3140"/>
            </a:solidFill>
            <a:prstDash val="solid"/>
          </a:ln>
        </p:spPr>
        <p:txBody>
          <a:bodyPr/>
          <a:p/>
        </p:txBody>
      </p:sp>
      <p:sp>
        <p:nvSpPr>
          <p:cNvPr id="27" name="Text 24"/>
          <p:cNvSpPr txBox="1"/>
          <p:nvPr/>
        </p:nvSpPr>
        <p:spPr>
          <a:xfrm>
            <a:off x="731520" y="5623560"/>
            <a:ext cx="7315200" cy="548640"/>
          </a:xfrm>
          <a:prstGeom prst="rect">
            <a:avLst/>
          </a:prstGeom>
          <a:noFill/>
          <a:ln/>
        </p:spPr>
        <p:txBody>
          <a:bodyPr wrap="square" lIns="0" tIns="0" rIns="0" bIns="0" rtlCol="0" anchor="ctr"/>
          <a:lstStyle/>
          <a:p>
            <a:pPr indent="0" marL="0">
              <a:buNone/>
            </a:pPr>
            <a:r>
              <a:rPr lang="en-US" sz="1050" dirty="0">
                <a:solidFill>
                  <a:srgbClr val="9AA3B5"/>
                </a:solidFill>
                <a:latin typeface="Calibri" pitchFamily="34" charset="0"/>
                <a:ea typeface="Calibri" pitchFamily="34" charset="-122"/>
                <a:cs typeface="Calibri" pitchFamily="34" charset="-120"/>
              </a:rPr>
              <a:t>Flip events are the raw material of stateful alerting: the incident opened because of this flip, and will close on the next one. They are also what the Investigate Status Flipping tab of Tenant Home aggregates.</a:t>
            </a:r>
            <a:endParaRPr lang="en-US" sz="10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LIFECYCLE · CLOSED</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Incident closed — score removed, entity green, one closure email</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stateful alerting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5696712" cy="3007668"/>
          </a:xfrm>
          <a:prstGeom prst="roundRect">
            <a:avLst>
              <a:gd name="adj" fmla="val 1824"/>
            </a:avLst>
          </a:prstGeom>
          <a:solidFill>
            <a:srgbClr val="1F242F"/>
          </a:solidFill>
          <a:ln w="9525">
            <a:solidFill>
              <a:srgbClr val="2A3140"/>
            </a:solidFill>
            <a:prstDash val="solid"/>
          </a:ln>
        </p:spPr>
        <p:txBody>
          <a:bodyPr/>
          <a:p/>
        </p:txBody>
      </p:sp>
      <p:pic>
        <p:nvPicPr>
          <p:cNvPr id="7" name="Image 0" descr="/root/deck4/img/incident_closed.jpg">    </p:cNvPr>
          <p:cNvPicPr>
            <a:picLocks noChangeAspect="1"/>
          </p:cNvPicPr>
          <p:nvPr/>
        </p:nvPicPr>
        <p:blipFill>
          <a:blip r:embed="rId1"/>
          <a:stretch>
            <a:fillRect/>
          </a:stretch>
        </p:blipFill>
        <p:spPr>
          <a:xfrm>
            <a:off x="548640" y="1417320"/>
            <a:ext cx="5623560" cy="2934516"/>
          </a:xfrm>
          <a:prstGeom prst="rect">
            <a:avLst/>
          </a:prstGeom>
        </p:spPr>
      </p:pic>
      <p:sp>
        <p:nvSpPr>
          <p:cNvPr id="8" name="Shape 5"/>
          <p:cNvSpPr/>
          <p:nvPr/>
        </p:nvSpPr>
        <p:spPr>
          <a:xfrm>
            <a:off x="7008442" y="1380744"/>
            <a:ext cx="4316836" cy="3182112"/>
          </a:xfrm>
          <a:prstGeom prst="roundRect">
            <a:avLst>
              <a:gd name="adj" fmla="val 1724"/>
            </a:avLst>
          </a:prstGeom>
          <a:solidFill>
            <a:srgbClr val="1F242F"/>
          </a:solidFill>
          <a:ln w="9525">
            <a:solidFill>
              <a:srgbClr val="2A3140"/>
            </a:solidFill>
            <a:prstDash val="solid"/>
          </a:ln>
        </p:spPr>
        <p:txBody>
          <a:bodyPr/>
          <a:p/>
        </p:txBody>
      </p:sp>
      <p:pic>
        <p:nvPicPr>
          <p:cNvPr id="9" name="Image 1" descr="/root/deck4/img/email_closed.jpg">    </p:cNvPr>
          <p:cNvPicPr>
            <a:picLocks noChangeAspect="1"/>
          </p:cNvPicPr>
          <p:nvPr/>
        </p:nvPicPr>
        <p:blipFill>
          <a:blip r:embed="rId2"/>
          <a:stretch>
            <a:fillRect/>
          </a:stretch>
        </p:blipFill>
        <p:spPr>
          <a:xfrm>
            <a:off x="7045018" y="1417320"/>
            <a:ext cx="4243684" cy="3108960"/>
          </a:xfrm>
          <a:prstGeom prst="rect">
            <a:avLst/>
          </a:prstGeom>
        </p:spPr>
      </p:pic>
      <p:sp>
        <p:nvSpPr>
          <p:cNvPr id="10" name="Shape 6"/>
          <p:cNvSpPr/>
          <p:nvPr/>
        </p:nvSpPr>
        <p:spPr>
          <a:xfrm>
            <a:off x="3810305" y="2649817"/>
            <a:ext cx="274320" cy="274320"/>
          </a:xfrm>
          <a:prstGeom prst="ellipse">
            <a:avLst/>
          </a:prstGeom>
          <a:solidFill>
            <a:srgbClr val="9A78F5"/>
          </a:solidFill>
          <a:ln w="12700">
            <a:solidFill>
              <a:srgbClr val="FFFFFF"/>
            </a:solidFill>
            <a:prstDash val="solid"/>
          </a:ln>
        </p:spPr>
        <p:txBody>
          <a:bodyPr/>
          <a:p/>
        </p:txBody>
      </p:sp>
      <p:sp>
        <p:nvSpPr>
          <p:cNvPr id="11" name="Text 7"/>
          <p:cNvSpPr txBox="1"/>
          <p:nvPr/>
        </p:nvSpPr>
        <p:spPr>
          <a:xfrm>
            <a:off x="3810305" y="2649817"/>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2" name="Shape 8"/>
          <p:cNvSpPr/>
          <p:nvPr/>
        </p:nvSpPr>
        <p:spPr>
          <a:xfrm>
            <a:off x="1223467" y="4058385"/>
            <a:ext cx="274320" cy="274320"/>
          </a:xfrm>
          <a:prstGeom prst="ellipse">
            <a:avLst/>
          </a:prstGeom>
          <a:solidFill>
            <a:srgbClr val="3DBE7A"/>
          </a:solidFill>
          <a:ln w="12700">
            <a:solidFill>
              <a:srgbClr val="FFFFFF"/>
            </a:solidFill>
            <a:prstDash val="solid"/>
          </a:ln>
        </p:spPr>
        <p:txBody>
          <a:bodyPr/>
          <a:p/>
        </p:txBody>
      </p:sp>
      <p:sp>
        <p:nvSpPr>
          <p:cNvPr id="13" name="Text 9"/>
          <p:cNvSpPr txBox="1"/>
          <p:nvPr/>
        </p:nvSpPr>
        <p:spPr>
          <a:xfrm>
            <a:off x="1223467" y="405838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4" name="Shape 10"/>
          <p:cNvSpPr/>
          <p:nvPr/>
        </p:nvSpPr>
        <p:spPr>
          <a:xfrm>
            <a:off x="7214765" y="2101291"/>
            <a:ext cx="274320" cy="274320"/>
          </a:xfrm>
          <a:prstGeom prst="ellipse">
            <a:avLst/>
          </a:prstGeom>
          <a:solidFill>
            <a:srgbClr val="3DBE7A"/>
          </a:solidFill>
          <a:ln w="12700">
            <a:solidFill>
              <a:srgbClr val="FFFFFF"/>
            </a:solidFill>
            <a:prstDash val="solid"/>
          </a:ln>
        </p:spPr>
        <p:txBody>
          <a:bodyPr/>
          <a:p/>
        </p:txBody>
      </p:sp>
      <p:sp>
        <p:nvSpPr>
          <p:cNvPr id="15" name="Text 11"/>
          <p:cNvSpPr txBox="1"/>
          <p:nvPr/>
        </p:nvSpPr>
        <p:spPr>
          <a:xfrm>
            <a:off x="7214765" y="2101291"/>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6" name="Shape 12"/>
          <p:cNvSpPr/>
          <p:nvPr/>
        </p:nvSpPr>
        <p:spPr>
          <a:xfrm>
            <a:off x="7214765" y="3375965"/>
            <a:ext cx="274320" cy="274320"/>
          </a:xfrm>
          <a:prstGeom prst="ellipse">
            <a:avLst/>
          </a:prstGeom>
          <a:solidFill>
            <a:srgbClr val="5B8DEF"/>
          </a:solidFill>
          <a:ln w="12700">
            <a:solidFill>
              <a:srgbClr val="FFFFFF"/>
            </a:solidFill>
            <a:prstDash val="solid"/>
          </a:ln>
        </p:spPr>
        <p:txBody>
          <a:bodyPr/>
          <a:p/>
        </p:txBody>
      </p:sp>
      <p:sp>
        <p:nvSpPr>
          <p:cNvPr id="17" name="Text 13"/>
          <p:cNvSpPr txBox="1"/>
          <p:nvPr/>
        </p:nvSpPr>
        <p:spPr>
          <a:xfrm>
            <a:off x="7214765" y="3375965"/>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4</a:t>
            </a:r>
            <a:endParaRPr lang="en-US" sz="1000" dirty="0"/>
          </a:p>
        </p:txBody>
      </p:sp>
      <p:sp>
        <p:nvSpPr>
          <p:cNvPr id="18" name="Shape 14"/>
          <p:cNvSpPr/>
          <p:nvPr/>
        </p:nvSpPr>
        <p:spPr>
          <a:xfrm>
            <a:off x="548640" y="4709160"/>
            <a:ext cx="3657600" cy="1508760"/>
          </a:xfrm>
          <a:prstGeom prst="roundRect">
            <a:avLst>
              <a:gd name="adj" fmla="val 7273"/>
            </a:avLst>
          </a:prstGeom>
          <a:solidFill>
            <a:srgbClr val="181C25"/>
          </a:solidFill>
          <a:ln w="9525">
            <a:solidFill>
              <a:srgbClr val="2A3140"/>
            </a:solidFill>
            <a:prstDash val="solid"/>
          </a:ln>
        </p:spPr>
        <p:txBody>
          <a:bodyPr/>
          <a:p/>
        </p:txBody>
      </p:sp>
      <p:sp>
        <p:nvSpPr>
          <p:cNvPr id="19" name="Shape 15"/>
          <p:cNvSpPr/>
          <p:nvPr/>
        </p:nvSpPr>
        <p:spPr>
          <a:xfrm>
            <a:off x="713232" y="4837176"/>
            <a:ext cx="274320" cy="274320"/>
          </a:xfrm>
          <a:prstGeom prst="ellipse">
            <a:avLst/>
          </a:prstGeom>
          <a:solidFill>
            <a:srgbClr val="9A78F5"/>
          </a:solidFill>
          <a:ln w="12700">
            <a:solidFill>
              <a:srgbClr val="FFFFFF"/>
            </a:solidFill>
            <a:prstDash val="solid"/>
          </a:ln>
        </p:spPr>
        <p:txBody>
          <a:bodyPr/>
          <a:p/>
        </p:txBody>
      </p:sp>
      <p:sp>
        <p:nvSpPr>
          <p:cNvPr id="20" name="Text 16"/>
          <p:cNvSpPr txBox="1"/>
          <p:nvPr/>
        </p:nvSpPr>
        <p:spPr>
          <a:xfrm>
            <a:off x="713232" y="48371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21" name="Text 17"/>
          <p:cNvSpPr txBox="1"/>
          <p:nvPr/>
        </p:nvSpPr>
        <p:spPr>
          <a:xfrm>
            <a:off x="1051560" y="4818888"/>
            <a:ext cx="3017520" cy="274320"/>
          </a:xfrm>
          <a:prstGeom prst="rect">
            <a:avLst/>
          </a:prstGeom>
          <a:noFill/>
          <a:ln/>
        </p:spPr>
        <p:txBody>
          <a:bodyPr wrap="square" lIns="0" tIns="0" rIns="0" bIns="0" rtlCol="0" anchor="t"/>
          <a:lstStyle/>
          <a:p>
            <a:pPr indent="0" marL="0">
              <a:buNone/>
            </a:pPr>
            <a:r>
              <a:rPr lang="en-US" sz="1200" b="1" dirty="0">
                <a:solidFill>
                  <a:srgbClr val="F2F4F8"/>
                </a:solidFill>
                <a:latin typeface="Calibri" pitchFamily="34" charset="0"/>
                <a:ea typeface="Calibri" pitchFamily="34" charset="-122"/>
                <a:cs typeface="Calibri" pitchFamily="34" charset="-120"/>
              </a:rPr>
              <a:t>Two stateful events</a:t>
            </a:r>
            <a:endParaRPr lang="en-US" sz="1200" dirty="0"/>
          </a:p>
        </p:txBody>
      </p:sp>
      <p:sp>
        <p:nvSpPr>
          <p:cNvPr id="22" name="Text 18"/>
          <p:cNvSpPr txBox="1"/>
          <p:nvPr/>
        </p:nvSpPr>
        <p:spPr>
          <a:xfrm>
            <a:off x="713232" y="5120640"/>
            <a:ext cx="3328416" cy="105156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17:26 opened, 17:46 closed — same incident_id ac5137e5ca53ef38, alert_status closed, object_state green.</a:t>
            </a:r>
            <a:endParaRPr lang="en-US" sz="1000" dirty="0"/>
          </a:p>
        </p:txBody>
      </p:sp>
      <p:sp>
        <p:nvSpPr>
          <p:cNvPr id="23" name="Shape 19"/>
          <p:cNvSpPr/>
          <p:nvPr/>
        </p:nvSpPr>
        <p:spPr>
          <a:xfrm>
            <a:off x="4370832" y="4709160"/>
            <a:ext cx="3657600" cy="1508760"/>
          </a:xfrm>
          <a:prstGeom prst="roundRect">
            <a:avLst>
              <a:gd name="adj" fmla="val 7273"/>
            </a:avLst>
          </a:prstGeom>
          <a:solidFill>
            <a:srgbClr val="181C25"/>
          </a:solidFill>
          <a:ln w="9525">
            <a:solidFill>
              <a:srgbClr val="2A3140"/>
            </a:solidFill>
            <a:prstDash val="solid"/>
          </a:ln>
        </p:spPr>
        <p:txBody>
          <a:bodyPr/>
          <a:p/>
        </p:txBody>
      </p:sp>
      <p:sp>
        <p:nvSpPr>
          <p:cNvPr id="24" name="Shape 20"/>
          <p:cNvSpPr/>
          <p:nvPr/>
        </p:nvSpPr>
        <p:spPr>
          <a:xfrm>
            <a:off x="4535424" y="4837176"/>
            <a:ext cx="274320" cy="274320"/>
          </a:xfrm>
          <a:prstGeom prst="ellipse">
            <a:avLst/>
          </a:prstGeom>
          <a:solidFill>
            <a:srgbClr val="3DBE7A"/>
          </a:solidFill>
          <a:ln w="12700">
            <a:solidFill>
              <a:srgbClr val="FFFFFF"/>
            </a:solidFill>
            <a:prstDash val="solid"/>
          </a:ln>
        </p:spPr>
        <p:txBody>
          <a:bodyPr/>
          <a:p/>
        </p:txBody>
      </p:sp>
      <p:sp>
        <p:nvSpPr>
          <p:cNvPr id="25" name="Text 21"/>
          <p:cNvSpPr txBox="1"/>
          <p:nvPr/>
        </p:nvSpPr>
        <p:spPr>
          <a:xfrm>
            <a:off x="4535424" y="48371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6" name="Text 22"/>
          <p:cNvSpPr txBox="1"/>
          <p:nvPr/>
        </p:nvSpPr>
        <p:spPr>
          <a:xfrm>
            <a:off x="4873752" y="4818888"/>
            <a:ext cx="3017520" cy="274320"/>
          </a:xfrm>
          <a:prstGeom prst="rect">
            <a:avLst/>
          </a:prstGeom>
          <a:noFill/>
          <a:ln/>
        </p:spPr>
        <p:txBody>
          <a:bodyPr wrap="square" lIns="0" tIns="0" rIns="0" bIns="0" rtlCol="0" anchor="t"/>
          <a:lstStyle/>
          <a:p>
            <a:pPr indent="0" marL="0">
              <a:buNone/>
            </a:pPr>
            <a:r>
              <a:rPr lang="en-US" sz="1200" b="1" dirty="0">
                <a:solidFill>
                  <a:srgbClr val="F2F4F8"/>
                </a:solidFill>
                <a:latin typeface="Calibri" pitchFamily="34" charset="0"/>
                <a:ea typeface="Calibri" pitchFamily="34" charset="-122"/>
                <a:cs typeface="Calibri" pitchFamily="34" charset="-120"/>
              </a:rPr>
              <a:t>Closure record</a:t>
            </a:r>
            <a:endParaRPr lang="en-US" sz="1200" dirty="0"/>
          </a:p>
        </p:txBody>
      </p:sp>
      <p:sp>
        <p:nvSpPr>
          <p:cNvPr id="27" name="Text 23"/>
          <p:cNvSpPr txBox="1"/>
          <p:nvPr/>
        </p:nvSpPr>
        <p:spPr>
          <a:xfrm>
            <a:off x="4535424" y="5120640"/>
            <a:ext cx="3328416" cy="105156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mtime updated, new message_id — the closure email is a reply in the original thread.</a:t>
            </a:r>
            <a:endParaRPr lang="en-US" sz="1000" dirty="0"/>
          </a:p>
        </p:txBody>
      </p:sp>
      <p:sp>
        <p:nvSpPr>
          <p:cNvPr id="28" name="Shape 24"/>
          <p:cNvSpPr/>
          <p:nvPr/>
        </p:nvSpPr>
        <p:spPr>
          <a:xfrm>
            <a:off x="8193024" y="4709160"/>
            <a:ext cx="3657600" cy="1508760"/>
          </a:xfrm>
          <a:prstGeom prst="roundRect">
            <a:avLst>
              <a:gd name="adj" fmla="val 7273"/>
            </a:avLst>
          </a:prstGeom>
          <a:solidFill>
            <a:srgbClr val="181C25"/>
          </a:solidFill>
          <a:ln w="9525">
            <a:solidFill>
              <a:srgbClr val="2A3140"/>
            </a:solidFill>
            <a:prstDash val="solid"/>
          </a:ln>
        </p:spPr>
        <p:txBody>
          <a:bodyPr/>
          <a:p/>
        </p:txBody>
      </p:sp>
      <p:sp>
        <p:nvSpPr>
          <p:cNvPr id="29" name="Shape 25"/>
          <p:cNvSpPr/>
          <p:nvPr/>
        </p:nvSpPr>
        <p:spPr>
          <a:xfrm>
            <a:off x="8357616" y="4837176"/>
            <a:ext cx="274320" cy="274320"/>
          </a:xfrm>
          <a:prstGeom prst="ellipse">
            <a:avLst/>
          </a:prstGeom>
          <a:solidFill>
            <a:srgbClr val="5B8DEF"/>
          </a:solidFill>
          <a:ln w="12700">
            <a:solidFill>
              <a:srgbClr val="FFFFFF"/>
            </a:solidFill>
            <a:prstDash val="solid"/>
          </a:ln>
        </p:spPr>
        <p:txBody>
          <a:bodyPr/>
          <a:p/>
        </p:txBody>
      </p:sp>
      <p:sp>
        <p:nvSpPr>
          <p:cNvPr id="30" name="Text 26"/>
          <p:cNvSpPr txBox="1"/>
          <p:nvPr/>
        </p:nvSpPr>
        <p:spPr>
          <a:xfrm>
            <a:off x="8357616" y="483717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31" name="Text 27"/>
          <p:cNvSpPr txBox="1"/>
          <p:nvPr/>
        </p:nvSpPr>
        <p:spPr>
          <a:xfrm>
            <a:off x="8695944" y="4818888"/>
            <a:ext cx="3017520" cy="274320"/>
          </a:xfrm>
          <a:prstGeom prst="rect">
            <a:avLst/>
          </a:prstGeom>
          <a:noFill/>
          <a:ln/>
        </p:spPr>
        <p:txBody>
          <a:bodyPr wrap="square" lIns="0" tIns="0" rIns="0" bIns="0" rtlCol="0" anchor="t"/>
          <a:lstStyle/>
          <a:p>
            <a:pPr indent="0" marL="0">
              <a:buNone/>
            </a:pPr>
            <a:r>
              <a:rPr lang="en-US" sz="1200" b="1" dirty="0">
                <a:solidFill>
                  <a:srgbClr val="F2F4F8"/>
                </a:solidFill>
                <a:latin typeface="Calibri" pitchFamily="34" charset="0"/>
                <a:ea typeface="Calibri" pitchFamily="34" charset="-122"/>
                <a:cs typeface="Calibri" pitchFamily="34" charset="-120"/>
              </a:rPr>
              <a:t>Closure email</a:t>
            </a:r>
            <a:endParaRPr lang="en-US" sz="1200" dirty="0"/>
          </a:p>
        </p:txBody>
      </p:sp>
      <p:sp>
        <p:nvSpPr>
          <p:cNvPr id="32" name="Text 28"/>
          <p:cNvSpPr txBox="1"/>
          <p:nvPr/>
        </p:nvSpPr>
        <p:spPr>
          <a:xfrm>
            <a:off x="8357616" y="5120640"/>
            <a:ext cx="3328416" cy="1051560"/>
          </a:xfrm>
          <a:prstGeom prst="rect">
            <a:avLst/>
          </a:prstGeom>
          <a:noFill/>
          <a:ln/>
        </p:spPr>
        <p:txBody>
          <a:bodyPr wrap="square" lIns="0" tIns="0" rIns="0" bIns="0" rtlCol="0" anchor="t"/>
          <a:lstStyle/>
          <a:p>
            <a:pPr indent="0" marL="0">
              <a:buNone/>
            </a:pPr>
            <a:r>
              <a:rPr lang="en-US" sz="1000" dirty="0">
                <a:solidFill>
                  <a:srgbClr val="9AA3B5"/>
                </a:solidFill>
                <a:latin typeface="Calibri" pitchFamily="34" charset="0"/>
                <a:ea typeface="Calibri" pitchFamily="34" charset="-122"/>
                <a:cs typeface="Calibri" pitchFamily="34" charset="-120"/>
              </a:rPr>
              <a:t>✅ green header, status closed, impact score 0; the flip message red → green with disruption_time 17.33 min, delay and latency back within thresholds.</a:t>
            </a:r>
            <a:endParaRPr lang="en-US" sz="10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LIFECYCLE · THE DATA</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Under the hood — it is all Splunk events</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stateful alerting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12064" y="1380744"/>
            <a:ext cx="7754112" cy="4081272"/>
          </a:xfrm>
          <a:prstGeom prst="roundRect">
            <a:avLst>
              <a:gd name="adj" fmla="val 1344"/>
            </a:avLst>
          </a:prstGeom>
          <a:solidFill>
            <a:srgbClr val="1F242F"/>
          </a:solidFill>
          <a:ln w="9525">
            <a:solidFill>
              <a:srgbClr val="2A3140"/>
            </a:solidFill>
            <a:prstDash val="solid"/>
          </a:ln>
        </p:spPr>
        <p:txBody>
          <a:bodyPr/>
          <a:p/>
        </p:txBody>
      </p:sp>
      <p:pic>
        <p:nvPicPr>
          <p:cNvPr id="7" name="Image 0" descr="/root/deck4/img/splunk_search.jpg">    </p:cNvPr>
          <p:cNvPicPr>
            <a:picLocks noChangeAspect="1"/>
          </p:cNvPicPr>
          <p:nvPr/>
        </p:nvPicPr>
        <p:blipFill>
          <a:blip r:embed="rId1"/>
          <a:stretch>
            <a:fillRect/>
          </a:stretch>
        </p:blipFill>
        <p:spPr>
          <a:xfrm>
            <a:off x="548640" y="1417320"/>
            <a:ext cx="7680960" cy="4008120"/>
          </a:xfrm>
          <a:prstGeom prst="rect">
            <a:avLst/>
          </a:prstGeom>
        </p:spPr>
      </p:pic>
      <p:sp>
        <p:nvSpPr>
          <p:cNvPr id="8" name="Shape 5"/>
          <p:cNvSpPr/>
          <p:nvPr/>
        </p:nvSpPr>
        <p:spPr>
          <a:xfrm>
            <a:off x="1086307" y="2058619"/>
            <a:ext cx="274320" cy="274320"/>
          </a:xfrm>
          <a:prstGeom prst="ellipse">
            <a:avLst/>
          </a:prstGeom>
          <a:solidFill>
            <a:srgbClr val="5B8DEF"/>
          </a:solidFill>
          <a:ln w="12700">
            <a:solidFill>
              <a:srgbClr val="FFFFFF"/>
            </a:solidFill>
            <a:prstDash val="solid"/>
          </a:ln>
        </p:spPr>
        <p:txBody>
          <a:bodyPr/>
          <a:p/>
        </p:txBody>
      </p:sp>
      <p:sp>
        <p:nvSpPr>
          <p:cNvPr id="9" name="Text 6"/>
          <p:cNvSpPr txBox="1"/>
          <p:nvPr/>
        </p:nvSpPr>
        <p:spPr>
          <a:xfrm>
            <a:off x="1086307" y="2058619"/>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0" name="Shape 7"/>
          <p:cNvSpPr/>
          <p:nvPr/>
        </p:nvSpPr>
        <p:spPr>
          <a:xfrm>
            <a:off x="1086307" y="2499512"/>
            <a:ext cx="274320" cy="274320"/>
          </a:xfrm>
          <a:prstGeom prst="ellipse">
            <a:avLst/>
          </a:prstGeom>
          <a:solidFill>
            <a:srgbClr val="3DBE7A"/>
          </a:solidFill>
          <a:ln w="12700">
            <a:solidFill>
              <a:srgbClr val="FFFFFF"/>
            </a:solidFill>
            <a:prstDash val="solid"/>
          </a:ln>
        </p:spPr>
        <p:txBody>
          <a:bodyPr/>
          <a:p/>
        </p:txBody>
      </p:sp>
      <p:sp>
        <p:nvSpPr>
          <p:cNvPr id="11" name="Text 8"/>
          <p:cNvSpPr txBox="1"/>
          <p:nvPr/>
        </p:nvSpPr>
        <p:spPr>
          <a:xfrm>
            <a:off x="1086307" y="2499512"/>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12" name="Shape 9"/>
          <p:cNvSpPr/>
          <p:nvPr/>
        </p:nvSpPr>
        <p:spPr>
          <a:xfrm>
            <a:off x="3083357" y="3701948"/>
            <a:ext cx="274320" cy="274320"/>
          </a:xfrm>
          <a:prstGeom prst="ellipse">
            <a:avLst/>
          </a:prstGeom>
          <a:solidFill>
            <a:srgbClr val="E0A040"/>
          </a:solidFill>
          <a:ln w="12700">
            <a:solidFill>
              <a:srgbClr val="FFFFFF"/>
            </a:solidFill>
            <a:prstDash val="solid"/>
          </a:ln>
        </p:spPr>
        <p:txBody>
          <a:bodyPr/>
          <a:p/>
        </p:txBody>
      </p:sp>
      <p:sp>
        <p:nvSpPr>
          <p:cNvPr id="13" name="Text 10"/>
          <p:cNvSpPr txBox="1"/>
          <p:nvPr/>
        </p:nvSpPr>
        <p:spPr>
          <a:xfrm>
            <a:off x="3083357" y="370194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14" name="Shape 11"/>
          <p:cNvSpPr/>
          <p:nvPr/>
        </p:nvSpPr>
        <p:spPr>
          <a:xfrm>
            <a:off x="8503920" y="1481328"/>
            <a:ext cx="274320" cy="274320"/>
          </a:xfrm>
          <a:prstGeom prst="ellipse">
            <a:avLst/>
          </a:prstGeom>
          <a:solidFill>
            <a:srgbClr val="5B8DEF"/>
          </a:solidFill>
          <a:ln w="12700">
            <a:solidFill>
              <a:srgbClr val="FFFFFF"/>
            </a:solidFill>
            <a:prstDash val="solid"/>
          </a:ln>
        </p:spPr>
        <p:txBody>
          <a:bodyPr/>
          <a:p/>
        </p:txBody>
      </p:sp>
      <p:sp>
        <p:nvSpPr>
          <p:cNvPr id="15" name="Text 12"/>
          <p:cNvSpPr txBox="1"/>
          <p:nvPr/>
        </p:nvSpPr>
        <p:spPr>
          <a:xfrm>
            <a:off x="8503920" y="1481328"/>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1</a:t>
            </a:r>
            <a:endParaRPr lang="en-US" sz="1000" dirty="0"/>
          </a:p>
        </p:txBody>
      </p:sp>
      <p:sp>
        <p:nvSpPr>
          <p:cNvPr id="16" name="Text 13"/>
          <p:cNvSpPr txBox="1"/>
          <p:nvPr/>
        </p:nvSpPr>
        <p:spPr>
          <a:xfrm>
            <a:off x="8887968" y="1463040"/>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Open in search</a:t>
            </a:r>
            <a:endParaRPr lang="en-US" sz="1250" dirty="0"/>
          </a:p>
        </p:txBody>
      </p:sp>
      <p:sp>
        <p:nvSpPr>
          <p:cNvPr id="17" name="Text 14"/>
          <p:cNvSpPr txBox="1"/>
          <p:nvPr/>
        </p:nvSpPr>
        <p:spPr>
          <a:xfrm>
            <a:off x="8887968" y="1737360"/>
            <a:ext cx="2770632" cy="8686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From the entity’s Incidents panel ⋮ — the SPL over index=trackme_summary sourcetype=trackme:stateful_alerts (and trackme_notable) for this object.</a:t>
            </a:r>
            <a:endParaRPr lang="en-US" sz="1050" dirty="0"/>
          </a:p>
        </p:txBody>
      </p:sp>
      <p:sp>
        <p:nvSpPr>
          <p:cNvPr id="18" name="Shape 15"/>
          <p:cNvSpPr/>
          <p:nvPr/>
        </p:nvSpPr>
        <p:spPr>
          <a:xfrm>
            <a:off x="8503920" y="2734056"/>
            <a:ext cx="274320" cy="274320"/>
          </a:xfrm>
          <a:prstGeom prst="ellipse">
            <a:avLst/>
          </a:prstGeom>
          <a:solidFill>
            <a:srgbClr val="3DBE7A"/>
          </a:solidFill>
          <a:ln w="12700">
            <a:solidFill>
              <a:srgbClr val="FFFFFF"/>
            </a:solidFill>
            <a:prstDash val="solid"/>
          </a:ln>
        </p:spPr>
        <p:txBody>
          <a:bodyPr/>
          <a:p/>
        </p:txBody>
      </p:sp>
      <p:sp>
        <p:nvSpPr>
          <p:cNvPr id="19" name="Text 16"/>
          <p:cNvSpPr txBox="1"/>
          <p:nvPr/>
        </p:nvSpPr>
        <p:spPr>
          <a:xfrm>
            <a:off x="8503920" y="2734056"/>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2</a:t>
            </a:r>
            <a:endParaRPr lang="en-US" sz="1000" dirty="0"/>
          </a:p>
        </p:txBody>
      </p:sp>
      <p:sp>
        <p:nvSpPr>
          <p:cNvPr id="20" name="Text 17"/>
          <p:cNvSpPr txBox="1"/>
          <p:nvPr/>
        </p:nvSpPr>
        <p:spPr>
          <a:xfrm>
            <a:off x="8887968" y="2715768"/>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2 events</a:t>
            </a:r>
            <a:endParaRPr lang="en-US" sz="1250" dirty="0"/>
          </a:p>
        </p:txBody>
      </p:sp>
      <p:sp>
        <p:nvSpPr>
          <p:cNvPr id="21" name="Text 18"/>
          <p:cNvSpPr txBox="1"/>
          <p:nvPr/>
        </p:nvSpPr>
        <p:spPr>
          <a:xfrm>
            <a:off x="8887968" y="2990088"/>
            <a:ext cx="2770632" cy="41148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opened and closed, in the last 60 minutes.</a:t>
            </a:r>
            <a:endParaRPr lang="en-US" sz="1050" dirty="0"/>
          </a:p>
        </p:txBody>
      </p:sp>
      <p:sp>
        <p:nvSpPr>
          <p:cNvPr id="22" name="Shape 19"/>
          <p:cNvSpPr/>
          <p:nvPr/>
        </p:nvSpPr>
        <p:spPr>
          <a:xfrm>
            <a:off x="8503920" y="3529584"/>
            <a:ext cx="274320" cy="274320"/>
          </a:xfrm>
          <a:prstGeom prst="ellipse">
            <a:avLst/>
          </a:prstGeom>
          <a:solidFill>
            <a:srgbClr val="E0A040"/>
          </a:solidFill>
          <a:ln w="12700">
            <a:solidFill>
              <a:srgbClr val="FFFFFF"/>
            </a:solidFill>
            <a:prstDash val="solid"/>
          </a:ln>
        </p:spPr>
        <p:txBody>
          <a:bodyPr/>
          <a:p/>
        </p:txBody>
      </p:sp>
      <p:sp>
        <p:nvSpPr>
          <p:cNvPr id="23" name="Text 20"/>
          <p:cNvSpPr txBox="1"/>
          <p:nvPr/>
        </p:nvSpPr>
        <p:spPr>
          <a:xfrm>
            <a:off x="8503920" y="3529584"/>
            <a:ext cx="274320" cy="274320"/>
          </a:xfrm>
          <a:prstGeom prst="rect">
            <a:avLst/>
          </a:prstGeom>
          <a:noFill/>
          <a:ln/>
        </p:spPr>
        <p:txBody>
          <a:bodyPr wrap="square" lIns="0" tIns="0" rIns="0" bIns="0" rtlCol="0" anchor="ctr"/>
          <a:lstStyle/>
          <a:p>
            <a:pPr algn="ctr" indent="0" marL="0">
              <a:buNone/>
            </a:pPr>
            <a:r>
              <a:rPr lang="en-US" sz="1000" b="1" dirty="0">
                <a:solidFill>
                  <a:srgbClr val="FFFFFF"/>
                </a:solidFill>
                <a:latin typeface="Calibri" pitchFamily="34" charset="0"/>
                <a:ea typeface="Calibri" pitchFamily="34" charset="-122"/>
                <a:cs typeface="Calibri" pitchFamily="34" charset="-120"/>
              </a:rPr>
              <a:t>3</a:t>
            </a:r>
            <a:endParaRPr lang="en-US" sz="1000" dirty="0"/>
          </a:p>
        </p:txBody>
      </p:sp>
      <p:sp>
        <p:nvSpPr>
          <p:cNvPr id="24" name="Text 21"/>
          <p:cNvSpPr txBox="1"/>
          <p:nvPr/>
        </p:nvSpPr>
        <p:spPr>
          <a:xfrm>
            <a:off x="8887968" y="3511296"/>
            <a:ext cx="2770632" cy="292608"/>
          </a:xfrm>
          <a:prstGeom prst="rect">
            <a:avLst/>
          </a:prstGeom>
          <a:noFill/>
          <a:ln/>
        </p:spPr>
        <p:txBody>
          <a:bodyPr wrap="square" lIns="0" tIns="0" rIns="0" bIns="0" rtlCol="0" anchor="t"/>
          <a:lstStyle/>
          <a:p>
            <a:pPr indent="0" marL="0">
              <a:buNone/>
            </a:pPr>
            <a:r>
              <a:rPr lang="en-US" sz="1250" b="1" dirty="0">
                <a:solidFill>
                  <a:srgbClr val="F2F4F8"/>
                </a:solidFill>
                <a:latin typeface="Calibri" pitchFamily="34" charset="0"/>
                <a:ea typeface="Calibri" pitchFamily="34" charset="-122"/>
                <a:cs typeface="Calibri" pitchFamily="34" charset="-120"/>
              </a:rPr>
              <a:t>Fields</a:t>
            </a:r>
            <a:endParaRPr lang="en-US" sz="1250" dirty="0"/>
          </a:p>
        </p:txBody>
      </p:sp>
      <p:sp>
        <p:nvSpPr>
          <p:cNvPr id="25" name="Text 22"/>
          <p:cNvSpPr txBox="1"/>
          <p:nvPr/>
        </p:nvSpPr>
        <p:spPr>
          <a:xfrm>
            <a:off x="8887968" y="3785616"/>
            <a:ext cx="2770632" cy="960120"/>
          </a:xfrm>
          <a:prstGeom prst="rect">
            <a:avLst/>
          </a:prstGeom>
          <a:noFill/>
          <a:ln/>
        </p:spPr>
        <p:txBody>
          <a:bodyPr wrap="square" lIns="0" tIns="0" rIns="0" bIns="0" rtlCol="0" anchor="t"/>
          <a:lstStyle/>
          <a:p>
            <a:pPr indent="0" marL="0">
              <a:buNone/>
            </a:pPr>
            <a:r>
              <a:rPr lang="en-US" sz="1050" dirty="0">
                <a:solidFill>
                  <a:srgbClr val="9AA3B5"/>
                </a:solidFill>
                <a:latin typeface="Calibri" pitchFamily="34" charset="0"/>
                <a:ea typeface="Calibri" pitchFamily="34" charset="-122"/>
                <a:cs typeface="Calibri" pitchFamily="34" charset="-120"/>
              </a:rPr>
              <a:t>alert_status, detection_time, drilldown_link, event_id, incident_id, message_id, message_source, object_state… ready for a dashboard, a ticketing integration, or a report on incidents per team.</a:t>
            </a:r>
            <a:endParaRPr lang="en-US" sz="1050" dirty="0"/>
          </a:p>
        </p:txBody>
      </p:sp>
      <p:sp>
        <p:nvSpPr>
          <p:cNvPr id="26" name="Shape 23"/>
          <p:cNvSpPr/>
          <p:nvPr/>
        </p:nvSpPr>
        <p:spPr>
          <a:xfrm>
            <a:off x="548640" y="5577840"/>
            <a:ext cx="7680960" cy="640080"/>
          </a:xfrm>
          <a:prstGeom prst="roundRect">
            <a:avLst>
              <a:gd name="adj" fmla="val 17143"/>
            </a:avLst>
          </a:prstGeom>
          <a:solidFill>
            <a:srgbClr val="1F242F"/>
          </a:solidFill>
          <a:ln w="9525">
            <a:solidFill>
              <a:srgbClr val="2A3140"/>
            </a:solidFill>
            <a:prstDash val="solid"/>
          </a:ln>
        </p:spPr>
        <p:txBody>
          <a:bodyPr/>
          <a:p/>
        </p:txBody>
      </p:sp>
      <p:sp>
        <p:nvSpPr>
          <p:cNvPr id="27" name="Text 24"/>
          <p:cNvSpPr txBox="1"/>
          <p:nvPr/>
        </p:nvSpPr>
        <p:spPr>
          <a:xfrm>
            <a:off x="731520" y="5623560"/>
            <a:ext cx="7315200" cy="548640"/>
          </a:xfrm>
          <a:prstGeom prst="rect">
            <a:avLst/>
          </a:prstGeom>
          <a:noFill/>
          <a:ln/>
        </p:spPr>
        <p:txBody>
          <a:bodyPr wrap="square" lIns="0" tIns="0" rIns="0" bIns="0" rtlCol="0" anchor="ctr"/>
          <a:lstStyle/>
          <a:p>
            <a:pPr indent="0" marL="0">
              <a:buNone/>
            </a:pPr>
            <a:r>
              <a:rPr lang="en-US" sz="1050" dirty="0">
                <a:solidFill>
                  <a:srgbClr val="9AA3B5"/>
                </a:solidFill>
                <a:latin typeface="Calibri" pitchFamily="34" charset="0"/>
                <a:ea typeface="Calibri" pitchFamily="34" charset="-122"/>
                <a:cs typeface="Calibri" pitchFamily="34" charset="-120"/>
              </a:rPr>
              <a:t>Because incidents are events, anything Splunk can do with events applies: MTTR by priority, incidents per tag, forwarding to ITSM, correlation in ES.</a:t>
            </a:r>
            <a:endParaRPr lang="en-US" sz="10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F1218"/>
        </a:solidFill>
      </p:bgPr>
    </p:bg>
    <p:spTree>
      <p:nvGrpSpPr>
        <p:cNvPr id="1" name=""/>
        <p:cNvGrpSpPr/>
        <p:nvPr/>
      </p:nvGrpSpPr>
      <p:grpSpPr>
        <a:xfrm>
          <a:off x="0" y="0"/>
          <a:ext cx="0" cy="0"/>
          <a:chOff x="0" y="0"/>
          <a:chExt cx="0" cy="0"/>
        </a:xfrm>
      </p:grpSpPr>
      <p:sp>
        <p:nvSpPr>
          <p:cNvPr id="2" name="Text 0"/>
          <p:cNvSpPr txBox="1"/>
          <p:nvPr/>
        </p:nvSpPr>
        <p:spPr>
          <a:xfrm>
            <a:off x="548640" y="320040"/>
            <a:ext cx="8229600" cy="274320"/>
          </a:xfrm>
          <a:prstGeom prst="rect">
            <a:avLst/>
          </a:prstGeom>
          <a:noFill/>
          <a:ln/>
        </p:spPr>
        <p:txBody>
          <a:bodyPr wrap="square" lIns="0" tIns="0" rIns="0" bIns="0" rtlCol="0" anchor="ctr"/>
          <a:lstStyle/>
          <a:p>
            <a:pPr indent="0" marL="0">
              <a:buNone/>
            </a:pPr>
            <a:r>
              <a:rPr lang="en-US" sz="1100" b="1" spc="200" kern="0" dirty="0">
                <a:solidFill>
                  <a:srgbClr val="8B6CF6"/>
                </a:solidFill>
                <a:latin typeface="Calibri" pitchFamily="34" charset="0"/>
                <a:ea typeface="Calibri" pitchFamily="34" charset="-122"/>
                <a:cs typeface="Calibri" pitchFamily="34" charset="-120"/>
              </a:rPr>
              <a:t>RECAP</a:t>
            </a:r>
            <a:endParaRPr lang="en-US" sz="1100" dirty="0"/>
          </a:p>
        </p:txBody>
      </p:sp>
      <p:sp>
        <p:nvSpPr>
          <p:cNvPr id="3" name="Text 1"/>
          <p:cNvSpPr txBox="1"/>
          <p:nvPr/>
        </p:nvSpPr>
        <p:spPr>
          <a:xfrm>
            <a:off x="548640" y="566928"/>
            <a:ext cx="10972800" cy="685800"/>
          </a:xfrm>
          <a:prstGeom prst="rect">
            <a:avLst/>
          </a:prstGeom>
          <a:noFill/>
          <a:ln/>
        </p:spPr>
        <p:txBody>
          <a:bodyPr wrap="square" lIns="0" tIns="0" rIns="0" bIns="0" rtlCol="0" anchor="ctr"/>
          <a:lstStyle/>
          <a:p>
            <a:pPr indent="0" marL="0">
              <a:buNone/>
            </a:pPr>
            <a:r>
              <a:rPr lang="en-US" sz="3000" b="1" dirty="0">
                <a:solidFill>
                  <a:srgbClr val="F2F4F8"/>
                </a:solidFill>
                <a:latin typeface="Calibri" pitchFamily="34" charset="0"/>
                <a:ea typeface="Calibri" pitchFamily="34" charset="-122"/>
                <a:cs typeface="Calibri" pitchFamily="34" charset="-120"/>
              </a:rPr>
              <a:t>Where we are</a:t>
            </a:r>
            <a:endParaRPr lang="en-US" sz="3000" dirty="0"/>
          </a:p>
        </p:txBody>
      </p:sp>
      <p:sp>
        <p:nvSpPr>
          <p:cNvPr id="4" name="Text 2"/>
          <p:cNvSpPr txBox="1"/>
          <p:nvPr/>
        </p:nvSpPr>
        <p:spPr>
          <a:xfrm>
            <a:off x="548640" y="6446520"/>
            <a:ext cx="6400800" cy="228600"/>
          </a:xfrm>
          <a:prstGeom prst="rect">
            <a:avLst/>
          </a:prstGeom>
          <a:noFill/>
          <a:ln/>
        </p:spPr>
        <p:txBody>
          <a:bodyPr wrap="square" lIns="0" tIns="0" rIns="0" bIns="0" rtlCol="0" anchor="ctr"/>
          <a:lstStyle/>
          <a:p>
            <a:pPr indent="0" marL="0">
              <a:buNone/>
            </a:pPr>
            <a:r>
              <a:rPr lang="en-US" sz="900" dirty="0">
                <a:solidFill>
                  <a:srgbClr val="6B7386"/>
                </a:solidFill>
                <a:latin typeface="Calibri" pitchFamily="34" charset="0"/>
                <a:ea typeface="Calibri" pitchFamily="34" charset="-122"/>
                <a:cs typeface="Calibri" pitchFamily="34" charset="-120"/>
              </a:rPr>
              <a:t>TrackMe for Splunk  ·  Hands-on: stateful alerting</a:t>
            </a:r>
            <a:endParaRPr lang="en-US" sz="900" dirty="0"/>
          </a:p>
        </p:txBody>
      </p:sp>
      <p:sp>
        <p:nvSpPr>
          <p:cNvPr id="5" name="Text 3"/>
          <p:cNvSpPr txBox="1"/>
          <p:nvPr/>
        </p:nvSpPr>
        <p:spPr>
          <a:xfrm>
            <a:off x="8412480" y="6446520"/>
            <a:ext cx="3246120" cy="228600"/>
          </a:xfrm>
          <a:prstGeom prst="rect">
            <a:avLst/>
          </a:prstGeom>
          <a:noFill/>
          <a:ln/>
        </p:spPr>
        <p:txBody>
          <a:bodyPr wrap="square" lIns="0" tIns="0" rIns="0" bIns="0" rtlCol="0" anchor="ctr"/>
          <a:lstStyle/>
          <a:p>
            <a:pPr algn="r" indent="0" marL="0">
              <a:buNone/>
            </a:pPr>
            <a:r>
              <a:rPr lang="en-US" sz="900" dirty="0">
                <a:solidFill>
                  <a:srgbClr val="6B7386"/>
                </a:solidFill>
                <a:latin typeface="Calibri" pitchFamily="34" charset="0"/>
                <a:ea typeface="Calibri" pitchFamily="34" charset="-122"/>
                <a:cs typeface="Calibri" pitchFamily="34" charset="-120"/>
              </a:rPr>
              <a:t>docs.trackme-solutions.com</a:t>
            </a:r>
            <a:endParaRPr lang="en-US" sz="900" dirty="0"/>
          </a:p>
        </p:txBody>
      </p:sp>
      <p:sp>
        <p:nvSpPr>
          <p:cNvPr id="6" name="Shape 4"/>
          <p:cNvSpPr/>
          <p:nvPr/>
        </p:nvSpPr>
        <p:spPr>
          <a:xfrm>
            <a:off x="548640" y="1417320"/>
            <a:ext cx="11091672" cy="2514600"/>
          </a:xfrm>
          <a:prstGeom prst="roundRect">
            <a:avLst>
              <a:gd name="adj" fmla="val 4364"/>
            </a:avLst>
          </a:prstGeom>
          <a:solidFill>
            <a:srgbClr val="181C25"/>
          </a:solidFill>
          <a:ln w="9525">
            <a:solidFill>
              <a:srgbClr val="2A3140"/>
            </a:solidFill>
            <a:prstDash val="solid"/>
          </a:ln>
        </p:spPr>
        <p:txBody>
          <a:bodyPr/>
          <a:p/>
        </p:txBody>
      </p:sp>
      <p:sp>
        <p:nvSpPr>
          <p:cNvPr id="7" name="Text 5"/>
          <p:cNvSpPr txBox="1"/>
          <p:nvPr/>
        </p:nvSpPr>
        <p:spPr>
          <a:xfrm>
            <a:off x="777240" y="1554480"/>
            <a:ext cx="45720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In this part</a:t>
            </a:r>
            <a:endParaRPr lang="en-US" sz="1200" dirty="0"/>
          </a:p>
        </p:txBody>
      </p:sp>
      <p:sp>
        <p:nvSpPr>
          <p:cNvPr id="8" name="Shape 6"/>
          <p:cNvSpPr/>
          <p:nvPr/>
        </p:nvSpPr>
        <p:spPr>
          <a:xfrm>
            <a:off x="777240" y="2011680"/>
            <a:ext cx="146304" cy="146304"/>
          </a:xfrm>
          <a:prstGeom prst="ellipse">
            <a:avLst/>
          </a:prstGeom>
          <a:solidFill>
            <a:srgbClr val="5B8DEF"/>
          </a:solidFill>
          <a:ln w="12700">
            <a:solidFill>
              <a:srgbClr val="5B8DEF"/>
            </a:solidFill>
            <a:prstDash val="solid"/>
          </a:ln>
        </p:spPr>
        <p:txBody>
          <a:bodyPr/>
          <a:p/>
        </p:txBody>
      </p:sp>
      <p:sp>
        <p:nvSpPr>
          <p:cNvPr id="9" name="Text 7"/>
          <p:cNvSpPr txBox="1"/>
          <p:nvPr/>
        </p:nvSpPr>
        <p:spPr>
          <a:xfrm>
            <a:off x="1033272" y="1920240"/>
            <a:ext cx="2377440" cy="320040"/>
          </a:xfrm>
          <a:prstGeom prst="rect">
            <a:avLst/>
          </a:prstGeom>
          <a:noFill/>
          <a:ln/>
        </p:spPr>
        <p:txBody>
          <a:bodyPr wrap="square" lIns="0" tIns="0" rIns="0" bIns="0" rtlCol="0" anchor="t"/>
          <a:lstStyle/>
          <a:p>
            <a:pPr indent="0" marL="0">
              <a:buNone/>
            </a:pPr>
            <a:r>
              <a:rPr lang="en-US" sz="1400" b="1" dirty="0">
                <a:solidFill>
                  <a:srgbClr val="F2F4F8"/>
                </a:solidFill>
                <a:latin typeface="Calibri" pitchFamily="34" charset="0"/>
                <a:ea typeface="Calibri" pitchFamily="34" charset="-122"/>
                <a:cs typeface="Calibri" pitchFamily="34" charset="-120"/>
              </a:rPr>
              <a:t>Created</a:t>
            </a:r>
            <a:endParaRPr lang="en-US" sz="1400" dirty="0"/>
          </a:p>
        </p:txBody>
      </p:sp>
      <p:sp>
        <p:nvSpPr>
          <p:cNvPr id="10" name="Text 8"/>
          <p:cNvSpPr txBox="1"/>
          <p:nvPr/>
        </p:nvSpPr>
        <p:spPr>
          <a:xfrm>
            <a:off x="777240" y="2286000"/>
            <a:ext cx="2514600" cy="182880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one stateful alert: emails + ingest, critical &amp; high only, charts, AI report</a:t>
            </a:r>
            <a:endParaRPr lang="en-US" sz="1100" dirty="0"/>
          </a:p>
        </p:txBody>
      </p:sp>
      <p:sp>
        <p:nvSpPr>
          <p:cNvPr id="11" name="Shape 9"/>
          <p:cNvSpPr/>
          <p:nvPr/>
        </p:nvSpPr>
        <p:spPr>
          <a:xfrm>
            <a:off x="3520440" y="2011680"/>
            <a:ext cx="146304" cy="146304"/>
          </a:xfrm>
          <a:prstGeom prst="ellipse">
            <a:avLst/>
          </a:prstGeom>
          <a:solidFill>
            <a:srgbClr val="E05555"/>
          </a:solidFill>
          <a:ln w="12700">
            <a:solidFill>
              <a:srgbClr val="E05555"/>
            </a:solidFill>
            <a:prstDash val="solid"/>
          </a:ln>
        </p:spPr>
        <p:txBody>
          <a:bodyPr/>
          <a:p/>
        </p:txBody>
      </p:sp>
      <p:sp>
        <p:nvSpPr>
          <p:cNvPr id="12" name="Text 10"/>
          <p:cNvSpPr txBox="1"/>
          <p:nvPr/>
        </p:nvSpPr>
        <p:spPr>
          <a:xfrm>
            <a:off x="3776472" y="1920240"/>
            <a:ext cx="2377440" cy="320040"/>
          </a:xfrm>
          <a:prstGeom prst="rect">
            <a:avLst/>
          </a:prstGeom>
          <a:noFill/>
          <a:ln/>
        </p:spPr>
        <p:txBody>
          <a:bodyPr wrap="square" lIns="0" tIns="0" rIns="0" bIns="0" rtlCol="0" anchor="t"/>
          <a:lstStyle/>
          <a:p>
            <a:pPr indent="0" marL="0">
              <a:buNone/>
            </a:pPr>
            <a:r>
              <a:rPr lang="en-US" sz="1400" b="1" dirty="0">
                <a:solidFill>
                  <a:srgbClr val="F2F4F8"/>
                </a:solidFill>
                <a:latin typeface="Calibri" pitchFamily="34" charset="0"/>
                <a:ea typeface="Calibri" pitchFamily="34" charset="-122"/>
                <a:cs typeface="Calibri" pitchFamily="34" charset="-120"/>
              </a:rPr>
              <a:t>Provoked</a:t>
            </a:r>
            <a:endParaRPr lang="en-US" sz="1400" dirty="0"/>
          </a:p>
        </p:txBody>
      </p:sp>
      <p:sp>
        <p:nvSpPr>
          <p:cNvPr id="13" name="Text 11"/>
          <p:cNvSpPr txBox="1"/>
          <p:nvPr/>
        </p:nvSpPr>
        <p:spPr>
          <a:xfrm>
            <a:off x="3520440" y="2286000"/>
            <a:ext cx="2514600" cy="182880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a red state on a healthy critical entity with a manual score influence</a:t>
            </a:r>
            <a:endParaRPr lang="en-US" sz="1100" dirty="0"/>
          </a:p>
        </p:txBody>
      </p:sp>
      <p:sp>
        <p:nvSpPr>
          <p:cNvPr id="14" name="Shape 12"/>
          <p:cNvSpPr/>
          <p:nvPr/>
        </p:nvSpPr>
        <p:spPr>
          <a:xfrm>
            <a:off x="6263640" y="2011680"/>
            <a:ext cx="146304" cy="146304"/>
          </a:xfrm>
          <a:prstGeom prst="ellipse">
            <a:avLst/>
          </a:prstGeom>
          <a:solidFill>
            <a:srgbClr val="E0A040"/>
          </a:solidFill>
          <a:ln w="12700">
            <a:solidFill>
              <a:srgbClr val="E0A040"/>
            </a:solidFill>
            <a:prstDash val="solid"/>
          </a:ln>
        </p:spPr>
        <p:txBody>
          <a:bodyPr/>
          <a:p/>
        </p:txBody>
      </p:sp>
      <p:sp>
        <p:nvSpPr>
          <p:cNvPr id="15" name="Text 13"/>
          <p:cNvSpPr txBox="1"/>
          <p:nvPr/>
        </p:nvSpPr>
        <p:spPr>
          <a:xfrm>
            <a:off x="6519672" y="1920240"/>
            <a:ext cx="2377440" cy="320040"/>
          </a:xfrm>
          <a:prstGeom prst="rect">
            <a:avLst/>
          </a:prstGeom>
          <a:noFill/>
          <a:ln/>
        </p:spPr>
        <p:txBody>
          <a:bodyPr wrap="square" lIns="0" tIns="0" rIns="0" bIns="0" rtlCol="0" anchor="t"/>
          <a:lstStyle/>
          <a:p>
            <a:pPr indent="0" marL="0">
              <a:buNone/>
            </a:pPr>
            <a:r>
              <a:rPr lang="en-US" sz="1400" b="1" dirty="0">
                <a:solidFill>
                  <a:srgbClr val="F2F4F8"/>
                </a:solidFill>
                <a:latin typeface="Calibri" pitchFamily="34" charset="0"/>
                <a:ea typeface="Calibri" pitchFamily="34" charset="-122"/>
                <a:cs typeface="Calibri" pitchFamily="34" charset="-120"/>
              </a:rPr>
              <a:t>Followed</a:t>
            </a:r>
            <a:endParaRPr lang="en-US" sz="1400" dirty="0"/>
          </a:p>
        </p:txBody>
      </p:sp>
      <p:sp>
        <p:nvSpPr>
          <p:cNvPr id="16" name="Text 14"/>
          <p:cNvSpPr txBox="1"/>
          <p:nvPr/>
        </p:nvSpPr>
        <p:spPr>
          <a:xfrm>
            <a:off x="6263640" y="2286000"/>
            <a:ext cx="2514600" cy="182880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the incident: opened → email with reason and charts → flip recorded → closed with disruption time</a:t>
            </a:r>
            <a:endParaRPr lang="en-US" sz="1100" dirty="0"/>
          </a:p>
        </p:txBody>
      </p:sp>
      <p:sp>
        <p:nvSpPr>
          <p:cNvPr id="17" name="Shape 15"/>
          <p:cNvSpPr/>
          <p:nvPr/>
        </p:nvSpPr>
        <p:spPr>
          <a:xfrm>
            <a:off x="9006840" y="2011680"/>
            <a:ext cx="146304" cy="146304"/>
          </a:xfrm>
          <a:prstGeom prst="ellipse">
            <a:avLst/>
          </a:prstGeom>
          <a:solidFill>
            <a:srgbClr val="3DBE7A"/>
          </a:solidFill>
          <a:ln w="12700">
            <a:solidFill>
              <a:srgbClr val="3DBE7A"/>
            </a:solidFill>
            <a:prstDash val="solid"/>
          </a:ln>
        </p:spPr>
        <p:txBody>
          <a:bodyPr/>
          <a:p/>
        </p:txBody>
      </p:sp>
      <p:sp>
        <p:nvSpPr>
          <p:cNvPr id="18" name="Text 16"/>
          <p:cNvSpPr txBox="1"/>
          <p:nvPr/>
        </p:nvSpPr>
        <p:spPr>
          <a:xfrm>
            <a:off x="9262872" y="1920240"/>
            <a:ext cx="2377440" cy="320040"/>
          </a:xfrm>
          <a:prstGeom prst="rect">
            <a:avLst/>
          </a:prstGeom>
          <a:noFill/>
          <a:ln/>
        </p:spPr>
        <p:txBody>
          <a:bodyPr wrap="square" lIns="0" tIns="0" rIns="0" bIns="0" rtlCol="0" anchor="t"/>
          <a:lstStyle/>
          <a:p>
            <a:pPr indent="0" marL="0">
              <a:buNone/>
            </a:pPr>
            <a:r>
              <a:rPr lang="en-US" sz="1400" b="1" dirty="0">
                <a:solidFill>
                  <a:srgbClr val="F2F4F8"/>
                </a:solidFill>
                <a:latin typeface="Calibri" pitchFamily="34" charset="0"/>
                <a:ea typeface="Calibri" pitchFamily="34" charset="-122"/>
                <a:cs typeface="Calibri" pitchFamily="34" charset="-120"/>
              </a:rPr>
              <a:t>Verified</a:t>
            </a:r>
            <a:endParaRPr lang="en-US" sz="1400" dirty="0"/>
          </a:p>
        </p:txBody>
      </p:sp>
      <p:sp>
        <p:nvSpPr>
          <p:cNvPr id="19" name="Text 17"/>
          <p:cNvSpPr txBox="1"/>
          <p:nvPr/>
        </p:nvSpPr>
        <p:spPr>
          <a:xfrm>
            <a:off x="9006840" y="2286000"/>
            <a:ext cx="2514600" cy="1828800"/>
          </a:xfrm>
          <a:prstGeom prst="rect">
            <a:avLst/>
          </a:prstGeom>
          <a:noFill/>
          <a:ln/>
        </p:spPr>
        <p:txBody>
          <a:bodyPr wrap="square" lIns="0" tIns="0" rIns="0" bIns="0" rtlCol="0" anchor="t"/>
          <a:lstStyle/>
          <a:p>
            <a:pPr indent="0" marL="0">
              <a:buNone/>
            </a:pPr>
            <a:r>
              <a:rPr lang="en-US" sz="1100" dirty="0">
                <a:solidFill>
                  <a:srgbClr val="9AA3B5"/>
                </a:solidFill>
                <a:latin typeface="Calibri" pitchFamily="34" charset="0"/>
                <a:ea typeface="Calibri" pitchFamily="34" charset="-122"/>
                <a:cs typeface="Calibri" pitchFamily="34" charset="-120"/>
              </a:rPr>
              <a:t>the trail as Splunk events — two trackme:stateful_alerts events with every id</a:t>
            </a:r>
            <a:endParaRPr lang="en-US" sz="1100" dirty="0"/>
          </a:p>
        </p:txBody>
      </p:sp>
      <p:sp>
        <p:nvSpPr>
          <p:cNvPr id="20" name="Text 18"/>
          <p:cNvSpPr txBox="1"/>
          <p:nvPr/>
        </p:nvSpPr>
        <p:spPr>
          <a:xfrm>
            <a:off x="548640" y="4160520"/>
            <a:ext cx="7315200" cy="274320"/>
          </a:xfrm>
          <a:prstGeom prst="rect">
            <a:avLst/>
          </a:prstGeom>
          <a:noFill/>
          <a:ln/>
        </p:spPr>
        <p:txBody>
          <a:bodyPr wrap="square" lIns="0" tIns="0" rIns="0" bIns="0" rtlCol="0" anchor="t"/>
          <a:lstStyle/>
          <a:p>
            <a:pPr indent="0" marL="0">
              <a:buNone/>
            </a:pPr>
            <a:r>
              <a:rPr lang="en-US" sz="1200" b="1" spc="100" kern="0" dirty="0">
                <a:solidFill>
                  <a:srgbClr val="8B6CF6"/>
                </a:solidFill>
                <a:latin typeface="Calibri" pitchFamily="34" charset="0"/>
                <a:ea typeface="Calibri" pitchFamily="34" charset="-122"/>
                <a:cs typeface="Calibri" pitchFamily="34" charset="-120"/>
              </a:rPr>
              <a:t>What made it work</a:t>
            </a:r>
            <a:endParaRPr lang="en-US" sz="1200" dirty="0"/>
          </a:p>
        </p:txBody>
      </p:sp>
      <p:sp>
        <p:nvSpPr>
          <p:cNvPr id="21" name="Shape 19"/>
          <p:cNvSpPr/>
          <p:nvPr/>
        </p:nvSpPr>
        <p:spPr>
          <a:xfrm>
            <a:off x="548640" y="4480560"/>
            <a:ext cx="3593592" cy="1554480"/>
          </a:xfrm>
          <a:prstGeom prst="roundRect">
            <a:avLst>
              <a:gd name="adj" fmla="val 7059"/>
            </a:avLst>
          </a:prstGeom>
          <a:solidFill>
            <a:srgbClr val="1C2A48"/>
          </a:solidFill>
          <a:ln w="9525">
            <a:solidFill>
              <a:srgbClr val="5B8DEF"/>
            </a:solidFill>
            <a:prstDash val="solid"/>
          </a:ln>
        </p:spPr>
        <p:txBody>
          <a:bodyPr/>
          <a:p/>
        </p:txBody>
      </p:sp>
      <p:sp>
        <p:nvSpPr>
          <p:cNvPr id="22" name="Text 20"/>
          <p:cNvSpPr txBox="1"/>
          <p:nvPr/>
        </p:nvSpPr>
        <p:spPr>
          <a:xfrm>
            <a:off x="731520" y="4590288"/>
            <a:ext cx="3227832" cy="320040"/>
          </a:xfrm>
          <a:prstGeom prst="rect">
            <a:avLst/>
          </a:prstGeom>
          <a:noFill/>
          <a:ln/>
        </p:spPr>
        <p:txBody>
          <a:bodyPr wrap="square" lIns="0" tIns="0" rIns="0" bIns="0" rtlCol="0" anchor="t"/>
          <a:lstStyle/>
          <a:p>
            <a:pPr indent="0" marL="0">
              <a:buNone/>
            </a:pPr>
            <a:r>
              <a:rPr lang="en-US" sz="1250" b="1" dirty="0">
                <a:solidFill>
                  <a:srgbClr val="5B8DEF"/>
                </a:solidFill>
                <a:latin typeface="Calibri" pitchFamily="34" charset="0"/>
                <a:ea typeface="Calibri" pitchFamily="34" charset="-122"/>
                <a:cs typeface="Calibri" pitchFamily="34" charset="-120"/>
              </a:rPr>
              <a:t>One incident per problem</a:t>
            </a:r>
            <a:endParaRPr lang="en-US" sz="1250" dirty="0"/>
          </a:p>
        </p:txBody>
      </p:sp>
      <p:sp>
        <p:nvSpPr>
          <p:cNvPr id="23" name="Text 21"/>
          <p:cNvSpPr txBox="1"/>
          <p:nvPr/>
        </p:nvSpPr>
        <p:spPr>
          <a:xfrm>
            <a:off x="731520" y="4910328"/>
            <a:ext cx="3227832" cy="914400"/>
          </a:xfrm>
          <a:prstGeom prst="rect">
            <a:avLst/>
          </a:prstGeom>
          <a:noFill/>
          <a:ln/>
        </p:spPr>
        <p:txBody>
          <a:bodyPr wrap="square" lIns="0" tIns="0" rIns="0" bIns="0" rtlCol="0" anchor="t"/>
          <a:lstStyle/>
          <a:p>
            <a:pPr indent="0" marL="0">
              <a:buNone/>
            </a:pPr>
            <a:r>
              <a:rPr lang="en-US" sz="1000" dirty="0">
                <a:solidFill>
                  <a:srgbClr val="F2F4F8"/>
                </a:solidFill>
                <a:latin typeface="Calibri" pitchFamily="34" charset="0"/>
                <a:ea typeface="Calibri" pitchFamily="34" charset="-122"/>
                <a:cs typeface="Calibri" pitchFamily="34" charset="-120"/>
              </a:rPr>
              <a:t>opened, updated, closed — one record and one email thread, speaking only on transitions</a:t>
            </a:r>
            <a:endParaRPr lang="en-US" sz="1000" dirty="0"/>
          </a:p>
        </p:txBody>
      </p:sp>
      <p:sp>
        <p:nvSpPr>
          <p:cNvPr id="24" name="Shape 22"/>
          <p:cNvSpPr/>
          <p:nvPr/>
        </p:nvSpPr>
        <p:spPr>
          <a:xfrm>
            <a:off x="4297680" y="4480560"/>
            <a:ext cx="3593592" cy="1554480"/>
          </a:xfrm>
          <a:prstGeom prst="roundRect">
            <a:avLst>
              <a:gd name="adj" fmla="val 7059"/>
            </a:avLst>
          </a:prstGeom>
          <a:solidFill>
            <a:srgbClr val="2B2245"/>
          </a:solidFill>
          <a:ln w="9525">
            <a:solidFill>
              <a:srgbClr val="9A78F5"/>
            </a:solidFill>
            <a:prstDash val="solid"/>
          </a:ln>
        </p:spPr>
        <p:txBody>
          <a:bodyPr/>
          <a:p/>
        </p:txBody>
      </p:sp>
      <p:sp>
        <p:nvSpPr>
          <p:cNvPr id="25" name="Text 23"/>
          <p:cNvSpPr txBox="1"/>
          <p:nvPr/>
        </p:nvSpPr>
        <p:spPr>
          <a:xfrm>
            <a:off x="4480560" y="4590288"/>
            <a:ext cx="3227832" cy="320040"/>
          </a:xfrm>
          <a:prstGeom prst="rect">
            <a:avLst/>
          </a:prstGeom>
          <a:noFill/>
          <a:ln/>
        </p:spPr>
        <p:txBody>
          <a:bodyPr wrap="square" lIns="0" tIns="0" rIns="0" bIns="0" rtlCol="0" anchor="t"/>
          <a:lstStyle/>
          <a:p>
            <a:pPr indent="0" marL="0">
              <a:buNone/>
            </a:pPr>
            <a:r>
              <a:rPr lang="en-US" sz="1250" b="1" dirty="0">
                <a:solidFill>
                  <a:srgbClr val="9A78F5"/>
                </a:solidFill>
                <a:latin typeface="Calibri" pitchFamily="34" charset="0"/>
                <a:ea typeface="Calibri" pitchFamily="34" charset="-122"/>
                <a:cs typeface="Calibri" pitchFamily="34" charset="-120"/>
              </a:rPr>
              <a:t>Classification pays off</a:t>
            </a:r>
            <a:endParaRPr lang="en-US" sz="1250" dirty="0"/>
          </a:p>
        </p:txBody>
      </p:sp>
      <p:sp>
        <p:nvSpPr>
          <p:cNvPr id="26" name="Text 24"/>
          <p:cNvSpPr txBox="1"/>
          <p:nvPr/>
        </p:nvSpPr>
        <p:spPr>
          <a:xfrm>
            <a:off x="4480560" y="4910328"/>
            <a:ext cx="3227832" cy="914400"/>
          </a:xfrm>
          <a:prstGeom prst="rect">
            <a:avLst/>
          </a:prstGeom>
          <a:noFill/>
          <a:ln/>
        </p:spPr>
        <p:txBody>
          <a:bodyPr wrap="square" lIns="0" tIns="0" rIns="0" bIns="0" rtlCol="0" anchor="t"/>
          <a:lstStyle/>
          <a:p>
            <a:pPr indent="0" marL="0">
              <a:buNone/>
            </a:pPr>
            <a:r>
              <a:rPr lang="en-US" sz="1000" dirty="0">
                <a:solidFill>
                  <a:srgbClr val="F2F4F8"/>
                </a:solidFill>
                <a:latin typeface="Calibri" pitchFamily="34" charset="0"/>
                <a:ea typeface="Calibri" pitchFamily="34" charset="-122"/>
                <a:cs typeface="Calibri" pitchFamily="34" charset="-120"/>
              </a:rPr>
              <a:t>the priority filter from the policies decides who gets emailed; every incident is still recorded</a:t>
            </a:r>
            <a:endParaRPr lang="en-US" sz="1000" dirty="0"/>
          </a:p>
        </p:txBody>
      </p:sp>
      <p:sp>
        <p:nvSpPr>
          <p:cNvPr id="27" name="Shape 25"/>
          <p:cNvSpPr/>
          <p:nvPr/>
        </p:nvSpPr>
        <p:spPr>
          <a:xfrm>
            <a:off x="8046720" y="4480560"/>
            <a:ext cx="3593592" cy="1554480"/>
          </a:xfrm>
          <a:prstGeom prst="roundRect">
            <a:avLst>
              <a:gd name="adj" fmla="val 7059"/>
            </a:avLst>
          </a:prstGeom>
          <a:solidFill>
            <a:srgbClr val="16302A"/>
          </a:solidFill>
          <a:ln w="9525">
            <a:solidFill>
              <a:srgbClr val="3DBE7A"/>
            </a:solidFill>
            <a:prstDash val="solid"/>
          </a:ln>
        </p:spPr>
        <p:txBody>
          <a:bodyPr/>
          <a:p/>
        </p:txBody>
      </p:sp>
      <p:sp>
        <p:nvSpPr>
          <p:cNvPr id="28" name="Text 26"/>
          <p:cNvSpPr txBox="1"/>
          <p:nvPr/>
        </p:nvSpPr>
        <p:spPr>
          <a:xfrm>
            <a:off x="8229600" y="4590288"/>
            <a:ext cx="3227832" cy="320040"/>
          </a:xfrm>
          <a:prstGeom prst="rect">
            <a:avLst/>
          </a:prstGeom>
          <a:noFill/>
          <a:ln/>
        </p:spPr>
        <p:txBody>
          <a:bodyPr wrap="square" lIns="0" tIns="0" rIns="0" bIns="0" rtlCol="0" anchor="t"/>
          <a:lstStyle/>
          <a:p>
            <a:pPr indent="0" marL="0">
              <a:buNone/>
            </a:pPr>
            <a:r>
              <a:rPr lang="en-US" sz="1250" b="1" dirty="0">
                <a:solidFill>
                  <a:srgbClr val="3DBE7A"/>
                </a:solidFill>
                <a:latin typeface="Calibri" pitchFamily="34" charset="0"/>
                <a:ea typeface="Calibri" pitchFamily="34" charset="-122"/>
                <a:cs typeface="Calibri" pitchFamily="34" charset="-120"/>
              </a:rPr>
              <a:t>Everything is a Splunk event</a:t>
            </a:r>
            <a:endParaRPr lang="en-US" sz="1250" dirty="0"/>
          </a:p>
        </p:txBody>
      </p:sp>
      <p:sp>
        <p:nvSpPr>
          <p:cNvPr id="29" name="Text 27"/>
          <p:cNvSpPr txBox="1"/>
          <p:nvPr/>
        </p:nvSpPr>
        <p:spPr>
          <a:xfrm>
            <a:off x="8229600" y="4910328"/>
            <a:ext cx="3227832" cy="914400"/>
          </a:xfrm>
          <a:prstGeom prst="rect">
            <a:avLst/>
          </a:prstGeom>
          <a:noFill/>
          <a:ln/>
        </p:spPr>
        <p:txBody>
          <a:bodyPr wrap="square" lIns="0" tIns="0" rIns="0" bIns="0" rtlCol="0" anchor="t"/>
          <a:lstStyle/>
          <a:p>
            <a:pPr indent="0" marL="0">
              <a:buNone/>
            </a:pPr>
            <a:r>
              <a:rPr lang="en-US" sz="1000" dirty="0">
                <a:solidFill>
                  <a:srgbClr val="F2F4F8"/>
                </a:solidFill>
                <a:latin typeface="Calibri" pitchFamily="34" charset="0"/>
                <a:ea typeface="Calibri" pitchFamily="34" charset="-122"/>
                <a:cs typeface="Calibri" pitchFamily="34" charset="-120"/>
              </a:rPr>
              <a:t>incidents are searchable, reportable and forwardable — MTTR, dashboards, ITSM, Enterprise Security</a:t>
            </a:r>
            <a:endParaRPr lang="en-US" sz="10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TrackMe for Splunk — Stateful alerting</dc:title>
  <dc:subject>PptxGenJS Presentation</dc:subject>
  <dc:creator>TrackMe Limited</dc:creator>
  <cp:lastModifiedBy>TrackMe Limited</cp:lastModifiedBy>
  <cp:revision>1</cp:revision>
  <dcterms:created xsi:type="dcterms:W3CDTF">2026-09-08T19:39:00Z</dcterms:created>
  <dcterms:modified xsi:type="dcterms:W3CDTF">2026-09-08T19:39:00Z</dcterms:modified>
</cp:coreProperties>
</file>